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8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AUSSEN Ken" initials="OK" lastIdx="9" clrIdx="0">
    <p:extLst>
      <p:ext uri="{19B8F6BF-5375-455C-9EA6-DF929625EA0E}">
        <p15:presenceInfo xmlns:p15="http://schemas.microsoft.com/office/powerpoint/2012/main" userId="S::Ken.OLAUSSEN@gustaveroussy.fr::b52c742c-e89a-44fb-b980-43c65ab3f22f" providerId="AD"/>
      </p:ext>
    </p:extLst>
  </p:cmAuthor>
  <p:cmAuthor id="2" name="FRIBOULET Luc" initials="FL" lastIdx="14" clrIdx="1">
    <p:extLst>
      <p:ext uri="{19B8F6BF-5375-455C-9EA6-DF929625EA0E}">
        <p15:presenceInfo xmlns:p15="http://schemas.microsoft.com/office/powerpoint/2012/main" userId="S::Luc.FRIBOULET@gustaveroussy.fr::24e6c35a-934b-461c-8797-c45cd64d339c" providerId="AD"/>
      </p:ext>
    </p:extLst>
  </p:cmAuthor>
  <p:cmAuthor id="3" name="Francesco Facchinetti" initials="FF" lastIdx="7" clrIdx="2">
    <p:extLst>
      <p:ext uri="{19B8F6BF-5375-455C-9EA6-DF929625EA0E}">
        <p15:presenceInfo xmlns:p15="http://schemas.microsoft.com/office/powerpoint/2012/main" userId="f3dc93800fbbcda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F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80"/>
    <p:restoredTop sz="96076"/>
  </p:normalViewPr>
  <p:slideViewPr>
    <p:cSldViewPr snapToGrid="0">
      <p:cViewPr varScale="1">
        <p:scale>
          <a:sx n="81" d="100"/>
          <a:sy n="81" d="100"/>
        </p:scale>
        <p:origin x="26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7D927-84AB-D343-A8FA-D1DF57CB95F5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9D5EC-21A0-0C4D-9161-B263BFB5B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8371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9407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4477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9650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9186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340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7894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7970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454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1866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3384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2521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833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5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46CDC293-4F5C-E186-F38A-C7A7CFA30E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90" r="39128" b="30662"/>
          <a:stretch/>
        </p:blipFill>
        <p:spPr>
          <a:xfrm>
            <a:off x="1720440" y="1292129"/>
            <a:ext cx="1507483" cy="1250576"/>
          </a:xfrm>
          <a:prstGeom prst="rect">
            <a:avLst/>
          </a:prstGeom>
        </p:spPr>
      </p:pic>
      <p:sp>
        <p:nvSpPr>
          <p:cNvPr id="5" name="CasellaDiTesto 42">
            <a:extLst>
              <a:ext uri="{FF2B5EF4-FFF2-40B4-BE49-F238E27FC236}">
                <a16:creationId xmlns:a16="http://schemas.microsoft.com/office/drawing/2014/main" id="{D26FD5B5-6C0D-1CBF-26AD-6630F780EF33}"/>
              </a:ext>
            </a:extLst>
          </p:cNvPr>
          <p:cNvSpPr txBox="1"/>
          <p:nvPr/>
        </p:nvSpPr>
        <p:spPr>
          <a:xfrm>
            <a:off x="321188" y="358911"/>
            <a:ext cx="204589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ST1056, Lung </a:t>
            </a:r>
            <a:r>
              <a:rPr lang="fr-FR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adenocarcinoma</a:t>
            </a:r>
            <a:endParaRPr lang="fr-FR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CC07F35-F511-DE37-D526-D9A1693D3284}"/>
              </a:ext>
            </a:extLst>
          </p:cNvPr>
          <p:cNvSpPr txBox="1"/>
          <p:nvPr/>
        </p:nvSpPr>
        <p:spPr>
          <a:xfrm>
            <a:off x="2233644" y="677133"/>
            <a:ext cx="11953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00" b="1" dirty="0">
                <a:latin typeface="Arial" panose="020B0604020202020204" pitchFamily="34" charset="0"/>
                <a:cs typeface="Arial" panose="020B0604020202020204" pitchFamily="34" charset="0"/>
              </a:rPr>
              <a:t>WES/RNA-seq </a:t>
            </a:r>
          </a:p>
          <a:p>
            <a:pPr algn="ctr"/>
            <a:r>
              <a:rPr lang="it-IT" sz="600" b="1" dirty="0">
                <a:latin typeface="Arial" panose="020B0604020202020204" pitchFamily="34" charset="0"/>
                <a:cs typeface="Arial" panose="020B0604020202020204" pitchFamily="34" charset="0"/>
              </a:rPr>
              <a:t>on pleural effusion</a:t>
            </a:r>
          </a:p>
          <a:p>
            <a:pPr algn="ctr"/>
            <a:r>
              <a:rPr lang="it-IT" sz="600" dirty="0">
                <a:latin typeface="Arial" panose="020B0604020202020204" pitchFamily="34" charset="0"/>
                <a:cs typeface="Arial" panose="020B0604020202020204" pitchFamily="34" charset="0"/>
              </a:rPr>
              <a:t>FGFR2::TACC2</a:t>
            </a:r>
          </a:p>
          <a:p>
            <a:pPr algn="ctr"/>
            <a:r>
              <a:rPr lang="it-IT" sz="600" dirty="0">
                <a:latin typeface="Arial" panose="020B0604020202020204" pitchFamily="34" charset="0"/>
                <a:cs typeface="Arial" panose="020B0604020202020204" pitchFamily="34" charset="0"/>
              </a:rPr>
              <a:t>FGFR2 N550K</a:t>
            </a:r>
          </a:p>
          <a:p>
            <a:pPr algn="ctr"/>
            <a:r>
              <a:rPr lang="it-IT" sz="600" dirty="0">
                <a:latin typeface="Arial" panose="020B0604020202020204" pitchFamily="34" charset="0"/>
                <a:cs typeface="Arial" panose="020B0604020202020204" pitchFamily="34" charset="0"/>
              </a:rPr>
              <a:t> FGFR2 V565L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8B3DFBD-EB70-35B0-8592-06F539286E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4" t="6528" r="4511"/>
          <a:stretch/>
        </p:blipFill>
        <p:spPr bwMode="auto">
          <a:xfrm>
            <a:off x="425386" y="765493"/>
            <a:ext cx="544606" cy="407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02B0D213-4A79-4C7B-C289-BEF3B7F92C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7" t="11818" r="6626"/>
          <a:stretch/>
        </p:blipFill>
        <p:spPr bwMode="auto">
          <a:xfrm>
            <a:off x="1852404" y="757051"/>
            <a:ext cx="600934" cy="407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1">
            <a:extLst>
              <a:ext uri="{FF2B5EF4-FFF2-40B4-BE49-F238E27FC236}">
                <a16:creationId xmlns:a16="http://schemas.microsoft.com/office/drawing/2014/main" id="{B281D5C5-0F40-94B5-51B7-E33ADB45F2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54" t="19436" r="51939" b="6546"/>
          <a:stretch/>
        </p:blipFill>
        <p:spPr>
          <a:xfrm>
            <a:off x="1114126" y="752147"/>
            <a:ext cx="578010" cy="430414"/>
          </a:xfrm>
          <a:prstGeom prst="rect">
            <a:avLst/>
          </a:prstGeom>
        </p:spPr>
      </p:pic>
      <p:sp>
        <p:nvSpPr>
          <p:cNvPr id="10" name="Oval 22">
            <a:extLst>
              <a:ext uri="{FF2B5EF4-FFF2-40B4-BE49-F238E27FC236}">
                <a16:creationId xmlns:a16="http://schemas.microsoft.com/office/drawing/2014/main" id="{D3CF6687-45C7-DBAB-A76A-4990B49CB0BC}"/>
              </a:ext>
            </a:extLst>
          </p:cNvPr>
          <p:cNvSpPr/>
          <p:nvPr/>
        </p:nvSpPr>
        <p:spPr>
          <a:xfrm>
            <a:off x="700668" y="891932"/>
            <a:ext cx="272303" cy="2694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23">
            <a:extLst>
              <a:ext uri="{FF2B5EF4-FFF2-40B4-BE49-F238E27FC236}">
                <a16:creationId xmlns:a16="http://schemas.microsoft.com/office/drawing/2014/main" id="{3EC2FBC5-68C9-0314-C449-063E3FD9177B}"/>
              </a:ext>
            </a:extLst>
          </p:cNvPr>
          <p:cNvSpPr/>
          <p:nvPr/>
        </p:nvSpPr>
        <p:spPr>
          <a:xfrm>
            <a:off x="1456071" y="951865"/>
            <a:ext cx="276846" cy="1760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24">
            <a:extLst>
              <a:ext uri="{FF2B5EF4-FFF2-40B4-BE49-F238E27FC236}">
                <a16:creationId xmlns:a16="http://schemas.microsoft.com/office/drawing/2014/main" id="{2F556649-4BA8-8561-4CB8-CF5A7DCDF8FB}"/>
              </a:ext>
            </a:extLst>
          </p:cNvPr>
          <p:cNvSpPr/>
          <p:nvPr/>
        </p:nvSpPr>
        <p:spPr>
          <a:xfrm>
            <a:off x="2132849" y="753482"/>
            <a:ext cx="312173" cy="3778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asellaDiTesto 34">
            <a:extLst>
              <a:ext uri="{FF2B5EF4-FFF2-40B4-BE49-F238E27FC236}">
                <a16:creationId xmlns:a16="http://schemas.microsoft.com/office/drawing/2014/main" id="{AFBC1633-8B7A-D50A-3318-9A808C5D4BC7}"/>
              </a:ext>
            </a:extLst>
          </p:cNvPr>
          <p:cNvSpPr txBox="1"/>
          <p:nvPr/>
        </p:nvSpPr>
        <p:spPr>
          <a:xfrm>
            <a:off x="321188" y="587431"/>
            <a:ext cx="769763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00" b="1" dirty="0">
                <a:latin typeface="Arial" panose="020B0604020202020204" pitchFamily="34" charset="0"/>
                <a:cs typeface="Arial" panose="020B0604020202020204" pitchFamily="34" charset="0"/>
              </a:rPr>
              <a:t>Baseline </a:t>
            </a:r>
            <a:r>
              <a:rPr lang="it-IT" sz="500" b="1" dirty="0" err="1">
                <a:latin typeface="Arial" panose="020B0604020202020204" pitchFamily="34" charset="0"/>
                <a:cs typeface="Arial" panose="020B0604020202020204" pitchFamily="34" charset="0"/>
              </a:rPr>
              <a:t>erdafitinib</a:t>
            </a:r>
            <a:endParaRPr lang="it-IT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asellaDiTesto 34">
            <a:extLst>
              <a:ext uri="{FF2B5EF4-FFF2-40B4-BE49-F238E27FC236}">
                <a16:creationId xmlns:a16="http://schemas.microsoft.com/office/drawing/2014/main" id="{9CC643DB-B2CE-F59D-C6BE-6A7AAD39663A}"/>
              </a:ext>
            </a:extLst>
          </p:cNvPr>
          <p:cNvSpPr txBox="1"/>
          <p:nvPr/>
        </p:nvSpPr>
        <p:spPr>
          <a:xfrm>
            <a:off x="1002467" y="565407"/>
            <a:ext cx="79861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00" b="1" dirty="0">
                <a:latin typeface="Arial" panose="020B0604020202020204" pitchFamily="34" charset="0"/>
                <a:cs typeface="Arial" panose="020B0604020202020204" pitchFamily="34" charset="0"/>
              </a:rPr>
              <a:t>Erdafitinib response</a:t>
            </a:r>
          </a:p>
        </p:txBody>
      </p:sp>
      <p:sp>
        <p:nvSpPr>
          <p:cNvPr id="15" name="CasellaDiTesto 34">
            <a:extLst>
              <a:ext uri="{FF2B5EF4-FFF2-40B4-BE49-F238E27FC236}">
                <a16:creationId xmlns:a16="http://schemas.microsoft.com/office/drawing/2014/main" id="{2CA823AC-B629-BA6D-2FF0-A348212553E3}"/>
              </a:ext>
            </a:extLst>
          </p:cNvPr>
          <p:cNvSpPr txBox="1"/>
          <p:nvPr/>
        </p:nvSpPr>
        <p:spPr>
          <a:xfrm>
            <a:off x="1875966" y="564188"/>
            <a:ext cx="606256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00" b="1" dirty="0">
                <a:latin typeface="Arial" panose="020B0604020202020204" pitchFamily="34" charset="0"/>
                <a:cs typeface="Arial" panose="020B0604020202020204" pitchFamily="34" charset="0"/>
              </a:rPr>
              <a:t>Erdafitinib PD</a:t>
            </a:r>
          </a:p>
        </p:txBody>
      </p:sp>
      <p:graphicFrame>
        <p:nvGraphicFramePr>
          <p:cNvPr id="17" name="Object 6">
            <a:extLst>
              <a:ext uri="{FF2B5EF4-FFF2-40B4-BE49-F238E27FC236}">
                <a16:creationId xmlns:a16="http://schemas.microsoft.com/office/drawing/2014/main" id="{3800FB6D-9984-F6B1-A153-B60C308F79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3107294"/>
              </p:ext>
            </p:extLst>
          </p:nvPr>
        </p:nvGraphicFramePr>
        <p:xfrm>
          <a:off x="263458" y="1206012"/>
          <a:ext cx="963301" cy="1243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6" imgW="1600803" imgH="1919621" progId="Prism9.Document">
                  <p:embed/>
                </p:oleObj>
              </mc:Choice>
              <mc:Fallback>
                <p:oleObj name="Prism 9" r:id="rId6" imgW="1600803" imgH="1919621" progId="Prism9.Document">
                  <p:embed/>
                  <p:pic>
                    <p:nvPicPr>
                      <p:cNvPr id="6" name="Object 6">
                        <a:extLst>
                          <a:ext uri="{FF2B5EF4-FFF2-40B4-BE49-F238E27FC236}">
                            <a16:creationId xmlns:a16="http://schemas.microsoft.com/office/drawing/2014/main" id="{9AA63E16-547A-CF1F-214F-E12CB48BA1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3458" y="1206012"/>
                        <a:ext cx="963301" cy="12439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Immagine 17">
            <a:extLst>
              <a:ext uri="{FF2B5EF4-FFF2-40B4-BE49-F238E27FC236}">
                <a16:creationId xmlns:a16="http://schemas.microsoft.com/office/drawing/2014/main" id="{727F20E4-FB97-9A0E-C858-70B6F2D4C65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68651"/>
          <a:stretch/>
        </p:blipFill>
        <p:spPr>
          <a:xfrm>
            <a:off x="745109" y="2388086"/>
            <a:ext cx="1958148" cy="472196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E0CC5483-79AF-5E1A-688E-C9B254C2C932}"/>
              </a:ext>
            </a:extLst>
          </p:cNvPr>
          <p:cNvSpPr txBox="1"/>
          <p:nvPr/>
        </p:nvSpPr>
        <p:spPr>
          <a:xfrm>
            <a:off x="109121" y="2893219"/>
            <a:ext cx="5632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Figure S1. </a:t>
            </a:r>
            <a:r>
              <a:rPr lang="en-US" sz="800" b="1" kern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Clinico</a:t>
            </a:r>
            <a:r>
              <a:rPr lang="en-US" sz="800" b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-radiological and molecular evolution of patient </a:t>
            </a:r>
            <a:r>
              <a:rPr lang="en-US" sz="800" b="1" i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ST1056</a:t>
            </a:r>
            <a:r>
              <a:rPr lang="en-US" sz="800" b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en-US" sz="800" b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suffering from a </a:t>
            </a:r>
            <a:r>
              <a:rPr lang="en-US" sz="800" b="1" i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FGFR2</a:t>
            </a:r>
            <a:r>
              <a:rPr lang="en-US" sz="800" b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-rearranged lung adenocarcinoma. </a:t>
            </a:r>
          </a:p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US" sz="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ctDNA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findings are reported as variant allele frequency (VAF, %).</a:t>
            </a:r>
            <a:endParaRPr lang="it-IT" sz="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PD: Progressive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718816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65049</TotalTime>
  <Words>61</Words>
  <Application>Microsoft Macintosh PowerPoint</Application>
  <PresentationFormat>A4 (21x29,7 cm)</PresentationFormat>
  <Paragraphs>13</Paragraphs>
  <Slides>1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Prism 9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Francesco Facchinetti</dc:creator>
  <cp:lastModifiedBy>Francesco Facchinetti</cp:lastModifiedBy>
  <cp:revision>159</cp:revision>
  <dcterms:created xsi:type="dcterms:W3CDTF">2022-09-21T18:46:54Z</dcterms:created>
  <dcterms:modified xsi:type="dcterms:W3CDTF">2024-07-26T19:51:00Z</dcterms:modified>
</cp:coreProperties>
</file>