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8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AUSSEN Ken" initials="OK" lastIdx="9" clrIdx="0">
    <p:extLst>
      <p:ext uri="{19B8F6BF-5375-455C-9EA6-DF929625EA0E}">
        <p15:presenceInfo xmlns:p15="http://schemas.microsoft.com/office/powerpoint/2012/main" userId="S::Ken.OLAUSSEN@gustaveroussy.fr::b52c742c-e89a-44fb-b980-43c65ab3f22f" providerId="AD"/>
      </p:ext>
    </p:extLst>
  </p:cmAuthor>
  <p:cmAuthor id="2" name="FRIBOULET Luc" initials="FL" lastIdx="14" clrIdx="1">
    <p:extLst>
      <p:ext uri="{19B8F6BF-5375-455C-9EA6-DF929625EA0E}">
        <p15:presenceInfo xmlns:p15="http://schemas.microsoft.com/office/powerpoint/2012/main" userId="S::Luc.FRIBOULET@gustaveroussy.fr::24e6c35a-934b-461c-8797-c45cd64d339c" providerId="AD"/>
      </p:ext>
    </p:extLst>
  </p:cmAuthor>
  <p:cmAuthor id="3" name="Francesco Facchinetti" initials="FF" lastIdx="7" clrIdx="2">
    <p:extLst>
      <p:ext uri="{19B8F6BF-5375-455C-9EA6-DF929625EA0E}">
        <p15:presenceInfo xmlns:p15="http://schemas.microsoft.com/office/powerpoint/2012/main" userId="f3dc93800fbbcda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0"/>
    <p:restoredTop sz="96076"/>
  </p:normalViewPr>
  <p:slideViewPr>
    <p:cSldViewPr snapToGrid="0">
      <p:cViewPr varScale="1">
        <p:scale>
          <a:sx n="81" d="100"/>
          <a:sy n="81" d="100"/>
        </p:scale>
        <p:origin x="26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7D927-84AB-D343-A8FA-D1DF57CB95F5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9D5EC-21A0-0C4D-9161-B263BFB5B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8371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407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447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965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918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40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7894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97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54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186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338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252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33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7">
            <a:extLst>
              <a:ext uri="{FF2B5EF4-FFF2-40B4-BE49-F238E27FC236}">
                <a16:creationId xmlns:a16="http://schemas.microsoft.com/office/drawing/2014/main" id="{3E4D4148-8852-2A86-D914-7D82F054A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086" y="673166"/>
            <a:ext cx="761936" cy="5063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Immagine 10">
            <a:extLst>
              <a:ext uri="{FF2B5EF4-FFF2-40B4-BE49-F238E27FC236}">
                <a16:creationId xmlns:a16="http://schemas.microsoft.com/office/drawing/2014/main" id="{2AF5D405-A317-1F45-41D7-1EB911E19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103" y="673902"/>
            <a:ext cx="761936" cy="5171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magine 9">
            <a:extLst>
              <a:ext uri="{FF2B5EF4-FFF2-40B4-BE49-F238E27FC236}">
                <a16:creationId xmlns:a16="http://schemas.microsoft.com/office/drawing/2014/main" id="{010533E0-81AC-354A-4692-01B1A8C3AA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2392" y="662390"/>
            <a:ext cx="712936" cy="5171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magine 11">
            <a:extLst>
              <a:ext uri="{FF2B5EF4-FFF2-40B4-BE49-F238E27FC236}">
                <a16:creationId xmlns:a16="http://schemas.microsoft.com/office/drawing/2014/main" id="{1E19552A-75AD-8044-136F-40357F18E52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328109" y="659471"/>
            <a:ext cx="702153" cy="52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asellaDiTesto 42">
            <a:extLst>
              <a:ext uri="{FF2B5EF4-FFF2-40B4-BE49-F238E27FC236}">
                <a16:creationId xmlns:a16="http://schemas.microsoft.com/office/drawing/2014/main" id="{A6C11855-8A3C-A706-FBB9-3D39F114317A}"/>
              </a:ext>
            </a:extLst>
          </p:cNvPr>
          <p:cNvSpPr txBox="1"/>
          <p:nvPr/>
        </p:nvSpPr>
        <p:spPr>
          <a:xfrm>
            <a:off x="129462" y="142813"/>
            <a:ext cx="299114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A. MR822, </a:t>
            </a:r>
            <a:r>
              <a:rPr lang="fr-FR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Intrahepatic</a:t>
            </a: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cholangiocarcinoma</a:t>
            </a:r>
            <a:endParaRPr lang="fr-F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11A730E-10A9-1229-7A4A-2D42981AD13F}"/>
              </a:ext>
            </a:extLst>
          </p:cNvPr>
          <p:cNvSpPr txBox="1"/>
          <p:nvPr/>
        </p:nvSpPr>
        <p:spPr>
          <a:xfrm>
            <a:off x="491727" y="494980"/>
            <a:ext cx="95250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" b="1" dirty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  <a:r>
              <a:rPr lang="it-IT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pemigatinib</a:t>
            </a:r>
            <a:endParaRPr lang="it-IT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ED5F42E-6E47-CDA0-33A0-7C71C2F55D47}"/>
              </a:ext>
            </a:extLst>
          </p:cNvPr>
          <p:cNvSpPr txBox="1"/>
          <p:nvPr/>
        </p:nvSpPr>
        <p:spPr>
          <a:xfrm>
            <a:off x="1571277" y="476452"/>
            <a:ext cx="76815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Pemigatinib</a:t>
            </a:r>
            <a:r>
              <a:rPr lang="it-IT" sz="600" b="1" dirty="0">
                <a:latin typeface="Arial" panose="020B0604020202020204" pitchFamily="34" charset="0"/>
                <a:cs typeface="Arial" panose="020B0604020202020204" pitchFamily="34" charset="0"/>
              </a:rPr>
              <a:t> PR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E3E502D-660F-44DB-65F2-359CA24A4FFA}"/>
              </a:ext>
            </a:extLst>
          </p:cNvPr>
          <p:cNvSpPr txBox="1"/>
          <p:nvPr/>
        </p:nvSpPr>
        <p:spPr>
          <a:xfrm>
            <a:off x="2490571" y="491979"/>
            <a:ext cx="76815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Pemigatinib</a:t>
            </a:r>
            <a:r>
              <a:rPr lang="it-IT" sz="600" b="1" dirty="0">
                <a:latin typeface="Arial" panose="020B0604020202020204" pitchFamily="34" charset="0"/>
                <a:cs typeface="Arial" panose="020B0604020202020204" pitchFamily="34" charset="0"/>
              </a:rPr>
              <a:t> PD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4CE5CAA-C508-E796-E72C-B3BCE45C48D9}"/>
              </a:ext>
            </a:extLst>
          </p:cNvPr>
          <p:cNvSpPr txBox="1"/>
          <p:nvPr/>
        </p:nvSpPr>
        <p:spPr>
          <a:xfrm>
            <a:off x="3253170" y="479858"/>
            <a:ext cx="82747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Lirafugratinib</a:t>
            </a:r>
            <a:r>
              <a:rPr lang="it-IT" sz="600" b="1" dirty="0">
                <a:latin typeface="Arial" panose="020B0604020202020204" pitchFamily="34" charset="0"/>
                <a:cs typeface="Arial" panose="020B0604020202020204" pitchFamily="34" charset="0"/>
              </a:rPr>
              <a:t> PR</a:t>
            </a:r>
          </a:p>
        </p:txBody>
      </p:sp>
      <p:sp>
        <p:nvSpPr>
          <p:cNvPr id="13" name="Oval 15">
            <a:extLst>
              <a:ext uri="{FF2B5EF4-FFF2-40B4-BE49-F238E27FC236}">
                <a16:creationId xmlns:a16="http://schemas.microsoft.com/office/drawing/2014/main" id="{D86CFA98-2793-04BB-6DE2-2439C9BFD291}"/>
              </a:ext>
            </a:extLst>
          </p:cNvPr>
          <p:cNvSpPr/>
          <p:nvPr/>
        </p:nvSpPr>
        <p:spPr>
          <a:xfrm rot="1146015">
            <a:off x="734307" y="744889"/>
            <a:ext cx="152792" cy="1944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9">
            <a:extLst>
              <a:ext uri="{FF2B5EF4-FFF2-40B4-BE49-F238E27FC236}">
                <a16:creationId xmlns:a16="http://schemas.microsoft.com/office/drawing/2014/main" id="{BCC4704E-2805-0F02-3AD8-95A8F85A0014}"/>
              </a:ext>
            </a:extLst>
          </p:cNvPr>
          <p:cNvSpPr/>
          <p:nvPr/>
        </p:nvSpPr>
        <p:spPr>
          <a:xfrm rot="1146015">
            <a:off x="2715870" y="719543"/>
            <a:ext cx="139253" cy="878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22">
            <a:extLst>
              <a:ext uri="{FF2B5EF4-FFF2-40B4-BE49-F238E27FC236}">
                <a16:creationId xmlns:a16="http://schemas.microsoft.com/office/drawing/2014/main" id="{1D793806-1891-E966-ACCF-25EBBF137F07}"/>
              </a:ext>
            </a:extLst>
          </p:cNvPr>
          <p:cNvSpPr/>
          <p:nvPr/>
        </p:nvSpPr>
        <p:spPr>
          <a:xfrm rot="1146015">
            <a:off x="3539957" y="763022"/>
            <a:ext cx="88460" cy="569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Object 3">
            <a:extLst>
              <a:ext uri="{FF2B5EF4-FFF2-40B4-BE49-F238E27FC236}">
                <a16:creationId xmlns:a16="http://schemas.microsoft.com/office/drawing/2014/main" id="{4D588779-2321-7B2E-826D-F9877A8F5F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879610"/>
              </p:ext>
            </p:extLst>
          </p:nvPr>
        </p:nvGraphicFramePr>
        <p:xfrm>
          <a:off x="62821" y="880730"/>
          <a:ext cx="4191205" cy="2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5115008" imgH="3055547" progId="Prism9.Document">
                  <p:embed/>
                </p:oleObj>
              </mc:Choice>
              <mc:Fallback>
                <p:oleObj name="Prism 9" r:id="rId6" imgW="5115008" imgH="3055547" progId="Prism9.Document">
                  <p:embed/>
                  <p:pic>
                    <p:nvPicPr>
                      <p:cNvPr id="29" name="Object 3">
                        <a:extLst>
                          <a:ext uri="{FF2B5EF4-FFF2-40B4-BE49-F238E27FC236}">
                            <a16:creationId xmlns:a16="http://schemas.microsoft.com/office/drawing/2014/main" id="{AD5C9636-645F-931D-8A88-689AFD1A13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821" y="880730"/>
                        <a:ext cx="4191205" cy="2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8">
            <a:extLst>
              <a:ext uri="{FF2B5EF4-FFF2-40B4-BE49-F238E27FC236}">
                <a16:creationId xmlns:a16="http://schemas.microsoft.com/office/drawing/2014/main" id="{52887A97-FB39-D04F-3FBA-678E268D9D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141627"/>
              </p:ext>
            </p:extLst>
          </p:nvPr>
        </p:nvGraphicFramePr>
        <p:xfrm>
          <a:off x="129462" y="4567360"/>
          <a:ext cx="3749705" cy="2537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8" imgW="5928914" imgH="3893985" progId="Prism9.Document">
                  <p:embed/>
                </p:oleObj>
              </mc:Choice>
              <mc:Fallback>
                <p:oleObj name="Prism 9" r:id="rId8" imgW="5928914" imgH="3893985" progId="Prism9.Document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FECB5BC5-D2F4-0A10-89A4-3D403C7CCA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9462" y="4567360"/>
                        <a:ext cx="3749705" cy="25376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8E84A6F-4EEC-6BBA-5D26-CCF64C470343}"/>
              </a:ext>
            </a:extLst>
          </p:cNvPr>
          <p:cNvSpPr txBox="1"/>
          <p:nvPr/>
        </p:nvSpPr>
        <p:spPr>
          <a:xfrm>
            <a:off x="1386135" y="6846199"/>
            <a:ext cx="12363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600" b="1" dirty="0">
                <a:latin typeface="Arial" panose="020B0604020202020204" pitchFamily="34" charset="0"/>
                <a:cs typeface="Arial" panose="020B0604020202020204" pitchFamily="34" charset="0"/>
              </a:rPr>
              <a:t>WES/RNA-</a:t>
            </a:r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endParaRPr lang="fr-FR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600" dirty="0">
                <a:latin typeface="Arial" panose="020B0604020202020204" pitchFamily="34" charset="0"/>
                <a:cs typeface="Arial" panose="020B0604020202020204" pitchFamily="34" charset="0"/>
              </a:rPr>
              <a:t>FGFR2::CCSER2</a:t>
            </a:r>
          </a:p>
        </p:txBody>
      </p:sp>
      <p:sp>
        <p:nvSpPr>
          <p:cNvPr id="20" name="CasellaDiTesto 42">
            <a:extLst>
              <a:ext uri="{FF2B5EF4-FFF2-40B4-BE49-F238E27FC236}">
                <a16:creationId xmlns:a16="http://schemas.microsoft.com/office/drawing/2014/main" id="{1C9D3B64-EDE7-2B44-231D-661C8DB54735}"/>
              </a:ext>
            </a:extLst>
          </p:cNvPr>
          <p:cNvSpPr txBox="1"/>
          <p:nvPr/>
        </p:nvSpPr>
        <p:spPr>
          <a:xfrm>
            <a:off x="114989" y="3899657"/>
            <a:ext cx="300612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B. MR1154, </a:t>
            </a:r>
            <a:r>
              <a:rPr lang="fr-FR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Pancreatic</a:t>
            </a: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ductal</a:t>
            </a: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adenocarcinoma</a:t>
            </a:r>
            <a:endParaRPr lang="fr-F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 3">
            <a:extLst>
              <a:ext uri="{FF2B5EF4-FFF2-40B4-BE49-F238E27FC236}">
                <a16:creationId xmlns:a16="http://schemas.microsoft.com/office/drawing/2014/main" id="{65834B76-EC05-8363-3664-0ED7ADA9E3F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2818" y="4422344"/>
            <a:ext cx="663668" cy="471996"/>
          </a:xfrm>
          <a:prstGeom prst="rect">
            <a:avLst/>
          </a:prstGeom>
        </p:spPr>
      </p:pic>
      <p:pic>
        <p:nvPicPr>
          <p:cNvPr id="22" name="Image 5">
            <a:extLst>
              <a:ext uri="{FF2B5EF4-FFF2-40B4-BE49-F238E27FC236}">
                <a16:creationId xmlns:a16="http://schemas.microsoft.com/office/drawing/2014/main" id="{FD0E38F2-F336-0C5C-BA43-2F8D87B57EA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5125" y="4416932"/>
            <a:ext cx="615715" cy="478593"/>
          </a:xfrm>
          <a:prstGeom prst="rect">
            <a:avLst/>
          </a:prstGeom>
        </p:spPr>
      </p:pic>
      <p:pic>
        <p:nvPicPr>
          <p:cNvPr id="23" name="Image 7">
            <a:extLst>
              <a:ext uri="{FF2B5EF4-FFF2-40B4-BE49-F238E27FC236}">
                <a16:creationId xmlns:a16="http://schemas.microsoft.com/office/drawing/2014/main" id="{49F31ED5-5E52-720F-5D35-05B7E934E74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0417" y="4414946"/>
            <a:ext cx="599656" cy="478593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EBBE840-1277-191B-AC33-5A400BEE01F6}"/>
              </a:ext>
            </a:extLst>
          </p:cNvPr>
          <p:cNvSpPr txBox="1"/>
          <p:nvPr/>
        </p:nvSpPr>
        <p:spPr>
          <a:xfrm>
            <a:off x="1717301" y="4244683"/>
            <a:ext cx="614271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Futibatinib</a:t>
            </a:r>
            <a:r>
              <a:rPr lang="it-IT" sz="500" b="1" dirty="0">
                <a:latin typeface="Arial" panose="020B0604020202020204" pitchFamily="34" charset="0"/>
                <a:cs typeface="Arial" panose="020B0604020202020204" pitchFamily="34" charset="0"/>
              </a:rPr>
              <a:t> PD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E19448C-0436-932F-E274-60E5CEEB65B8}"/>
              </a:ext>
            </a:extLst>
          </p:cNvPr>
          <p:cNvSpPr txBox="1"/>
          <p:nvPr/>
        </p:nvSpPr>
        <p:spPr>
          <a:xfrm>
            <a:off x="2431752" y="4169215"/>
            <a:ext cx="5341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Futibatinib</a:t>
            </a:r>
            <a:endParaRPr lang="it-IT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beyond</a:t>
            </a:r>
            <a:r>
              <a:rPr lang="it-IT" sz="500" b="1" dirty="0">
                <a:latin typeface="Arial" panose="020B0604020202020204" pitchFamily="34" charset="0"/>
                <a:cs typeface="Arial" panose="020B0604020202020204" pitchFamily="34" charset="0"/>
              </a:rPr>
              <a:t>  PD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418CF07-B32B-0E9E-64E1-C307DDDA7BB1}"/>
              </a:ext>
            </a:extLst>
          </p:cNvPr>
          <p:cNvSpPr txBox="1"/>
          <p:nvPr/>
        </p:nvSpPr>
        <p:spPr>
          <a:xfrm>
            <a:off x="2965936" y="4256592"/>
            <a:ext cx="700833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Lirafugratinib</a:t>
            </a:r>
            <a:r>
              <a:rPr lang="it-IT" sz="500" b="1" dirty="0">
                <a:latin typeface="Arial" panose="020B0604020202020204" pitchFamily="34" charset="0"/>
                <a:cs typeface="Arial" panose="020B0604020202020204" pitchFamily="34" charset="0"/>
              </a:rPr>
              <a:t> PR</a:t>
            </a:r>
          </a:p>
        </p:txBody>
      </p:sp>
      <p:cxnSp>
        <p:nvCxnSpPr>
          <p:cNvPr id="27" name="Straight Arrow Connector 48">
            <a:extLst>
              <a:ext uri="{FF2B5EF4-FFF2-40B4-BE49-F238E27FC236}">
                <a16:creationId xmlns:a16="http://schemas.microsoft.com/office/drawing/2014/main" id="{F4A2285F-D6FA-300B-07C9-6165DFD61368}"/>
              </a:ext>
            </a:extLst>
          </p:cNvPr>
          <p:cNvCxnSpPr>
            <a:cxnSpLocks/>
          </p:cNvCxnSpPr>
          <p:nvPr/>
        </p:nvCxnSpPr>
        <p:spPr>
          <a:xfrm>
            <a:off x="1585984" y="4424820"/>
            <a:ext cx="304486" cy="122048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49">
            <a:extLst>
              <a:ext uri="{FF2B5EF4-FFF2-40B4-BE49-F238E27FC236}">
                <a16:creationId xmlns:a16="http://schemas.microsoft.com/office/drawing/2014/main" id="{2A7D8EE8-E56D-7FB3-E3AE-917E50D10B36}"/>
              </a:ext>
            </a:extLst>
          </p:cNvPr>
          <p:cNvCxnSpPr>
            <a:cxnSpLocks/>
          </p:cNvCxnSpPr>
          <p:nvPr/>
        </p:nvCxnSpPr>
        <p:spPr>
          <a:xfrm>
            <a:off x="2231319" y="4427171"/>
            <a:ext cx="304486" cy="122048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51">
            <a:extLst>
              <a:ext uri="{FF2B5EF4-FFF2-40B4-BE49-F238E27FC236}">
                <a16:creationId xmlns:a16="http://schemas.microsoft.com/office/drawing/2014/main" id="{1A690ECF-E509-DA3C-1C6D-ACD736FB2C06}"/>
              </a:ext>
            </a:extLst>
          </p:cNvPr>
          <p:cNvCxnSpPr>
            <a:cxnSpLocks/>
          </p:cNvCxnSpPr>
          <p:nvPr/>
        </p:nvCxnSpPr>
        <p:spPr>
          <a:xfrm>
            <a:off x="2844958" y="4426712"/>
            <a:ext cx="304486" cy="122048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BD26D53B-F12C-9F01-B614-D7FF43522110}"/>
              </a:ext>
            </a:extLst>
          </p:cNvPr>
          <p:cNvSpPr txBox="1"/>
          <p:nvPr/>
        </p:nvSpPr>
        <p:spPr>
          <a:xfrm>
            <a:off x="114989" y="7294401"/>
            <a:ext cx="5632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Figure S4. </a:t>
            </a:r>
            <a:r>
              <a:rPr lang="en-US" sz="800" b="1" kern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Clinico</a:t>
            </a:r>
            <a:r>
              <a:rPr lang="en-US" sz="8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-radiological and molecular evolution of patients </a:t>
            </a:r>
            <a:r>
              <a:rPr lang="en-US" sz="800" b="1" i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MR822</a:t>
            </a:r>
            <a:r>
              <a:rPr lang="en-US" sz="8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(A, </a:t>
            </a:r>
            <a:r>
              <a:rPr lang="en-US" sz="800" b="1" i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FGFR2-</a:t>
            </a:r>
            <a:r>
              <a:rPr lang="en-US" sz="8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rearranged intrahepatic cholangiocarcinoma) and </a:t>
            </a:r>
            <a:r>
              <a:rPr lang="en-US" sz="800" b="1" i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MR1154</a:t>
            </a:r>
            <a:r>
              <a:rPr lang="en-US" sz="8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(B, </a:t>
            </a:r>
            <a:r>
              <a:rPr lang="fr-FR" sz="800" b="1" i="1" dirty="0">
                <a:latin typeface="Arial" panose="020B0604020202020204" pitchFamily="34" charset="0"/>
                <a:cs typeface="Arial" panose="020B0604020202020204" pitchFamily="34" charset="0"/>
              </a:rPr>
              <a:t>FGFR2-</a:t>
            </a: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rearranged </a:t>
            </a:r>
            <a:r>
              <a:rPr lang="fr-FR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pancreatic</a:t>
            </a: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ductal</a:t>
            </a: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adenocarcinoma</a:t>
            </a:r>
            <a:r>
              <a:rPr lang="en-US" sz="8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sz="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ctDNA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findings are reported as variant allele frequency (VAF, %).</a:t>
            </a:r>
            <a:endParaRPr lang="en-US" sz="8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PR: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Partial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; PD: Progressive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; SD: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65008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65047</TotalTime>
  <Words>93</Words>
  <Application>Microsoft Macintosh PowerPoint</Application>
  <PresentationFormat>A4 (21x29,7 cm)</PresentationFormat>
  <Paragraphs>15</Paragraphs>
  <Slides>1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Prism 9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Facchinetti</dc:creator>
  <cp:lastModifiedBy>Francesco Facchinetti</cp:lastModifiedBy>
  <cp:revision>159</cp:revision>
  <dcterms:created xsi:type="dcterms:W3CDTF">2022-09-21T18:46:54Z</dcterms:created>
  <dcterms:modified xsi:type="dcterms:W3CDTF">2024-07-26T19:56:55Z</dcterms:modified>
</cp:coreProperties>
</file>