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71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AUSSEN Ken" initials="OK" lastIdx="9" clrIdx="0">
    <p:extLst>
      <p:ext uri="{19B8F6BF-5375-455C-9EA6-DF929625EA0E}">
        <p15:presenceInfo xmlns:p15="http://schemas.microsoft.com/office/powerpoint/2012/main" userId="S::Ken.OLAUSSEN@gustaveroussy.fr::b52c742c-e89a-44fb-b980-43c65ab3f22f" providerId="AD"/>
      </p:ext>
    </p:extLst>
  </p:cmAuthor>
  <p:cmAuthor id="2" name="FRIBOULET Luc" initials="FL" lastIdx="14" clrIdx="1">
    <p:extLst>
      <p:ext uri="{19B8F6BF-5375-455C-9EA6-DF929625EA0E}">
        <p15:presenceInfo xmlns:p15="http://schemas.microsoft.com/office/powerpoint/2012/main" userId="S::Luc.FRIBOULET@gustaveroussy.fr::24e6c35a-934b-461c-8797-c45cd64d339c" providerId="AD"/>
      </p:ext>
    </p:extLst>
  </p:cmAuthor>
  <p:cmAuthor id="3" name="Francesco Facchinetti" initials="FF" lastIdx="7" clrIdx="2">
    <p:extLst>
      <p:ext uri="{19B8F6BF-5375-455C-9EA6-DF929625EA0E}">
        <p15:presenceInfo xmlns:p15="http://schemas.microsoft.com/office/powerpoint/2012/main" userId="f3dc93800fbbcda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843"/>
    <p:restoredTop sz="96076"/>
  </p:normalViewPr>
  <p:slideViewPr>
    <p:cSldViewPr snapToGrid="0">
      <p:cViewPr varScale="1">
        <p:scale>
          <a:sx n="81" d="100"/>
          <a:sy n="81" d="100"/>
        </p:scale>
        <p:origin x="20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7D927-84AB-D343-A8FA-D1DF57CB95F5}" type="datetimeFigureOut">
              <a:rPr lang="it-IT" smtClean="0"/>
              <a:t>11/06/24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D9D5EC-21A0-0C4D-9161-B263BFB5BFB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8371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11/06/24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9407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11/06/24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4477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11/06/24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9650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11/06/24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9186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11/06/24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3409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11/06/24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7894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11/06/24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7970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11/06/24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454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11/06/24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1866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11/06/24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3384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11/06/24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2521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2BFB9-D6F1-814D-A7D0-5CB60C0DE85D}" type="datetimeFigureOut">
              <a:rPr lang="it-IT" smtClean="0"/>
              <a:t>11/06/24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8330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33F44290-899B-0F6E-778C-A3878E9E7F8B}"/>
              </a:ext>
            </a:extLst>
          </p:cNvPr>
          <p:cNvSpPr txBox="1"/>
          <p:nvPr/>
        </p:nvSpPr>
        <p:spPr>
          <a:xfrm>
            <a:off x="528240" y="2173600"/>
            <a:ext cx="6238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S3. </a:t>
            </a:r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Tumor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types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, FGFR2 drivers, and clinical </a:t>
            </a:r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outcomes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patients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suffering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from </a:t>
            </a:r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tumors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intrahepatic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cholangiocarcinoma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treated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selective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FGFR </a:t>
            </a:r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inhibitors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BOR: Best </a:t>
            </a: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; CR: Complete </a:t>
            </a: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; PR: </a:t>
            </a: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Partial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; SD: </a:t>
            </a: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Stable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; PFS: </a:t>
            </a: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Progression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-free survival.</a:t>
            </a:r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0C880317-4FC0-FD29-0B18-515AA153E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873125"/>
              </p:ext>
            </p:extLst>
          </p:nvPr>
        </p:nvGraphicFramePr>
        <p:xfrm>
          <a:off x="679148" y="350427"/>
          <a:ext cx="5499703" cy="16970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2785">
                  <a:extLst>
                    <a:ext uri="{9D8B030D-6E8A-4147-A177-3AD203B41FA5}">
                      <a16:colId xmlns:a16="http://schemas.microsoft.com/office/drawing/2014/main" val="300397261"/>
                    </a:ext>
                  </a:extLst>
                </a:gridCol>
                <a:gridCol w="1674951">
                  <a:extLst>
                    <a:ext uri="{9D8B030D-6E8A-4147-A177-3AD203B41FA5}">
                      <a16:colId xmlns:a16="http://schemas.microsoft.com/office/drawing/2014/main" val="3740184476"/>
                    </a:ext>
                  </a:extLst>
                </a:gridCol>
                <a:gridCol w="1053000">
                  <a:extLst>
                    <a:ext uri="{9D8B030D-6E8A-4147-A177-3AD203B41FA5}">
                      <a16:colId xmlns:a16="http://schemas.microsoft.com/office/drawing/2014/main" val="1316851048"/>
                    </a:ext>
                  </a:extLst>
                </a:gridCol>
                <a:gridCol w="672750">
                  <a:extLst>
                    <a:ext uri="{9D8B030D-6E8A-4147-A177-3AD203B41FA5}">
                      <a16:colId xmlns:a16="http://schemas.microsoft.com/office/drawing/2014/main" val="1305023328"/>
                    </a:ext>
                  </a:extLst>
                </a:gridCol>
                <a:gridCol w="819000">
                  <a:extLst>
                    <a:ext uri="{9D8B030D-6E8A-4147-A177-3AD203B41FA5}">
                      <a16:colId xmlns:a16="http://schemas.microsoft.com/office/drawing/2014/main" val="3588753611"/>
                    </a:ext>
                  </a:extLst>
                </a:gridCol>
                <a:gridCol w="807217">
                  <a:extLst>
                    <a:ext uri="{9D8B030D-6E8A-4147-A177-3AD203B41FA5}">
                      <a16:colId xmlns:a16="http://schemas.microsoft.com/office/drawing/2014/main" val="117926281"/>
                    </a:ext>
                  </a:extLst>
                </a:gridCol>
              </a:tblGrid>
              <a:tr h="16209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Patients</a:t>
                      </a:r>
                      <a:endParaRPr lang="it-IT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7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 type</a:t>
                      </a:r>
                      <a:endParaRPr lang="it-IT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Driver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Inhibitor</a:t>
                      </a:r>
                      <a:endParaRPr lang="fr-FR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BOR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PFS (</a:t>
                      </a:r>
                      <a:r>
                        <a:rPr lang="fr-FR" sz="7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months</a:t>
                      </a:r>
                      <a:r>
                        <a:rPr lang="fr-FR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4393475"/>
                  </a:ext>
                </a:extLst>
              </a:tr>
              <a:tr h="162099"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MR904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Urothelial</a:t>
                      </a:r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cancer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FGFR2::FAM83H-AS1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Pemigatinib</a:t>
                      </a:r>
                      <a:endParaRPr lang="fr-FR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 (-100%)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39.9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2146331"/>
                  </a:ext>
                </a:extLst>
              </a:tr>
              <a:tr h="162099"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ST238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Triple-</a:t>
                      </a:r>
                      <a:r>
                        <a:rPr lang="fr-FR" sz="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negative</a:t>
                      </a:r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breast</a:t>
                      </a:r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cancer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FGFR2 C383R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fr-FR" sz="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Erdafitinib</a:t>
                      </a:r>
                      <a:endParaRPr lang="fr-FR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55" marR="50655" marT="25328" marB="253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 (-59%)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24.3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672646"/>
                  </a:ext>
                </a:extLst>
              </a:tr>
              <a:tr h="162099"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MR1035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Cancer of </a:t>
                      </a:r>
                      <a:r>
                        <a:rPr lang="fr-FR" sz="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unknown</a:t>
                      </a:r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primary</a:t>
                      </a:r>
                      <a:endParaRPr lang="fr-FR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FGFR2 S276P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fr-FR" sz="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Erdafitinib</a:t>
                      </a:r>
                      <a:endParaRPr lang="fr-FR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45" marR="62345" marT="31173" marB="311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 (-40%)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7.0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70032"/>
                  </a:ext>
                </a:extLst>
              </a:tr>
              <a:tr h="162099"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ST1056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Lumg</a:t>
                      </a:r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adenocarcinoma</a:t>
                      </a:r>
                      <a:endParaRPr lang="fr-FR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FGFR2::TACC2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fr-FR" sz="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Erdafitinib</a:t>
                      </a:r>
                      <a:endParaRPr lang="fr-FR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45" marR="62345" marT="31173" marB="311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 (-10%)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8.2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6541777"/>
                  </a:ext>
                </a:extLst>
              </a:tr>
              <a:tr h="162099"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MR97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High-grade </a:t>
                      </a:r>
                      <a:r>
                        <a:rPr lang="fr-FR" sz="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serous</a:t>
                      </a:r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ovarian</a:t>
                      </a:r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cancer 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FGFR2::FAM16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fr-FR" sz="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Erdafitinib</a:t>
                      </a:r>
                      <a:endParaRPr lang="fr-FR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45" marR="62345" marT="31173" marB="311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 (-14%)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4.6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551891"/>
                  </a:ext>
                </a:extLst>
              </a:tr>
              <a:tr h="0">
                <a:tc gridSpan="6">
                  <a:txBody>
                    <a:bodyPr/>
                    <a:lstStyle/>
                    <a:p>
                      <a:pPr algn="ctr"/>
                      <a:endParaRPr lang="fr-FR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45" marR="62345" marT="31173" marB="311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45" marR="62345" marT="31173" marB="311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45" marR="62345" marT="31173" marB="311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45" marR="62345" marT="31173" marB="311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0205730"/>
                  </a:ext>
                </a:extLst>
              </a:tr>
              <a:tr h="162099"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MR1271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Duodenal cancer</a:t>
                      </a:r>
                      <a:endParaRPr lang="fr-FR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FGFR2::NEK1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fr-FR" sz="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Futibatinib</a:t>
                      </a:r>
                      <a:endParaRPr lang="fr-FR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55" marR="50655" marT="25328" marB="253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 (-24%)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8.5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8437262"/>
                  </a:ext>
                </a:extLst>
              </a:tr>
              <a:tr h="162099"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MR1154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Pancreatic ductal adenocarcinoma</a:t>
                      </a:r>
                      <a:endParaRPr lang="fr-FR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FGFR2::CCSER2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fr-FR" sz="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Futibatinib</a:t>
                      </a:r>
                      <a:endParaRPr lang="fr-FR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45" marR="62345" marT="31173" marB="311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 (0%)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7893492"/>
                  </a:ext>
                </a:extLst>
              </a:tr>
              <a:tr h="162099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MR460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7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Adrenocortical</a:t>
                      </a:r>
                      <a:r>
                        <a:rPr lang="fr-FR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7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carcinoma</a:t>
                      </a:r>
                      <a:endParaRPr lang="fr-FR" sz="7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FGFR2::STRN4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fr-FR" sz="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Futibatinib</a:t>
                      </a:r>
                      <a:endParaRPr lang="fr-FR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45" marR="62345" marT="31173" marB="311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 (0%)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4.8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0917403"/>
                  </a:ext>
                </a:extLst>
              </a:tr>
              <a:tr h="162099">
                <a:tc>
                  <a:txBody>
                    <a:bodyPr/>
                    <a:lstStyle/>
                    <a:p>
                      <a:pPr algn="ctr"/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CTC793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High-grade </a:t>
                      </a:r>
                      <a:r>
                        <a:rPr lang="fr-FR" sz="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serous</a:t>
                      </a:r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ovarian</a:t>
                      </a:r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cancer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FGFR2::TACC2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Futibatinib</a:t>
                      </a:r>
                      <a:endParaRPr lang="fr-FR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45" marR="62345" marT="31173" marB="311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 (+17%)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</a:t>
                      </a:r>
                    </a:p>
                  </a:txBody>
                  <a:tcPr marL="50655" marR="50655" marT="25328" marB="253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61336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31311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62180</TotalTime>
  <Words>173</Words>
  <Application>Microsoft Macintosh PowerPoint</Application>
  <PresentationFormat>A4 (21x29,7 cm)</PresentationFormat>
  <Paragraphs>56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Francesco Facchinetti</dc:creator>
  <cp:lastModifiedBy>Francesco Facchinetti</cp:lastModifiedBy>
  <cp:revision>143</cp:revision>
  <dcterms:created xsi:type="dcterms:W3CDTF">2022-09-21T18:46:54Z</dcterms:created>
  <dcterms:modified xsi:type="dcterms:W3CDTF">2024-06-11T15:10:37Z</dcterms:modified>
</cp:coreProperties>
</file>