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6" r:id="rId2"/>
  </p:sldMasterIdLst>
  <p:notesMasterIdLst>
    <p:notesMasterId r:id="rId5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31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</p:sldIdLst>
  <p:sldSz cx="12192000" cy="6858000"/>
  <p:notesSz cx="6858000" cy="9144000"/>
  <p:embeddedFontLst>
    <p:embeddedFont>
      <p:font typeface="Century Gothic" panose="020B0502020202020204" pitchFamily="34" charset="0"/>
      <p:regular r:id="rId58"/>
      <p:bold r:id="rId59"/>
      <p:italic r:id="rId60"/>
      <p:boldItalic r:id="rId61"/>
    </p:embeddedFont>
    <p:embeddedFont>
      <p:font typeface="Corbel" panose="020B0503020204020204" pitchFamily="34" charset="0"/>
      <p:regular r:id="rId62"/>
      <p:bold r:id="rId63"/>
      <p:italic r:id="rId64"/>
      <p:boldItalic r:id="rId6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4" roundtripDataSignature="AMtx7miZ8EbnYstnK3W6LpH+FY7fNHCU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0375C59-35C6-4A24-BF70-F564CB959255}">
  <a:tblStyle styleId="{80375C59-35C6-4A24-BF70-F564CB959255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2E7E6"/>
          </a:solidFill>
        </a:fill>
      </a:tcStyle>
    </a:wholeTbl>
    <a:band1H>
      <a:tcTxStyle b="off" i="off"/>
      <a:tcStyle>
        <a:tcBdr/>
        <a:fill>
          <a:solidFill>
            <a:srgbClr val="E3CA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3CA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DE79F20-81CD-4D79-9E3A-7B0FA361F42D}" styleName="Table_1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BEAE6"/>
          </a:solidFill>
        </a:fill>
      </a:tcStyle>
    </a:wholeTbl>
    <a:band1H>
      <a:tcTxStyle b="off" i="off"/>
      <a:tcStyle>
        <a:tcBdr/>
        <a:fill>
          <a:solidFill>
            <a:srgbClr val="F7D2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F7D2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74658" autoAdjust="0"/>
  </p:normalViewPr>
  <p:slideViewPr>
    <p:cSldViewPr snapToGrid="0">
      <p:cViewPr varScale="1">
        <p:scale>
          <a:sx n="89" d="100"/>
          <a:sy n="89" d="100"/>
        </p:scale>
        <p:origin x="1840" y="160"/>
      </p:cViewPr>
      <p:guideLst/>
    </p:cSldViewPr>
  </p:slideViewPr>
  <p:notesTextViewPr>
    <p:cViewPr>
      <p:scale>
        <a:sx n="95" d="100"/>
        <a:sy n="95" d="100"/>
      </p:scale>
      <p:origin x="0" y="0"/>
    </p:cViewPr>
  </p:notesTextViewPr>
  <p:notesViewPr>
    <p:cSldViewPr snapToGrid="0">
      <p:cViewPr>
        <p:scale>
          <a:sx n="170" d="100"/>
          <a:sy n="170" d="100"/>
        </p:scale>
        <p:origin x="2104" y="14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font" Target="fonts/font6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font" Target="fonts/font1.fntdata"/><Relationship Id="rId74" Type="http://customschemas.google.com/relationships/presentationmetadata" Target="metadata"/><Relationship Id="rId5" Type="http://schemas.openxmlformats.org/officeDocument/2006/relationships/slide" Target="slides/slide3.xml"/><Relationship Id="rId61" Type="http://schemas.openxmlformats.org/officeDocument/2006/relationships/font" Target="fonts/font4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font" Target="fonts/font7.fntdata"/><Relationship Id="rId77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2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font" Target="fonts/font5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font" Target="fonts/font3.fntdata"/><Relationship Id="rId65" Type="http://schemas.openxmlformats.org/officeDocument/2006/relationships/font" Target="fonts/font8.fntdata"/><Relationship Id="rId78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pricing/#icons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creator/win76/" TargetMode="External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thenounproject.com/pricing/#icons" TargetMode="Externa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thenounproject.com/pricing/#icons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4" name="Google Shape;17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9" name="Google Shape;23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6" name="Google Shape;24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4" name="Google Shape;26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Ikenberry SO, Jue TL et-al. Management of ingested foreign bodies and food impactions. </a:t>
            </a:r>
            <a:r>
              <a:rPr lang="en-US" sz="1200" b="0" i="1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Gastrointest. Endosc</a:t>
            </a: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2011;73 (6): 1085-91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2. Uyemura MC. Foreign body ingestion in children. </a:t>
            </a:r>
            <a:r>
              <a:rPr lang="en-US" sz="1200" b="0" i="1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Am Fam Physician</a:t>
            </a: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 2005;72 (2): 287-91.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3. Kay M, Wyllie R. Pediatric foreign bodies and their management. </a:t>
            </a:r>
            <a:r>
              <a:rPr lang="en-US" sz="1200" b="0" i="1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Curr Gastroenterol Rep. </a:t>
            </a: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2005;7 (3): 212-8.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65" name="Google Shape;26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8597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5" name="Google Shape;27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Garfield K, </a:t>
            </a:r>
            <a:r>
              <a:rPr lang="en-US" dirty="0" err="1"/>
              <a:t>Sergent</a:t>
            </a:r>
            <a:r>
              <a:rPr lang="en-US" dirty="0"/>
              <a:t> SR. Pyloric Stenosis.  In: StatPearls.  Treasure Island (Fl.): StatPearls Publishing; January 30, 2023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82" name="Google Shape;28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Garfield K, </a:t>
            </a:r>
            <a:r>
              <a:rPr lang="en-US" sz="1800" kern="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Sergent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SR. Pyloric Stenosis. In: </a:t>
            </a:r>
            <a:r>
              <a:rPr lang="en-US" sz="1800" i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StatPearls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Treasure Island (FL): StatPearls Publishing; January 30, 2023.</a:t>
            </a:r>
            <a:endParaRPr lang="en-US" sz="18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Image Source: </a:t>
            </a:r>
            <a:r>
              <a:rPr lang="en-US" sz="12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Lay, GK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. Key. In: The Noun Project. </a:t>
            </a:r>
            <a:r>
              <a:rPr lang="en-US" sz="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https://thenounproject.com/icon/vomit-2737186/. </a:t>
            </a:r>
            <a:r>
              <a:rPr lang="en-US" sz="12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Royalty-Free License</a:t>
            </a:r>
            <a:endParaRPr lang="en-US" sz="12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7" name="Google Shape;29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Garfield K, </a:t>
            </a:r>
            <a:r>
              <a:rPr lang="en-US" sz="1800" kern="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Sergent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SR. Pyloric Stenosis. In: </a:t>
            </a:r>
            <a:r>
              <a:rPr lang="en-US" sz="1800" i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StatPearls</a:t>
            </a:r>
            <a:r>
              <a:rPr lang="en-US" sz="18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Treasure Island (FL): StatPearls Publishing; January 30, 2023.</a:t>
            </a:r>
            <a:endParaRPr lang="en-US" sz="18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06" name="Google Shape;306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0" name="Google Shape;320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2" name="Google Shape;332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2" name="Google Shape;34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br>
              <a:rPr lang="en-US" dirty="0"/>
            </a:br>
            <a:endParaRPr dirty="0"/>
          </a:p>
        </p:txBody>
      </p:sp>
      <p:sp>
        <p:nvSpPr>
          <p:cNvPr id="351" name="Google Shape;351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9" name="Google Shape;36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4" name="Google Shape;384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2" name="Google Shape;40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4" name="Google Shape;414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5" name="Google Shape;415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8" name="Google Shape;428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29" name="Google Shape;429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3" name="Google Shape;44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7" name="Google Shape;18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9" name="Google Shape;45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5" name="Google Shape;465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Image Source: </a:t>
            </a:r>
            <a:r>
              <a:rPr lang="en-US" dirty="0" err="1">
                <a:hlinkClick r:id="rId3"/>
              </a:rPr>
              <a:t>Ningsih</a:t>
            </a:r>
            <a:r>
              <a:rPr lang="en-US" dirty="0"/>
              <a:t>, W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. Telescope. In: The Noun Project. </a:t>
            </a:r>
            <a:r>
              <a:rPr lang="en-US" sz="800" dirty="0"/>
              <a:t>https://thenounproject.com/icon/telescope-6993844/. </a:t>
            </a:r>
            <a:r>
              <a:rPr lang="en-US" sz="12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Royalty-Free License</a:t>
            </a:r>
            <a:endParaRPr lang="en-US" sz="12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66" name="Google Shape;466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4" name="Google Shape;474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75" name="Google Shape;475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7" name="Google Shape;487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8" name="Google Shape;488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5" name="Google Shape;495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8" name="Google Shape;508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09" name="Google Shape;509;p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6" name="Google Shape;51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6" name="Google Shape;526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1" name="Google Shape;55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Image Source: </a:t>
            </a:r>
            <a:r>
              <a:rPr lang="en-US" sz="12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Rahe</a:t>
            </a:r>
            <a:r>
              <a:rPr lang="en-US" sz="1200" b="0" i="0" u="none" strike="noStrike" cap="none" dirty="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. World Globe. In: The Noun Project. </a:t>
            </a:r>
            <a:r>
              <a:rPr lang="en-US" sz="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https://thenounproject.com/icon/world-globe-829022/. </a:t>
            </a:r>
            <a:r>
              <a:rPr lang="en-US" sz="12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Royalty-Free License</a:t>
            </a:r>
            <a:endParaRPr lang="en-US" sz="12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6" name="Google Shape;56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3" name="Google Shape;19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6" name="Google Shape;57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582" name="Google Shape;582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8" name="Google Shape;588;p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9" name="Google Shape;589;p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8" name="Google Shape;598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9" name="Google Shape;599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8" name="Google Shape;608;p4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09" name="Google Shape;609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4" name="Google Shape;644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45" name="Google Shape;645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p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6" name="Google Shape;656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2" name="Google Shape;662;p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3" name="Google Shape;663;p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Google Shape;66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9" name="Google Shape;669;p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70" name="Google Shape;670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6" name="Google Shape;686;p4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687" name="Google Shape;687;p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49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dirty="0"/>
              <a:t>Stevens AB. Hernias. In: ACEP. Critical Decisions in Emergency Medicine. 2013;27(9):2-8. https://</a:t>
            </a:r>
            <a:r>
              <a:rPr lang="en-US" dirty="0" err="1"/>
              <a:t>webapps.acep.org</a:t>
            </a:r>
            <a:r>
              <a:rPr lang="en-US" dirty="0"/>
              <a:t>/</a:t>
            </a:r>
            <a:r>
              <a:rPr lang="en-US" dirty="0" err="1"/>
              <a:t>CriticalDecisionsTesting</a:t>
            </a:r>
            <a:r>
              <a:rPr lang="en-US" dirty="0"/>
              <a:t>/</a:t>
            </a:r>
            <a:r>
              <a:rPr lang="en-US" dirty="0" err="1"/>
              <a:t>PDFpubs</a:t>
            </a:r>
            <a:r>
              <a:rPr lang="en-US" dirty="0"/>
              <a:t>/2013-09-september.pdf</a:t>
            </a:r>
            <a:endParaRPr dirty="0"/>
          </a:p>
        </p:txBody>
      </p:sp>
      <p:sp>
        <p:nvSpPr>
          <p:cNvPr id="694" name="Google Shape;694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1" name="Google Shape;701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7" name="Google Shape;70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3" name="Google Shape;713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9" name="Google Shape;719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6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  <a:defRPr sz="7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6"/>
          <p:cNvSpPr txBox="1"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cap="none">
                <a:solidFill>
                  <a:srgbClr val="86D1D8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56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6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6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68"/>
          <p:cNvSpPr txBox="1"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8"/>
          <p:cNvSpPr>
            <a:spLocks noGrp="1"/>
          </p:cNvSpPr>
          <p:nvPr>
            <p:ph type="pic" idx="2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352"/>
              </a:srgbClr>
            </a:outerShdw>
          </a:effectLst>
        </p:spPr>
      </p:sp>
      <p:sp>
        <p:nvSpPr>
          <p:cNvPr id="81" name="Google Shape;81;p68"/>
          <p:cNvSpPr txBox="1">
            <a:spLocks noGrp="1"/>
          </p:cNvSpPr>
          <p:nvPr>
            <p:ph type="body" idx="1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2" name="Google Shape;82;p6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68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68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9"/>
          <p:cNvSpPr txBox="1"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69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8" name="Google Shape;88;p6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69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0"/>
          <p:cNvSpPr txBox="1"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Century Gothic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0"/>
          <p:cNvSpPr txBox="1">
            <a:spLocks noGrp="1"/>
          </p:cNvSpPr>
          <p:nvPr>
            <p:ph type="body" idx="1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 b="0" i="0" cap="small">
                <a:solidFill>
                  <a:srgbClr val="86D1D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4" name="Google Shape;94;p70"/>
          <p:cNvSpPr txBox="1">
            <a:spLocks noGrp="1"/>
          </p:cNvSpPr>
          <p:nvPr>
            <p:ph type="body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5" name="Google Shape;95;p7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7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70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8" name="Google Shape;98;p7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200"/>
              <a:buFont typeface="Arial"/>
              <a:buNone/>
            </a:pPr>
            <a:r>
              <a:rPr lang="en-US" sz="12200" b="0" i="0" u="none" strike="noStrike" cap="non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7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200"/>
              <a:buFont typeface="Arial"/>
              <a:buNone/>
            </a:pPr>
            <a:r>
              <a:rPr lang="en-US" sz="12200" b="0" i="0" u="none" strike="noStrike" cap="non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1"/>
          <p:cNvSpPr txBox="1"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1"/>
          <p:cNvSpPr txBox="1"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7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7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71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7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72"/>
          <p:cNvSpPr txBox="1"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72"/>
          <p:cNvSpPr txBox="1">
            <a:spLocks noGrp="1"/>
          </p:cNvSpPr>
          <p:nvPr>
            <p:ph type="body" idx="2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72"/>
          <p:cNvSpPr txBox="1">
            <a:spLocks noGrp="1"/>
          </p:cNvSpPr>
          <p:nvPr>
            <p:ph type="body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11" name="Google Shape;111;p72"/>
          <p:cNvSpPr txBox="1">
            <a:spLocks noGrp="1"/>
          </p:cNvSpPr>
          <p:nvPr>
            <p:ph type="body" idx="4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12" name="Google Shape;112;p72"/>
          <p:cNvSpPr txBox="1">
            <a:spLocks noGrp="1"/>
          </p:cNvSpPr>
          <p:nvPr>
            <p:ph type="body" idx="5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13" name="Google Shape;113;p72"/>
          <p:cNvSpPr txBox="1">
            <a:spLocks noGrp="1"/>
          </p:cNvSpPr>
          <p:nvPr>
            <p:ph type="body" idx="6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cxnSp>
        <p:nvCxnSpPr>
          <p:cNvPr id="114" name="Google Shape;114;p72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5" name="Google Shape;115;p72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6" name="Google Shape;116;p7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72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3"/>
          <p:cNvSpPr txBox="1"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73"/>
          <p:cNvSpPr>
            <a:spLocks noGrp="1"/>
          </p:cNvSpPr>
          <p:nvPr>
            <p:ph type="pic" idx="2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352"/>
              </a:srgbClr>
            </a:outerShdw>
          </a:effectLst>
        </p:spPr>
      </p:sp>
      <p:sp>
        <p:nvSpPr>
          <p:cNvPr id="123" name="Google Shape;123;p73"/>
          <p:cNvSpPr txBox="1">
            <a:spLocks noGrp="1"/>
          </p:cNvSpPr>
          <p:nvPr>
            <p:ph type="body" idx="3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4" name="Google Shape;124;p73"/>
          <p:cNvSpPr txBox="1">
            <a:spLocks noGrp="1"/>
          </p:cNvSpPr>
          <p:nvPr>
            <p:ph type="body" idx="4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5" name="Google Shape;125;p73"/>
          <p:cNvSpPr>
            <a:spLocks noGrp="1"/>
          </p:cNvSpPr>
          <p:nvPr>
            <p:ph type="pic" idx="5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352"/>
              </a:srgbClr>
            </a:outerShdw>
          </a:effectLst>
        </p:spPr>
      </p:sp>
      <p:sp>
        <p:nvSpPr>
          <p:cNvPr id="126" name="Google Shape;126;p73"/>
          <p:cNvSpPr txBox="1">
            <a:spLocks noGrp="1"/>
          </p:cNvSpPr>
          <p:nvPr>
            <p:ph type="body" idx="6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127" name="Google Shape;127;p73"/>
          <p:cNvSpPr txBox="1">
            <a:spLocks noGrp="1"/>
          </p:cNvSpPr>
          <p:nvPr>
            <p:ph type="body" idx="7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128" name="Google Shape;128;p73"/>
          <p:cNvSpPr>
            <a:spLocks noGrp="1"/>
          </p:cNvSpPr>
          <p:nvPr>
            <p:ph type="pic" idx="8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352"/>
              </a:srgbClr>
            </a:outerShdw>
          </a:effectLst>
        </p:spPr>
      </p:sp>
      <p:sp>
        <p:nvSpPr>
          <p:cNvPr id="129" name="Google Shape;129;p73"/>
          <p:cNvSpPr txBox="1">
            <a:spLocks noGrp="1"/>
          </p:cNvSpPr>
          <p:nvPr>
            <p:ph type="body" idx="9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cxnSp>
        <p:nvCxnSpPr>
          <p:cNvPr id="130" name="Google Shape;130;p73"/>
          <p:cNvCxnSpPr/>
          <p:nvPr/>
        </p:nvCxnSpPr>
        <p:spPr>
          <a:xfrm>
            <a:off x="3726142" y="2133600"/>
            <a:ext cx="0" cy="3962400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1" name="Google Shape;131;p73"/>
          <p:cNvCxnSpPr/>
          <p:nvPr/>
        </p:nvCxnSpPr>
        <p:spPr>
          <a:xfrm>
            <a:off x="6962227" y="2133600"/>
            <a:ext cx="0" cy="3966882"/>
          </a:xfrm>
          <a:prstGeom prst="straightConnector1">
            <a:avLst/>
          </a:prstGeom>
          <a:noFill/>
          <a:ln w="12700" cap="flat" cmpd="sng">
            <a:solidFill>
              <a:srgbClr val="86D1D8">
                <a:alpha val="4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2" name="Google Shape;132;p73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73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4"/>
          <p:cNvSpPr txBox="1">
            <a:spLocks noGrp="1"/>
          </p:cNvSpPr>
          <p:nvPr>
            <p:ph type="body" idx="1"/>
          </p:nvPr>
        </p:nvSpPr>
        <p:spPr>
          <a:xfrm rot="5400000">
            <a:off x="3478842" y="-322612"/>
            <a:ext cx="4195481" cy="89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8" name="Google Shape;138;p7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4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4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5"/>
          <p:cNvSpPr txBox="1">
            <a:spLocks noGrp="1"/>
          </p:cNvSpPr>
          <p:nvPr>
            <p:ph type="title"/>
          </p:nvPr>
        </p:nvSpPr>
        <p:spPr>
          <a:xfrm rot="5400000">
            <a:off x="6267450" y="2466975"/>
            <a:ext cx="5826125" cy="1752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75"/>
          <p:cNvSpPr txBox="1">
            <a:spLocks noGrp="1"/>
          </p:cNvSpPr>
          <p:nvPr>
            <p:ph type="body" idx="1"/>
          </p:nvPr>
        </p:nvSpPr>
        <p:spPr>
          <a:xfrm rot="5400000">
            <a:off x="1679576" y="-139699"/>
            <a:ext cx="5368924" cy="7423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4" name="Google Shape;144;p75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7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1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61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162" name="Google Shape;162;p61"/>
          <p:cNvSpPr txBox="1">
            <a:spLocks noGrp="1"/>
          </p:cNvSpPr>
          <p:nvPr>
            <p:ph type="body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163" name="Google Shape;163;p61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61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61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62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69" name="Google Shape;169;p62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62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62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7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7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30" name="Google Shape;30;p57"/>
          <p:cNvSpPr txBox="1">
            <a:spLocks noGrp="1"/>
          </p:cNvSpPr>
          <p:nvPr>
            <p:ph type="body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31" name="Google Shape;31;p57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7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7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8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37" name="Google Shape;37;p58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8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8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9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9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9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9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3"/>
          <p:cNvSpPr txBox="1"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63"/>
          <p:cNvSpPr txBox="1">
            <a:spLocks noGrp="1"/>
          </p:cNvSpPr>
          <p:nvPr>
            <p:ph type="body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49" name="Google Shape;49;p63"/>
          <p:cNvSpPr txBox="1">
            <a:spLocks noGrp="1"/>
          </p:cNvSpPr>
          <p:nvPr>
            <p:ph type="body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63"/>
          <p:cNvSpPr txBox="1">
            <a:spLocks noGrp="1"/>
          </p:cNvSpPr>
          <p:nvPr>
            <p:ph type="body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1" name="Google Shape;51;p63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3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3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4"/>
          <p:cNvSpPr txBox="1"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entury Gothic"/>
              <a:buNone/>
              <a:defRPr sz="40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4"/>
          <p:cNvSpPr txBox="1"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cap="none">
                <a:solidFill>
                  <a:srgbClr val="86D1D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64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4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4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5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6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6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6"/>
          <p:cNvSpPr txBox="1"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Century Gothic"/>
              <a:buNone/>
              <a:defRPr sz="24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6"/>
          <p:cNvSpPr txBox="1">
            <a:spLocks noGrp="1"/>
          </p:cNvSpPr>
          <p:nvPr>
            <p:ph type="body"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  <a:defRPr sz="2000"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2pPr>
            <a:lvl3pPr marL="1371600" lvl="2" indent="-30988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3pPr>
            <a:lvl4pPr marL="1828800" lvl="3" indent="-29971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4pPr>
            <a:lvl5pPr marL="2286000" lvl="4" indent="-29972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5pPr>
            <a:lvl6pPr marL="2743200" lvl="5" indent="-29972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6pPr>
            <a:lvl7pPr marL="3200400" lvl="6" indent="-29972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7pPr>
            <a:lvl8pPr marL="3657600" lvl="7" indent="-29972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8pPr>
            <a:lvl9pPr marL="4114800" lvl="8" indent="-29972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9pPr>
          </a:lstStyle>
          <a:p>
            <a:endParaRPr/>
          </a:p>
        </p:txBody>
      </p:sp>
      <p:sp>
        <p:nvSpPr>
          <p:cNvPr id="67" name="Google Shape;67;p66"/>
          <p:cNvSpPr txBox="1">
            <a:spLocks noGrp="1"/>
          </p:cNvSpPr>
          <p:nvPr>
            <p:ph type="body" idx="2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68" name="Google Shape;68;p66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66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66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7"/>
          <p:cNvSpPr txBox="1"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67"/>
          <p:cNvSpPr>
            <a:spLocks noGrp="1"/>
          </p:cNvSpPr>
          <p:nvPr>
            <p:ph type="pic" idx="2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noFill/>
          <a:ln>
            <a:noFill/>
          </a:ln>
          <a:effectLst>
            <a:outerShdw blurRad="50800" dist="50800" dir="5400000" algn="tl" rotWithShape="0">
              <a:srgbClr val="000000">
                <a:alpha val="42352"/>
              </a:srgbClr>
            </a:outerShdw>
          </a:effectLst>
        </p:spPr>
      </p:sp>
      <p:sp>
        <p:nvSpPr>
          <p:cNvPr id="74" name="Google Shape;74;p67"/>
          <p:cNvSpPr txBox="1">
            <a:spLocks noGrp="1"/>
          </p:cNvSpPr>
          <p:nvPr>
            <p:ph type="body" idx="1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75" name="Google Shape;75;p67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67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67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5"/>
          <p:cNvPicPr preferRelativeResize="0"/>
          <p:nvPr/>
        </p:nvPicPr>
        <p:blipFill rotWithShape="1">
          <a:blip r:embed="rId20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55"/>
          <p:cNvPicPr preferRelativeResize="0"/>
          <p:nvPr/>
        </p:nvPicPr>
        <p:blipFill rotWithShape="1">
          <a:blip r:embed="rId21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5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274"/>
                </a:srgbClr>
              </a:gs>
              <a:gs pos="36000">
                <a:srgbClr val="4CB9C3">
                  <a:alpha val="5490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p55"/>
          <p:cNvPicPr preferRelativeResize="0"/>
          <p:nvPr/>
        </p:nvPicPr>
        <p:blipFill rotWithShape="1">
          <a:blip r:embed="rId22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55"/>
          <p:cNvPicPr preferRelativeResize="0"/>
          <p:nvPr/>
        </p:nvPicPr>
        <p:blipFill rotWithShape="1">
          <a:blip r:embed="rId23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5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55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  <a:defRPr sz="4200" b="0" i="0" u="none" strike="noStrike" cap="non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55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600"/>
              <a:buFont typeface="Noto Sans Symbols"/>
              <a:buChar char="►"/>
              <a:defRPr sz="2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200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988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29971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8" name="Google Shape;18;p55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9" name="Google Shape;19;p55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20" name="Google Shape;20;p55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60"/>
          <p:cNvPicPr preferRelativeResize="0"/>
          <p:nvPr/>
        </p:nvPicPr>
        <p:blipFill rotWithShape="1">
          <a:blip r:embed="rId5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60"/>
          <p:cNvPicPr preferRelativeResize="0"/>
          <p:nvPr/>
        </p:nvPicPr>
        <p:blipFill rotWithShape="1">
          <a:blip r:embed="rId6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60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F3F3F3">
                  <a:alpha val="6274"/>
                </a:srgbClr>
              </a:gs>
              <a:gs pos="36000">
                <a:srgbClr val="F3F3F3">
                  <a:alpha val="5490"/>
                </a:srgbClr>
              </a:gs>
              <a:gs pos="69000">
                <a:srgbClr val="F3F3F3">
                  <a:alpha val="0"/>
                </a:srgbClr>
              </a:gs>
              <a:gs pos="100000">
                <a:srgbClr val="F3F3F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60"/>
          <p:cNvPicPr preferRelativeResize="0"/>
          <p:nvPr/>
        </p:nvPicPr>
        <p:blipFill rotWithShape="1">
          <a:blip r:embed="rId7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60"/>
          <p:cNvPicPr preferRelativeResize="0"/>
          <p:nvPr/>
        </p:nvPicPr>
        <p:blipFill rotWithShape="1">
          <a:blip r:embed="rId8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6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Century Gothic"/>
              <a:buNone/>
              <a:defRPr sz="4200" b="0" i="0" u="none" strike="noStrike" cap="non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60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600"/>
              <a:buFont typeface="Noto Sans Symbols"/>
              <a:buChar char="►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200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0988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29971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2997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7F7F7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6" name="Google Shape;156;p60"/>
          <p:cNvSpPr txBox="1">
            <a:spLocks noGrp="1"/>
          </p:cNvSpPr>
          <p:nvPr>
            <p:ph type="dt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7" name="Google Shape;157;p60"/>
          <p:cNvSpPr txBox="1">
            <a:spLocks noGrp="1"/>
          </p:cNvSpPr>
          <p:nvPr>
            <p:ph type="ft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58" name="Google Shape;158;p60"/>
          <p:cNvSpPr txBox="1">
            <a:spLocks noGrp="1"/>
          </p:cNvSpPr>
          <p:nvPr>
            <p:ph type="sldNum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thenounproject.com/pricing/#icons" TargetMode="External"/><Relationship Id="rId5" Type="http://schemas.openxmlformats.org/officeDocument/2006/relationships/hyperlink" Target="https://thenounproject.com/creator/leremy/" TargetMode="Externa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henounproject.com/pricing/#icons" TargetMode="External"/><Relationship Id="rId4" Type="http://schemas.openxmlformats.org/officeDocument/2006/relationships/hyperlink" Target="https://thenounproject.com/creator/win76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jp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 dirty="0"/>
              <a:t>Pediatric Bowel Obstruction</a:t>
            </a:r>
            <a:endParaRPr dirty="0"/>
          </a:p>
        </p:txBody>
      </p:sp>
      <p:pic>
        <p:nvPicPr>
          <p:cNvPr id="2" name="Google Shape;163;p1">
            <a:extLst>
              <a:ext uri="{FF2B5EF4-FFF2-40B4-BE49-F238E27FC236}">
                <a16:creationId xmlns:a16="http://schemas.microsoft.com/office/drawing/2014/main" id="{85506C60-DB35-B7DC-A7D8-7840D00C67D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68000" y="6263409"/>
            <a:ext cx="1422400" cy="48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Lab Studies</a:t>
            </a:r>
            <a:endParaRPr/>
          </a:p>
        </p:txBody>
      </p:sp>
      <p:sp>
        <p:nvSpPr>
          <p:cNvPr id="242" name="Google Shape;242;p10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Serum electrolytes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BUN, Creatinine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Glucose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Complete blood count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Urinalysis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Blood gas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Occult blood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Lactate</a:t>
            </a:r>
            <a:endParaRPr/>
          </a:p>
        </p:txBody>
      </p:sp>
      <p:sp>
        <p:nvSpPr>
          <p:cNvPr id="243" name="Google Shape;243;p10"/>
          <p:cNvSpPr txBox="1"/>
          <p:nvPr/>
        </p:nvSpPr>
        <p:spPr>
          <a:xfrm rot="-1302525">
            <a:off x="2925359" y="3004457"/>
            <a:ext cx="6919286" cy="1107996"/>
          </a:xfrm>
          <a:prstGeom prst="rect">
            <a:avLst/>
          </a:prstGeom>
          <a:noFill/>
          <a:ln w="76200" cap="flat" cmpd="sng">
            <a:solidFill>
              <a:srgbClr val="EC5453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6600" b="1" i="0" u="none" strike="noStrike" cap="none">
                <a:solidFill>
                  <a:srgbClr val="FEFEFE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Not Diagnostic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Imaging Studies</a:t>
            </a:r>
            <a:endParaRPr/>
          </a:p>
        </p:txBody>
      </p:sp>
      <p:grpSp>
        <p:nvGrpSpPr>
          <p:cNvPr id="249" name="Google Shape;249;p11"/>
          <p:cNvGrpSpPr/>
          <p:nvPr/>
        </p:nvGrpSpPr>
        <p:grpSpPr>
          <a:xfrm>
            <a:off x="3292303" y="2066561"/>
            <a:ext cx="5709199" cy="4191664"/>
            <a:chOff x="1618975" y="2048"/>
            <a:chExt cx="5709199" cy="4191664"/>
          </a:xfrm>
        </p:grpSpPr>
        <p:sp>
          <p:nvSpPr>
            <p:cNvPr id="250" name="Google Shape;250;p11"/>
            <p:cNvSpPr/>
            <p:nvPr/>
          </p:nvSpPr>
          <p:spPr>
            <a:xfrm>
              <a:off x="1618975" y="2048"/>
              <a:ext cx="5709199" cy="1270201"/>
            </a:xfrm>
            <a:prstGeom prst="roundRect">
              <a:avLst>
                <a:gd name="adj" fmla="val 10000"/>
              </a:avLst>
            </a:prstGeom>
            <a:solidFill>
              <a:schemeClr val="accent5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1"/>
            <p:cNvSpPr txBox="1"/>
            <p:nvPr/>
          </p:nvSpPr>
          <p:spPr>
            <a:xfrm>
              <a:off x="1656178" y="39251"/>
              <a:ext cx="5634793" cy="11957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0"/>
                <a:buFont typeface="Century Gothic"/>
                <a:buNone/>
              </a:pPr>
              <a:r>
                <a:rPr lang="en-US" sz="6000" b="0" i="0" u="none" strike="noStrike" cap="none" dirty="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X-Rays</a:t>
              </a:r>
              <a:endParaRPr sz="60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2" name="Google Shape;252;p11"/>
            <p:cNvSpPr/>
            <p:nvPr/>
          </p:nvSpPr>
          <p:spPr>
            <a:xfrm>
              <a:off x="1618975" y="1462780"/>
              <a:ext cx="5709199" cy="1270201"/>
            </a:xfrm>
            <a:prstGeom prst="roundRect">
              <a:avLst>
                <a:gd name="adj" fmla="val 10000"/>
              </a:avLst>
            </a:prstGeom>
            <a:solidFill>
              <a:schemeClr val="accent5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11"/>
            <p:cNvSpPr txBox="1"/>
            <p:nvPr/>
          </p:nvSpPr>
          <p:spPr>
            <a:xfrm>
              <a:off x="1656178" y="1499983"/>
              <a:ext cx="5634793" cy="11957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0"/>
                <a:buFont typeface="Century Gothic"/>
                <a:buNone/>
              </a:pPr>
              <a:r>
                <a:rPr lang="en-US" sz="60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Ultrasound</a:t>
              </a:r>
              <a:endParaRPr sz="6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54" name="Google Shape;254;p11"/>
            <p:cNvSpPr/>
            <p:nvPr/>
          </p:nvSpPr>
          <p:spPr>
            <a:xfrm>
              <a:off x="1618975" y="2923511"/>
              <a:ext cx="5709199" cy="1270201"/>
            </a:xfrm>
            <a:prstGeom prst="roundRect">
              <a:avLst>
                <a:gd name="adj" fmla="val 10000"/>
              </a:avLst>
            </a:prstGeom>
            <a:solidFill>
              <a:schemeClr val="accent5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1"/>
            <p:cNvSpPr txBox="1"/>
            <p:nvPr/>
          </p:nvSpPr>
          <p:spPr>
            <a:xfrm>
              <a:off x="1656178" y="2960714"/>
              <a:ext cx="5634793" cy="11957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6000"/>
                <a:buFont typeface="Century Gothic"/>
                <a:buNone/>
              </a:pPr>
              <a:r>
                <a:rPr lang="en-US" sz="60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Barium Studies</a:t>
              </a:r>
              <a:endParaRPr sz="60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2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Foreign Body Ingestion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3"/>
          <p:cNvSpPr txBox="1">
            <a:spLocks noGrp="1"/>
          </p:cNvSpPr>
          <p:nvPr>
            <p:ph type="title"/>
          </p:nvPr>
        </p:nvSpPr>
        <p:spPr>
          <a:xfrm>
            <a:off x="650668" y="629266"/>
            <a:ext cx="4802031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Ingested Foreign Body</a:t>
            </a:r>
            <a:endParaRPr/>
          </a:p>
        </p:txBody>
      </p:sp>
      <p:sp>
        <p:nvSpPr>
          <p:cNvPr id="269" name="Google Shape;269;p13"/>
          <p:cNvSpPr txBox="1">
            <a:spLocks noGrp="1"/>
          </p:cNvSpPr>
          <p:nvPr>
            <p:ph type="body" idx="1"/>
          </p:nvPr>
        </p:nvSpPr>
        <p:spPr>
          <a:xfrm>
            <a:off x="650668" y="2271252"/>
            <a:ext cx="4802031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peak incidence between 6 months and 6 years</a:t>
            </a:r>
            <a:r>
              <a:rPr lang="en-US" baseline="30000" dirty="0"/>
              <a:t>1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50% of children are asymptomatic</a:t>
            </a:r>
            <a:r>
              <a:rPr lang="en-US" baseline="30000" dirty="0"/>
              <a:t>2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most common FB are coins</a:t>
            </a:r>
            <a:r>
              <a:rPr lang="en-US" baseline="30000" dirty="0"/>
              <a:t>3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most FB make it to the stomach and further ~80% pass spontaneously</a:t>
            </a:r>
            <a:r>
              <a:rPr lang="en-US" baseline="30000" dirty="0"/>
              <a:t>1</a:t>
            </a:r>
            <a:endParaRPr dirty="0"/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XR will identify about 65% of FB that are radiodense</a:t>
            </a:r>
            <a:r>
              <a:rPr lang="en-US" baseline="30000" dirty="0"/>
              <a:t>2</a:t>
            </a:r>
            <a:endParaRPr dirty="0"/>
          </a:p>
          <a:p>
            <a:pPr marL="3429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241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sp>
        <p:nvSpPr>
          <p:cNvPr id="270" name="Google Shape;270;p13"/>
          <p:cNvSpPr/>
          <p:nvPr/>
        </p:nvSpPr>
        <p:spPr>
          <a:xfrm>
            <a:off x="-66042" y="6090255"/>
            <a:ext cx="6472051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-US" sz="12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" name="Google Shape;271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06009" y="-21772"/>
            <a:ext cx="557054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3"/>
          <p:cNvSpPr txBox="1"/>
          <p:nvPr/>
        </p:nvSpPr>
        <p:spPr>
          <a:xfrm rot="-5400000">
            <a:off x="10009257" y="3298195"/>
            <a:ext cx="4196208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Case courtesy of Dr Tim Luijkx, Radiopaedia.org, rID: 55587</a:t>
            </a: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916DE66-33B9-FEDE-FF5F-5D1E0DCE6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/>
          <a:lstStyle/>
          <a:p>
            <a:r>
              <a:rPr lang="en-US" dirty="0"/>
              <a:t>Ingested Foreign Body Red Flags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289E0C-F608-D359-7531-5ADB9F72D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1518" y="2814890"/>
            <a:ext cx="4283783" cy="1799333"/>
          </a:xfrm>
        </p:spPr>
        <p:txBody>
          <a:bodyPr wrap="square" anchor="t">
            <a:normAutofit/>
          </a:bodyPr>
          <a:lstStyle/>
          <a:p>
            <a:r>
              <a:rPr lang="en-US" sz="1800" dirty="0"/>
              <a:t>Causing or potential to cause local damage</a:t>
            </a:r>
          </a:p>
          <a:p>
            <a:endParaRPr lang="en-US" sz="1800" dirty="0"/>
          </a:p>
          <a:p>
            <a:r>
              <a:rPr lang="en-US" dirty="0"/>
              <a:t>Causing symptoms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DDA38ADF-063E-25AC-4014-9DA080D30E90}"/>
              </a:ext>
            </a:extLst>
          </p:cNvPr>
          <p:cNvSpPr/>
          <p:nvPr/>
        </p:nvSpPr>
        <p:spPr>
          <a:xfrm>
            <a:off x="4817340" y="1853248"/>
            <a:ext cx="4633732" cy="3929827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1E734F-1085-7134-5457-BD9510422765}"/>
              </a:ext>
            </a:extLst>
          </p:cNvPr>
          <p:cNvSpPr txBox="1"/>
          <p:nvPr/>
        </p:nvSpPr>
        <p:spPr>
          <a:xfrm>
            <a:off x="5687370" y="3714557"/>
            <a:ext cx="2893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2+ Magnets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Button Battery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Sharp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Large &gt;3 cm</a:t>
            </a:r>
          </a:p>
          <a:p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052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4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Hypertrophic Pyloric Stenosis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15"/>
          <p:cNvPicPr preferRelativeResize="0"/>
          <p:nvPr/>
        </p:nvPicPr>
        <p:blipFill rotWithShape="1">
          <a:blip r:embed="rId4">
            <a:alphaModFix/>
          </a:blip>
          <a:srcRect l="3613"/>
          <a:stretch/>
        </p:blipFill>
        <p:spPr>
          <a:xfrm>
            <a:off x="0" y="2786643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15"/>
          <p:cNvPicPr preferRelativeResize="0"/>
          <p:nvPr/>
        </p:nvPicPr>
        <p:blipFill rotWithShape="1">
          <a:blip r:embed="rId5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274"/>
                </a:srgbClr>
              </a:gs>
              <a:gs pos="36000">
                <a:srgbClr val="4CB9C3">
                  <a:alpha val="5490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" name="Google Shape;287;p15"/>
          <p:cNvPicPr preferRelativeResize="0"/>
          <p:nvPr/>
        </p:nvPicPr>
        <p:blipFill rotWithShape="1">
          <a:blip r:embed="rId6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15"/>
          <p:cNvPicPr preferRelativeResize="0"/>
          <p:nvPr/>
        </p:nvPicPr>
        <p:blipFill rotWithShape="1">
          <a:blip r:embed="rId7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5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</a:t>
            </a:r>
            <a:endParaRPr/>
          </a:p>
        </p:txBody>
      </p:sp>
      <p:sp>
        <p:nvSpPr>
          <p:cNvPr id="291" name="Google Shape;291;p15"/>
          <p:cNvSpPr txBox="1">
            <a:spLocks noGrp="1"/>
          </p:cNvSpPr>
          <p:nvPr>
            <p:ph type="body" idx="1"/>
          </p:nvPr>
        </p:nvSpPr>
        <p:spPr>
          <a:xfrm>
            <a:off x="1103311" y="2052214"/>
            <a:ext cx="4338409" cy="419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narrowing of the pylorus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more common in 1</a:t>
            </a:r>
            <a:r>
              <a:rPr lang="en-US" baseline="30000"/>
              <a:t>st</a:t>
            </a:r>
            <a:r>
              <a:rPr lang="en-US"/>
              <a:t> born child (30%)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more common in males (5:1)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age 2-6 weeks old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“projectile vomiting” – begins 3-6 weeks of age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hungry child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post-prandial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non-bilious</a:t>
            </a:r>
            <a:endParaRPr/>
          </a:p>
        </p:txBody>
      </p:sp>
      <p:pic>
        <p:nvPicPr>
          <p:cNvPr id="292" name="Google Shape;292;p15" descr="Graphical user interface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 r="285" b="-3"/>
          <a:stretch/>
        </p:blipFill>
        <p:spPr>
          <a:xfrm>
            <a:off x="6489315" y="1846873"/>
            <a:ext cx="5451627" cy="4196185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2352"/>
              </a:srgbClr>
            </a:outerShdw>
          </a:effectLst>
        </p:spPr>
      </p:pic>
      <p:sp>
        <p:nvSpPr>
          <p:cNvPr id="293" name="Google Shape;293;p15"/>
          <p:cNvSpPr txBox="1"/>
          <p:nvPr/>
        </p:nvSpPr>
        <p:spPr>
          <a:xfrm rot="-5400000">
            <a:off x="10239529" y="3753627"/>
            <a:ext cx="361827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Hidayatullah Hamidi, Radiopaedia.org, rID: 51340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6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9252154" cy="1223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 Evaluation</a:t>
            </a:r>
            <a:endParaRPr/>
          </a:p>
        </p:txBody>
      </p:sp>
      <p:sp>
        <p:nvSpPr>
          <p:cNvPr id="300" name="Google Shape;300;p16"/>
          <p:cNvSpPr txBox="1">
            <a:spLocks noGrp="1"/>
          </p:cNvSpPr>
          <p:nvPr>
            <p:ph type="body" idx="1"/>
          </p:nvPr>
        </p:nvSpPr>
        <p:spPr>
          <a:xfrm>
            <a:off x="1103311" y="2052214"/>
            <a:ext cx="5965394" cy="4196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palpable olive-shaped mass in right upper quadrant/epigastrium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signs of dehydration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classic metabolic profile – hypokalemia, hypochloremia, metabolic alkalosis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choice – Ultrasound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choice – Upper GI series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choice – Abdominal XR</a:t>
            </a:r>
            <a:endParaRPr dirty="0"/>
          </a:p>
        </p:txBody>
      </p:sp>
      <p:pic>
        <p:nvPicPr>
          <p:cNvPr id="301" name="Google Shape;301;p16" descr="Shape&#10;&#10;Description automatically generated with low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86955" y="1853249"/>
            <a:ext cx="4008888" cy="400888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2352"/>
              </a:srgbClr>
            </a:outerShdw>
          </a:effectLst>
        </p:spPr>
      </p:pic>
      <p:sp>
        <p:nvSpPr>
          <p:cNvPr id="302" name="Google Shape;302;p16"/>
          <p:cNvSpPr txBox="1"/>
          <p:nvPr/>
        </p:nvSpPr>
        <p:spPr>
          <a:xfrm rot="16200000">
            <a:off x="9226253" y="3393982"/>
            <a:ext cx="5497870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7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 by </a:t>
            </a:r>
            <a:r>
              <a:rPr lang="en-US" sz="7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Gan </a:t>
            </a:r>
            <a:r>
              <a:rPr lang="en-US" sz="700" u="sng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Khoon</a:t>
            </a:r>
            <a:r>
              <a:rPr lang="en-US" sz="7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Lay</a:t>
            </a:r>
            <a:r>
              <a:rPr lang="en-US" sz="7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retrieved from</a:t>
            </a:r>
            <a:r>
              <a:rPr lang="en-US" sz="7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https://thenounproject.com/icon/vomit-2737186/ </a:t>
            </a:r>
            <a:r>
              <a:rPr lang="en-US" sz="7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7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7/5/2022. </a:t>
            </a:r>
            <a:r>
              <a:rPr lang="en-US" sz="7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Royalty-Free License</a:t>
            </a:r>
            <a:endParaRPr lang="en-US" sz="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Google Shape;308;p17"/>
          <p:cNvPicPr preferRelativeResize="0"/>
          <p:nvPr/>
        </p:nvPicPr>
        <p:blipFill rotWithShape="1">
          <a:blip r:embed="rId3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17"/>
          <p:cNvPicPr preferRelativeResize="0"/>
          <p:nvPr/>
        </p:nvPicPr>
        <p:blipFill rotWithShape="1">
          <a:blip r:embed="rId4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17"/>
          <p:cNvPicPr preferRelativeResize="0"/>
          <p:nvPr/>
        </p:nvPicPr>
        <p:blipFill rotWithShape="1">
          <a:blip r:embed="rId5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1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17"/>
          <p:cNvSpPr txBox="1">
            <a:spLocks noGrp="1"/>
          </p:cNvSpPr>
          <p:nvPr>
            <p:ph type="title"/>
          </p:nvPr>
        </p:nvSpPr>
        <p:spPr>
          <a:xfrm>
            <a:off x="650668" y="629266"/>
            <a:ext cx="4802031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 - Ultrasound</a:t>
            </a:r>
            <a:endParaRPr/>
          </a:p>
        </p:txBody>
      </p:sp>
      <p:sp>
        <p:nvSpPr>
          <p:cNvPr id="314" name="Google Shape;314;p17"/>
          <p:cNvSpPr txBox="1">
            <a:spLocks noGrp="1"/>
          </p:cNvSpPr>
          <p:nvPr>
            <p:ph type="body" idx="1"/>
          </p:nvPr>
        </p:nvSpPr>
        <p:spPr>
          <a:xfrm>
            <a:off x="650668" y="2438400"/>
            <a:ext cx="5182237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highly sensitive (90-99%)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highly specific (97-100%)</a:t>
            </a:r>
            <a:endParaRPr dirty="0"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pylorus width thicker than:</a:t>
            </a:r>
            <a:endParaRPr dirty="0"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3 mm (single side)</a:t>
            </a:r>
            <a:endParaRPr dirty="0"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7 mm (total width)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pylorus length longer more than 15-17 mm</a:t>
            </a:r>
            <a:endParaRPr dirty="0"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must evaluate in longitudinal and transverse planes</a:t>
            </a:r>
            <a:endParaRPr dirty="0"/>
          </a:p>
        </p:txBody>
      </p:sp>
      <p:pic>
        <p:nvPicPr>
          <p:cNvPr id="315" name="Google Shape;315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84855" y="2175150"/>
            <a:ext cx="3067050" cy="278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17"/>
          <p:cNvSpPr txBox="1"/>
          <p:nvPr/>
        </p:nvSpPr>
        <p:spPr>
          <a:xfrm rot="16200000">
            <a:off x="11231521" y="3536127"/>
            <a:ext cx="1567046" cy="35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Author’s own image</a:t>
            </a:r>
            <a:endParaRPr sz="1100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1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 - Ultrasound</a:t>
            </a:r>
            <a:endParaRPr/>
          </a:p>
        </p:txBody>
      </p:sp>
      <p:sp>
        <p:nvSpPr>
          <p:cNvPr id="323" name="Google Shape;323;p18"/>
          <p:cNvSpPr txBox="1"/>
          <p:nvPr/>
        </p:nvSpPr>
        <p:spPr>
          <a:xfrm>
            <a:off x="2113808" y="4809506"/>
            <a:ext cx="361009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Antral Nipple Sign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8"/>
          <p:cNvSpPr txBox="1"/>
          <p:nvPr/>
        </p:nvSpPr>
        <p:spPr>
          <a:xfrm>
            <a:off x="7242104" y="4671006"/>
            <a:ext cx="361009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Donut Sign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(Target Sign)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5" name="Google Shape;325;p18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9798" y="1488755"/>
            <a:ext cx="3748409" cy="3316774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18"/>
          <p:cNvSpPr txBox="1"/>
          <p:nvPr/>
        </p:nvSpPr>
        <p:spPr>
          <a:xfrm rot="5400000">
            <a:off x="3351793" y="3183777"/>
            <a:ext cx="374840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Aneta Kecler-Pietrzyk, Radiopaedia.org, rID: 55806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Google Shape;327;p18" descr="A picture containing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37373" y="1463421"/>
            <a:ext cx="4190410" cy="3207585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18"/>
          <p:cNvSpPr txBox="1"/>
          <p:nvPr/>
        </p:nvSpPr>
        <p:spPr>
          <a:xfrm rot="5400000">
            <a:off x="9422000" y="3039420"/>
            <a:ext cx="369949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Hidayatullah Hamidi, Radiopaedia.org, rID: 51340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Acronym Key</a:t>
            </a:r>
            <a:endParaRPr/>
          </a:p>
        </p:txBody>
      </p:sp>
      <p:sp>
        <p:nvSpPr>
          <p:cNvPr id="183" name="Google Shape;183;p2"/>
          <p:cNvSpPr txBox="1">
            <a:spLocks noGrp="1"/>
          </p:cNvSpPr>
          <p:nvPr>
            <p:ph type="body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T – Temperature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RR – Respiratory Rate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BP – Blood Pressure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O2 – Oxygen Saturation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RA – Radial Artery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IVFs – Intravenous Fluids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NG - Nasogastric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CT – Computed Tomography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XR - X-Ray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GI – Gastrointestinal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RUQ – Right Upper Quadrant</a:t>
            </a:r>
            <a:endParaRPr/>
          </a:p>
        </p:txBody>
      </p:sp>
      <p:sp>
        <p:nvSpPr>
          <p:cNvPr id="184" name="Google Shape;184;p2"/>
          <p:cNvSpPr txBox="1">
            <a:spLocks noGrp="1"/>
          </p:cNvSpPr>
          <p:nvPr>
            <p:ph type="body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2514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FB – Foreign Bodies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IV – Intravenous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Tx – Treatment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NPO – Nothing by Mouth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9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 – Upper GI Series</a:t>
            </a:r>
            <a:endParaRPr/>
          </a:p>
        </p:txBody>
      </p:sp>
      <p:sp>
        <p:nvSpPr>
          <p:cNvPr id="335" name="Google Shape;335;p19"/>
          <p:cNvSpPr txBox="1"/>
          <p:nvPr/>
        </p:nvSpPr>
        <p:spPr>
          <a:xfrm>
            <a:off x="4521032" y="5558289"/>
            <a:ext cx="263543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String Sign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(Double-Track Sign)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6" name="Google Shape;33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3700" y="1245649"/>
            <a:ext cx="5805782" cy="384287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19"/>
          <p:cNvSpPr txBox="1"/>
          <p:nvPr/>
        </p:nvSpPr>
        <p:spPr>
          <a:xfrm rot="5400000">
            <a:off x="7114261" y="3394246"/>
            <a:ext cx="3925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baltimore kely mendez, Radiopaedia.org, rID: 21002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8" name="Google Shape;338;p19"/>
          <p:cNvCxnSpPr/>
          <p:nvPr/>
        </p:nvCxnSpPr>
        <p:spPr>
          <a:xfrm rot="10800000" flipH="1">
            <a:off x="5348472" y="4445000"/>
            <a:ext cx="747528" cy="1019913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9" name="Google Shape;339;p19"/>
          <p:cNvCxnSpPr/>
          <p:nvPr/>
        </p:nvCxnSpPr>
        <p:spPr>
          <a:xfrm rot="10800000" flipH="1">
            <a:off x="6197600" y="4521200"/>
            <a:ext cx="228600" cy="1037089"/>
          </a:xfrm>
          <a:prstGeom prst="straightConnector1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0"/>
          <p:cNvSpPr txBox="1">
            <a:spLocks noGrp="1"/>
          </p:cNvSpPr>
          <p:nvPr>
            <p:ph type="title"/>
          </p:nvPr>
        </p:nvSpPr>
        <p:spPr>
          <a:xfrm>
            <a:off x="616130" y="332797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Pyloric Stenosis – Abdominal XR</a:t>
            </a:r>
            <a:endParaRPr/>
          </a:p>
        </p:txBody>
      </p:sp>
      <p:pic>
        <p:nvPicPr>
          <p:cNvPr id="345" name="Google Shape;345;p20" descr="X-ray of a person's chest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1463255"/>
            <a:ext cx="4066652" cy="4800633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0"/>
          <p:cNvSpPr txBox="1"/>
          <p:nvPr/>
        </p:nvSpPr>
        <p:spPr>
          <a:xfrm>
            <a:off x="1575816" y="2645559"/>
            <a:ext cx="4973717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Large gas-filled stomach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Air in the intestines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0"/>
          <p:cNvSpPr txBox="1"/>
          <p:nvPr/>
        </p:nvSpPr>
        <p:spPr>
          <a:xfrm rot="5400000">
            <a:off x="8515349" y="4117650"/>
            <a:ext cx="351005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The Radswiki, Radiopaedia.org, rID: 11515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Google Shape;353;p21"/>
          <p:cNvPicPr preferRelativeResize="0"/>
          <p:nvPr/>
        </p:nvPicPr>
        <p:blipFill rotWithShape="1">
          <a:blip r:embed="rId3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21"/>
          <p:cNvPicPr preferRelativeResize="0"/>
          <p:nvPr/>
        </p:nvPicPr>
        <p:blipFill rotWithShape="1">
          <a:blip r:embed="rId4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21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F3F3F3">
                  <a:alpha val="6274"/>
                </a:srgbClr>
              </a:gs>
              <a:gs pos="36000">
                <a:srgbClr val="F3F3F3">
                  <a:alpha val="5490"/>
                </a:srgbClr>
              </a:gs>
              <a:gs pos="69000">
                <a:srgbClr val="F3F3F3">
                  <a:alpha val="0"/>
                </a:srgbClr>
              </a:gs>
              <a:gs pos="100000">
                <a:srgbClr val="F3F3F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6" name="Google Shape;356;p21"/>
          <p:cNvPicPr preferRelativeResize="0"/>
          <p:nvPr/>
        </p:nvPicPr>
        <p:blipFill rotWithShape="1">
          <a:blip r:embed="rId5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21"/>
          <p:cNvPicPr preferRelativeResize="0"/>
          <p:nvPr/>
        </p:nvPicPr>
        <p:blipFill rotWithShape="1">
          <a:blip r:embed="rId6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0" name="Google Shape;360;p21"/>
          <p:cNvSpPr txBox="1"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 b="0" i="0">
                <a:solidFill>
                  <a:srgbClr val="EBEBE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Pyloric Stenosis - Management</a:t>
            </a:r>
            <a:endParaRPr/>
          </a:p>
        </p:txBody>
      </p:sp>
      <p:sp>
        <p:nvSpPr>
          <p:cNvPr id="361" name="Google Shape;361;p21"/>
          <p:cNvSpPr/>
          <p:nvPr/>
        </p:nvSpPr>
        <p:spPr>
          <a:xfrm>
            <a:off x="4994020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62" name="Google Shape;362;p21"/>
          <p:cNvSpPr/>
          <p:nvPr/>
        </p:nvSpPr>
        <p:spPr>
          <a:xfrm rot="-5400000">
            <a:off x="5270819" y="-63600"/>
            <a:ext cx="6858001" cy="6985200"/>
          </a:xfrm>
          <a:custGeom>
            <a:avLst/>
            <a:gdLst/>
            <a:ahLst/>
            <a:cxnLst/>
            <a:rect l="l" t="t" r="r" b="b"/>
            <a:pathLst>
              <a:path w="6858001" h="6985200" extrusionOk="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363" name="Google Shape;363;p2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8">
            <a:alphaModFix/>
          </a:blip>
          <a:srcRect/>
          <a:stretch/>
        </p:blipFill>
        <p:spPr>
          <a:xfrm>
            <a:off x="6684288" y="647698"/>
            <a:ext cx="4269296" cy="5562601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21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1"/>
          <p:cNvSpPr txBox="1">
            <a:spLocks noGrp="1"/>
          </p:cNvSpPr>
          <p:nvPr>
            <p:ph type="body" idx="1"/>
          </p:nvPr>
        </p:nvSpPr>
        <p:spPr>
          <a:xfrm>
            <a:off x="648931" y="2438400"/>
            <a:ext cx="4166509" cy="378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rgbClr val="EBEBEB"/>
                </a:solidFill>
              </a:rPr>
              <a:t>Intravenous fluids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>
              <a:solidFill>
                <a:srgbClr val="EBEBEB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rgbClr val="EBEBEB"/>
                </a:solidFill>
              </a:rPr>
              <a:t>surgical repair - pyloromyotomy </a:t>
            </a:r>
            <a:endParaRPr dirty="0"/>
          </a:p>
        </p:txBody>
      </p:sp>
      <p:sp>
        <p:nvSpPr>
          <p:cNvPr id="366" name="Google Shape;366;p21"/>
          <p:cNvSpPr txBox="1"/>
          <p:nvPr/>
        </p:nvSpPr>
        <p:spPr>
          <a:xfrm rot="5400000">
            <a:off x="9063392" y="3765604"/>
            <a:ext cx="403701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</a:t>
            </a:r>
            <a:r>
              <a:rPr lang="en-US" sz="800" b="0" i="0" u="none" strike="noStrike" cap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Hidayatullah</a:t>
            </a:r>
            <a:r>
              <a:rPr lang="en-US" sz="8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Hamidi, Radiopaedia.org, </a:t>
            </a:r>
            <a:r>
              <a:rPr lang="en-US" sz="800" b="0" i="0" u="none" strike="noStrike" cap="none" dirty="0" err="1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rID</a:t>
            </a:r>
            <a:r>
              <a:rPr lang="en-US" sz="800" b="0" i="0" u="none" strike="noStrike" cap="none" dirty="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51340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2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Midgut Volvulus (Malrotation)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Volvulus</a:t>
            </a:r>
            <a:endParaRPr/>
          </a:p>
        </p:txBody>
      </p:sp>
      <p:graphicFrame>
        <p:nvGraphicFramePr>
          <p:cNvPr id="379" name="Google Shape;379;p23"/>
          <p:cNvGraphicFramePr/>
          <p:nvPr/>
        </p:nvGraphicFramePr>
        <p:xfrm>
          <a:off x="807523" y="2052636"/>
          <a:ext cx="10426500" cy="3895715"/>
        </p:xfrm>
        <a:graphic>
          <a:graphicData uri="http://schemas.openxmlformats.org/drawingml/2006/table">
            <a:tbl>
              <a:tblPr firstRow="1" bandRow="1">
                <a:noFill/>
                <a:tableStyleId>{80375C59-35C6-4A24-BF70-F564CB959255}</a:tableStyleId>
              </a:tblPr>
              <a:tblGrid>
                <a:gridCol w="347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7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2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Midgut Volvulus (Malrotation)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Sigmoid Volvulus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Cecal Volvulus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7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 complication of intestinal malrotation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75% of cases within 1</a:t>
                      </a:r>
                      <a:r>
                        <a:rPr lang="en-US" sz="1800" u="none" strike="noStrike" cap="none" baseline="30000"/>
                        <a:t>st</a:t>
                      </a:r>
                      <a:r>
                        <a:rPr lang="en-US" sz="1800" u="none" strike="noStrike" cap="none"/>
                        <a:t> month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Most cases within 1</a:t>
                      </a:r>
                      <a:r>
                        <a:rPr lang="en-US" sz="1800" u="none" strike="noStrike" cap="none" baseline="30000"/>
                        <a:t>st</a:t>
                      </a:r>
                      <a:r>
                        <a:rPr lang="en-US" sz="1800" u="none" strike="noStrike" cap="none"/>
                        <a:t> week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90% within 1</a:t>
                      </a:r>
                      <a:r>
                        <a:rPr lang="en-US" sz="1800" u="none" strike="noStrike" cap="none" baseline="30000"/>
                        <a:t>st</a:t>
                      </a:r>
                      <a:r>
                        <a:rPr lang="en-US" sz="1800" u="none" strike="noStrike" cap="none"/>
                        <a:t> year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Bilious vomiting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Can obstruct the superior mesenteric vein &amp; artery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Large bowel obstruction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Sigmoid colon twists on the sigmoid mesocolon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More common in the elderly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XR Abdomen – coffee bean sign with air fluid levels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Tx – rectal tube insertion (90% successful) 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Cecum twisted around the mesentery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~10% of all intestinal volvuluses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Average 30-60 years old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Due to developmental failure or adhesions or masses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0" name="Google Shape;380;p23"/>
          <p:cNvSpPr/>
          <p:nvPr/>
        </p:nvSpPr>
        <p:spPr>
          <a:xfrm>
            <a:off x="812800" y="2044700"/>
            <a:ext cx="3467100" cy="3949700"/>
          </a:xfrm>
          <a:prstGeom prst="rect">
            <a:avLst/>
          </a:prstGeom>
          <a:noFill/>
          <a:ln w="76200" cap="flat" cmpd="sng">
            <a:solidFill>
              <a:srgbClr val="800F0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24"/>
          <p:cNvPicPr preferRelativeResize="0"/>
          <p:nvPr/>
        </p:nvPicPr>
        <p:blipFill rotWithShape="1">
          <a:blip r:embed="rId3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24"/>
          <p:cNvPicPr preferRelativeResize="0"/>
          <p:nvPr/>
        </p:nvPicPr>
        <p:blipFill rotWithShape="1">
          <a:blip r:embed="rId4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24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F3F3F3">
                  <a:alpha val="6274"/>
                </a:srgbClr>
              </a:gs>
              <a:gs pos="36000">
                <a:srgbClr val="F3F3F3">
                  <a:alpha val="5490"/>
                </a:srgbClr>
              </a:gs>
              <a:gs pos="69000">
                <a:srgbClr val="F3F3F3">
                  <a:alpha val="0"/>
                </a:srgbClr>
              </a:gs>
              <a:gs pos="100000">
                <a:srgbClr val="F3F3F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9" name="Google Shape;389;p24"/>
          <p:cNvPicPr preferRelativeResize="0"/>
          <p:nvPr/>
        </p:nvPicPr>
        <p:blipFill rotWithShape="1">
          <a:blip r:embed="rId5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24"/>
          <p:cNvPicPr preferRelativeResize="0"/>
          <p:nvPr/>
        </p:nvPicPr>
        <p:blipFill rotWithShape="1">
          <a:blip r:embed="rId6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2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3" name="Google Shape;393;p24"/>
          <p:cNvSpPr txBox="1"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 b="0" i="0">
                <a:solidFill>
                  <a:srgbClr val="EBEBE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Malrotation</a:t>
            </a:r>
            <a:endParaRPr/>
          </a:p>
        </p:txBody>
      </p:sp>
      <p:sp>
        <p:nvSpPr>
          <p:cNvPr id="394" name="Google Shape;394;p24"/>
          <p:cNvSpPr/>
          <p:nvPr/>
        </p:nvSpPr>
        <p:spPr>
          <a:xfrm>
            <a:off x="4994020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95" name="Google Shape;395;p24"/>
          <p:cNvSpPr/>
          <p:nvPr/>
        </p:nvSpPr>
        <p:spPr>
          <a:xfrm rot="-5400000">
            <a:off x="5270819" y="-63600"/>
            <a:ext cx="6858001" cy="6985200"/>
          </a:xfrm>
          <a:custGeom>
            <a:avLst/>
            <a:gdLst/>
            <a:ahLst/>
            <a:cxnLst/>
            <a:rect l="l" t="t" r="r" b="b"/>
            <a:pathLst>
              <a:path w="6858001" h="6985200" extrusionOk="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396" name="Google Shape;396;p24" descr="A picture containing text, person, slice, x-ray film&#10;&#10;Description automatically generated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8">
            <a:alphaModFix/>
          </a:blip>
          <a:srcRect/>
          <a:stretch/>
        </p:blipFill>
        <p:spPr>
          <a:xfrm>
            <a:off x="6093992" y="704054"/>
            <a:ext cx="5449889" cy="5449889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4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24"/>
          <p:cNvSpPr txBox="1">
            <a:spLocks noGrp="1"/>
          </p:cNvSpPr>
          <p:nvPr>
            <p:ph type="body" idx="1"/>
          </p:nvPr>
        </p:nvSpPr>
        <p:spPr>
          <a:xfrm>
            <a:off x="457171" y="1632566"/>
            <a:ext cx="4421380" cy="4844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chemeClr val="lt1"/>
                </a:solidFill>
              </a:rPr>
              <a:t>Congenital anatomic abnormality</a:t>
            </a:r>
            <a:endParaRPr dirty="0"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>
              <a:solidFill>
                <a:schemeClr val="lt1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chemeClr val="lt1"/>
                </a:solidFill>
              </a:rPr>
              <a:t>The gut incompletely rotates around the superior mesenteric vessels</a:t>
            </a:r>
            <a:endParaRPr dirty="0"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>
              <a:solidFill>
                <a:schemeClr val="lt1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chemeClr val="lt1"/>
                </a:solidFill>
              </a:rPr>
              <a:t>The midgut is suspended from a narrow axis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dirty="0">
              <a:solidFill>
                <a:schemeClr val="lt1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>
                <a:solidFill>
                  <a:srgbClr val="FFFF00"/>
                </a:solidFill>
              </a:rPr>
              <a:t>Malrotation is dangerous because it predisposes the gut to twist around the narrow axis (volvulus), leading to bowel ischemia and necrosis </a:t>
            </a:r>
            <a:endParaRPr dirty="0"/>
          </a:p>
        </p:txBody>
      </p:sp>
      <p:sp>
        <p:nvSpPr>
          <p:cNvPr id="399" name="Google Shape;399;p24"/>
          <p:cNvSpPr txBox="1"/>
          <p:nvPr/>
        </p:nvSpPr>
        <p:spPr>
          <a:xfrm rot="5400000">
            <a:off x="9752420" y="3601919"/>
            <a:ext cx="387559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Assoc Prof Frank Gaillard, Radiopaedia.org, rID: 8029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5" name="Google Shape;405;p25"/>
          <p:cNvSpPr txBox="1"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>
                <a:solidFill>
                  <a:srgbClr val="EBEBEB"/>
                </a:solidFill>
              </a:rPr>
              <a:t>Volvulus – XR Abdomen</a:t>
            </a:r>
            <a:endParaRPr/>
          </a:p>
        </p:txBody>
      </p:sp>
      <p:sp>
        <p:nvSpPr>
          <p:cNvPr id="406" name="Google Shape;406;p25"/>
          <p:cNvSpPr/>
          <p:nvPr/>
        </p:nvSpPr>
        <p:spPr>
          <a:xfrm>
            <a:off x="4994020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07" name="Google Shape;407;p25"/>
          <p:cNvSpPr/>
          <p:nvPr/>
        </p:nvSpPr>
        <p:spPr>
          <a:xfrm rot="-5400000">
            <a:off x="5270819" y="-63600"/>
            <a:ext cx="6858001" cy="6985200"/>
          </a:xfrm>
          <a:custGeom>
            <a:avLst/>
            <a:gdLst/>
            <a:ahLst/>
            <a:cxnLst/>
            <a:rect l="l" t="t" r="r" b="b"/>
            <a:pathLst>
              <a:path w="6858001" h="6985200" extrusionOk="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408" name="Google Shape;408;p25" descr="A close-up of a fetus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68738" y="647698"/>
            <a:ext cx="4700397" cy="5562601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25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25"/>
          <p:cNvSpPr txBox="1">
            <a:spLocks noGrp="1"/>
          </p:cNvSpPr>
          <p:nvPr>
            <p:ph type="body" idx="1"/>
          </p:nvPr>
        </p:nvSpPr>
        <p:spPr>
          <a:xfrm>
            <a:off x="648931" y="2438400"/>
            <a:ext cx="4166509" cy="378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>
                <a:solidFill>
                  <a:srgbClr val="EBEBEB"/>
                </a:solidFill>
              </a:rPr>
              <a:t>Malrotation with midgut volvulus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EBEBEB"/>
                </a:solidFill>
              </a:rPr>
              <a:t>upper GI series with contrast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EBEBEB"/>
                </a:solidFill>
              </a:rPr>
              <a:t>obstructed duodenum with corkscrew appearance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EBEBEB"/>
                </a:solidFill>
              </a:rPr>
              <a:t>out-of-place duodenum</a:t>
            </a:r>
            <a:endParaRPr/>
          </a:p>
          <a:p>
            <a:pPr marL="114300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>
                <a:solidFill>
                  <a:srgbClr val="EBEBEB"/>
                </a:solidFill>
              </a:rPr>
              <a:t>best seen after NG tube placed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EBEBEB"/>
                </a:solidFill>
              </a:rPr>
              <a:t>“double-bubble” sign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>
              <a:solidFill>
                <a:srgbClr val="EBEBEB"/>
              </a:solidFill>
            </a:endParaRPr>
          </a:p>
        </p:txBody>
      </p:sp>
      <p:sp>
        <p:nvSpPr>
          <p:cNvPr id="411" name="Google Shape;411;p25"/>
          <p:cNvSpPr txBox="1"/>
          <p:nvPr/>
        </p:nvSpPr>
        <p:spPr>
          <a:xfrm rot="5400000">
            <a:off x="9114313" y="3601919"/>
            <a:ext cx="438364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Behrang Amini, Radiopaedia.org, rID: 35920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26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Midgut Volvulus – XR Abdomen</a:t>
            </a:r>
            <a:endParaRPr/>
          </a:p>
        </p:txBody>
      </p:sp>
      <p:sp>
        <p:nvSpPr>
          <p:cNvPr id="418" name="Google Shape;418;p26"/>
          <p:cNvSpPr txBox="1">
            <a:spLocks noGrp="1"/>
          </p:cNvSpPr>
          <p:nvPr>
            <p:ph type="body" idx="1"/>
          </p:nvPr>
        </p:nvSpPr>
        <p:spPr>
          <a:xfrm>
            <a:off x="1258157" y="1803401"/>
            <a:ext cx="439633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/>
              <a:t>XR Abdomen</a:t>
            </a:r>
            <a:endParaRPr/>
          </a:p>
        </p:txBody>
      </p:sp>
      <p:sp>
        <p:nvSpPr>
          <p:cNvPr id="419" name="Google Shape;419;p26"/>
          <p:cNvSpPr txBox="1">
            <a:spLocks noGrp="1"/>
          </p:cNvSpPr>
          <p:nvPr>
            <p:ph type="body" idx="3"/>
          </p:nvPr>
        </p:nvSpPr>
        <p:spPr>
          <a:xfrm>
            <a:off x="6924495" y="1789748"/>
            <a:ext cx="4396339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/>
              <a:t>Upper GI Series</a:t>
            </a:r>
            <a:endParaRPr/>
          </a:p>
        </p:txBody>
      </p:sp>
      <p:sp>
        <p:nvSpPr>
          <p:cNvPr id="420" name="Google Shape;420;p26"/>
          <p:cNvSpPr txBox="1"/>
          <p:nvPr/>
        </p:nvSpPr>
        <p:spPr>
          <a:xfrm>
            <a:off x="1638195" y="5785407"/>
            <a:ext cx="26469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Double Bubble Sign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26"/>
          <p:cNvSpPr txBox="1"/>
          <p:nvPr/>
        </p:nvSpPr>
        <p:spPr>
          <a:xfrm>
            <a:off x="7462253" y="5771754"/>
            <a:ext cx="264694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Corkscrew Sign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2" name="Google Shape;422;p26" descr="X-ray of a person's chest&#10;&#10;Description automatically generated with medium confidence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258157" y="2431415"/>
            <a:ext cx="3304381" cy="3304381"/>
          </a:xfrm>
          <a:prstGeom prst="rect">
            <a:avLst/>
          </a:prstGeom>
          <a:noFill/>
          <a:ln>
            <a:noFill/>
          </a:ln>
        </p:spPr>
      </p:pic>
      <p:sp>
        <p:nvSpPr>
          <p:cNvPr id="423" name="Google Shape;423;p26"/>
          <p:cNvSpPr txBox="1"/>
          <p:nvPr/>
        </p:nvSpPr>
        <p:spPr>
          <a:xfrm rot="5400000">
            <a:off x="2712905" y="4148629"/>
            <a:ext cx="3929271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Hani Makky Al Salam, Radiopaedia.org, rID: 7873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4" name="Google Shape;424;p26" descr="A close-up of a fetus&#10;&#10;Description automatically generated with medium confidence"/>
          <p:cNvPicPr preferRelativeResize="0">
            <a:picLocks noGrp="1"/>
          </p:cNvPicPr>
          <p:nvPr>
            <p:ph type="body" idx="4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924495" y="2382679"/>
            <a:ext cx="2847226" cy="3372406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26"/>
          <p:cNvSpPr txBox="1"/>
          <p:nvPr/>
        </p:nvSpPr>
        <p:spPr>
          <a:xfrm rot="5400000">
            <a:off x="7731313" y="4450108"/>
            <a:ext cx="438364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Behrang Amini, Radiopaedia.org, rID: 35920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2" name="Google Shape;432;p27"/>
          <p:cNvPicPr preferRelativeResize="0"/>
          <p:nvPr/>
        </p:nvPicPr>
        <p:blipFill rotWithShape="1">
          <a:blip r:embed="rId4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3" name="Google Shape;433;p27"/>
          <p:cNvPicPr preferRelativeResize="0"/>
          <p:nvPr/>
        </p:nvPicPr>
        <p:blipFill rotWithShape="1">
          <a:blip r:embed="rId5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Google Shape;434;p27"/>
          <p:cNvPicPr preferRelativeResize="0"/>
          <p:nvPr/>
        </p:nvPicPr>
        <p:blipFill rotWithShape="1">
          <a:blip r:embed="rId6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2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2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27"/>
          <p:cNvSpPr txBox="1">
            <a:spLocks noGrp="1"/>
          </p:cNvSpPr>
          <p:nvPr>
            <p:ph type="title"/>
          </p:nvPr>
        </p:nvSpPr>
        <p:spPr>
          <a:xfrm>
            <a:off x="650668" y="629266"/>
            <a:ext cx="4802031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Midgut Volvulus – Imaging</a:t>
            </a:r>
            <a:endParaRPr/>
          </a:p>
        </p:txBody>
      </p:sp>
      <p:sp>
        <p:nvSpPr>
          <p:cNvPr id="438" name="Google Shape;438;p27"/>
          <p:cNvSpPr txBox="1">
            <a:spLocks noGrp="1"/>
          </p:cNvSpPr>
          <p:nvPr>
            <p:ph type="body" idx="1"/>
          </p:nvPr>
        </p:nvSpPr>
        <p:spPr>
          <a:xfrm>
            <a:off x="650667" y="2271252"/>
            <a:ext cx="4802031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/>
              <a:t>Ultrasound</a:t>
            </a:r>
            <a:endParaRPr/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whirlpool sign</a:t>
            </a:r>
            <a:endParaRPr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abnormal superior mesenteric vessels</a:t>
            </a:r>
            <a:endParaRPr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abnormal bowels</a:t>
            </a:r>
            <a:endParaRPr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free intra-abdominal fluid</a:t>
            </a:r>
            <a:endParaRPr/>
          </a:p>
          <a:p>
            <a:pPr marL="800100" lvl="1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could show vessel flow compromise</a:t>
            </a:r>
            <a:endParaRPr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US"/>
              <a:t>CT abdomen/pelvis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best sensitivity and specificity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more helpful identifying sigmoid volvulus than cecal volvulus</a:t>
            </a:r>
            <a:endParaRPr/>
          </a:p>
        </p:txBody>
      </p:sp>
      <p:pic>
        <p:nvPicPr>
          <p:cNvPr id="439" name="Google Shape;439;p27" descr="A picture containing text, black&#10;&#10;Description automatically generated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7">
            <a:alphaModFix/>
          </a:blip>
          <a:srcRect/>
          <a:stretch/>
        </p:blipFill>
        <p:spPr>
          <a:xfrm>
            <a:off x="6321581" y="1802120"/>
            <a:ext cx="4802031" cy="4802031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27"/>
          <p:cNvSpPr txBox="1"/>
          <p:nvPr/>
        </p:nvSpPr>
        <p:spPr>
          <a:xfrm>
            <a:off x="7157863" y="6608794"/>
            <a:ext cx="3732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Nasir Siddiqui, Radiopaedia.org, rID: 12257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p28"/>
          <p:cNvPicPr preferRelativeResize="0"/>
          <p:nvPr/>
        </p:nvPicPr>
        <p:blipFill rotWithShape="1">
          <a:blip r:embed="rId4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28"/>
          <p:cNvPicPr preferRelativeResize="0"/>
          <p:nvPr/>
        </p:nvPicPr>
        <p:blipFill rotWithShape="1">
          <a:blip r:embed="rId5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28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274"/>
                </a:srgbClr>
              </a:gs>
              <a:gs pos="36000">
                <a:srgbClr val="4CB9C3">
                  <a:alpha val="5490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8" name="Google Shape;448;p28"/>
          <p:cNvPicPr preferRelativeResize="0"/>
          <p:nvPr/>
        </p:nvPicPr>
        <p:blipFill rotWithShape="1">
          <a:blip r:embed="rId6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49" name="Google Shape;449;p28"/>
          <p:cNvPicPr preferRelativeResize="0"/>
          <p:nvPr/>
        </p:nvPicPr>
        <p:blipFill rotWithShape="1">
          <a:blip r:embed="rId7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52" name="Google Shape;452;p28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6188190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>
                <a:solidFill>
                  <a:srgbClr val="EBEBEB"/>
                </a:solidFill>
              </a:rPr>
              <a:t>Midgut Volvulus - Management</a:t>
            </a:r>
            <a:endParaRPr/>
          </a:p>
        </p:txBody>
      </p:sp>
      <p:sp>
        <p:nvSpPr>
          <p:cNvPr id="453" name="Google Shape;453;p28"/>
          <p:cNvSpPr txBox="1">
            <a:spLocks noGrp="1"/>
          </p:cNvSpPr>
          <p:nvPr>
            <p:ph type="body" idx="1"/>
          </p:nvPr>
        </p:nvSpPr>
        <p:spPr>
          <a:xfrm>
            <a:off x="648930" y="2438400"/>
            <a:ext cx="6188189" cy="378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FFFFFF"/>
                </a:solidFill>
              </a:rPr>
              <a:t>surgical repair – Ladd procedure</a:t>
            </a:r>
            <a:endParaRPr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>
              <a:solidFill>
                <a:srgbClr val="FFFFFF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FFFFFF"/>
                </a:solidFill>
              </a:rPr>
              <a:t>normal anatomical positioning is not achieved (duodenum &amp; small bowel remain on the right)</a:t>
            </a:r>
            <a:endParaRPr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>
              <a:solidFill>
                <a:srgbClr val="FFFFFF"/>
              </a:solidFill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>
                <a:solidFill>
                  <a:srgbClr val="FFFFFF"/>
                </a:solidFill>
              </a:rPr>
              <a:t>prognosis depends on viability of bowel</a:t>
            </a:r>
            <a:endParaRPr/>
          </a:p>
        </p:txBody>
      </p:sp>
      <p:sp>
        <p:nvSpPr>
          <p:cNvPr id="454" name="Google Shape;454;p28"/>
          <p:cNvSpPr/>
          <p:nvPr/>
        </p:nvSpPr>
        <p:spPr>
          <a:xfrm>
            <a:off x="7015974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55" name="Google Shape;455;p28" descr="A close-up of a brain&#10;&#10;Description automatically generated with low confidence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8">
            <a:alphaModFix/>
          </a:blip>
          <a:srcRect l="7399" r="11738"/>
          <a:stretch/>
        </p:blipFill>
        <p:spPr>
          <a:xfrm>
            <a:off x="7229175" y="1"/>
            <a:ext cx="4963245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28"/>
          <p:cNvSpPr txBox="1"/>
          <p:nvPr/>
        </p:nvSpPr>
        <p:spPr>
          <a:xfrm>
            <a:off x="8257593" y="6642557"/>
            <a:ext cx="3522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Aditya Shetty, Radiopaedia.org, rID: 27934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1</a:t>
            </a:r>
            <a:endParaRPr/>
          </a:p>
        </p:txBody>
      </p:sp>
      <p:sp>
        <p:nvSpPr>
          <p:cNvPr id="190" name="Google Shape;190;p3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A 4-week-old male presents with vomiting after every feed. His emesis is nonbloody, nonbilious, and looks like breast milk. </a:t>
            </a:r>
            <a:endParaRPr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T 37.2°C	HR 180 beats/minute   		RR 45 breaths/minute  			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     BP 73/42 mmHg  		                            SpO2 99%</a:t>
            </a:r>
            <a:endParaRPr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Exam: Lungs clear, heart rate regular, 2+ peripheral pulses. Abdomen soft, nontender, + bowel sounds.  Poor skin turgor, capillary refill 4 seconds, dry mucous membranes.</a:t>
            </a:r>
            <a:endParaRPr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What is your differential diagnosis?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What are your next steps?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9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Intussusception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Intussusception</a:t>
            </a:r>
            <a:endParaRPr/>
          </a:p>
        </p:txBody>
      </p:sp>
      <p:sp>
        <p:nvSpPr>
          <p:cNvPr id="469" name="Google Shape;469;p30"/>
          <p:cNvSpPr txBox="1">
            <a:spLocks noGrp="1"/>
          </p:cNvSpPr>
          <p:nvPr>
            <p:ph type="body" idx="1"/>
          </p:nvPr>
        </p:nvSpPr>
        <p:spPr>
          <a:xfrm>
            <a:off x="248288" y="1531917"/>
            <a:ext cx="8123816" cy="4630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most common cause of small bowel obstruction in ages 6 months to 6 years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n-US" dirty="0"/>
              <a:t>most commonly after 3 months old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telescoping of one part of the small intestine to a neighboring part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Classic Triad (21% of cases</a:t>
            </a:r>
            <a:r>
              <a:rPr lang="en-US" baseline="30000" dirty="0"/>
              <a:t>1</a:t>
            </a:r>
            <a:r>
              <a:rPr lang="en-US" dirty="0"/>
              <a:t>): sudden colicky pain, palpable sausage-shaped mass, currant jelly stools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intermittent episodes of pain (colicky)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n-US" dirty="0"/>
              <a:t>pulls knees/feet to chest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vomiting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asymptomatic periods in between pain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lethargy</a:t>
            </a:r>
            <a:r>
              <a:rPr lang="en-US" baseline="30000" dirty="0"/>
              <a:t>2</a:t>
            </a:r>
            <a:r>
              <a:rPr lang="en-US" dirty="0"/>
              <a:t> – 15% of patients with intussusception do not present with pain</a:t>
            </a:r>
            <a:endParaRPr dirty="0"/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70ECA8E-3706-2741-6F30-2AF8D4E2157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061631" y="1752599"/>
            <a:ext cx="3882081" cy="38820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CC192F-01D9-F7E9-800A-EE95B5A6490A}"/>
              </a:ext>
            </a:extLst>
          </p:cNvPr>
          <p:cNvSpPr txBox="1"/>
          <p:nvPr/>
        </p:nvSpPr>
        <p:spPr>
          <a:xfrm rot="16200000">
            <a:off x="9154375" y="3328972"/>
            <a:ext cx="5578674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7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Image by </a:t>
            </a:r>
            <a:r>
              <a:rPr lang="en-US" sz="700" u="sng" kern="1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Win </a:t>
            </a:r>
            <a:r>
              <a:rPr lang="en-US" sz="700" u="sng" kern="100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Ningsih</a:t>
            </a:r>
            <a:r>
              <a:rPr lang="en-US" sz="7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retrieved from https://thenounproject.com/icon/telescope-6993844/ on 9/14/24. </a:t>
            </a:r>
            <a:r>
              <a:rPr lang="en-US" sz="700" u="sng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Royalty-Free License</a:t>
            </a:r>
            <a:endParaRPr lang="en-US" sz="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Google Shape;470;p30">
            <a:extLst>
              <a:ext uri="{FF2B5EF4-FFF2-40B4-BE49-F238E27FC236}">
                <a16:creationId xmlns:a16="http://schemas.microsoft.com/office/drawing/2014/main" id="{0424F7CD-E5F8-DBC8-BB4C-4778A6C74AB4}"/>
              </a:ext>
            </a:extLst>
          </p:cNvPr>
          <p:cNvSpPr/>
          <p:nvPr/>
        </p:nvSpPr>
        <p:spPr>
          <a:xfrm>
            <a:off x="248288" y="6282369"/>
            <a:ext cx="11795452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Ein SH, Stephens CA, Minor A. The painless intussusception. </a:t>
            </a:r>
            <a:r>
              <a:rPr lang="en-US" sz="1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J. Pediatr. Surg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1976;11 (4): 563-4. 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Kuppermann N, O'Dea T, Pinckney L, et-al. Predictors of intussusception in young children. </a:t>
            </a:r>
            <a:r>
              <a:rPr lang="en-US" sz="10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Arch Pediatr Adolesc Med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2000;154 (3): 250-5. </a:t>
            </a:r>
            <a:endParaRPr lang="en-US" sz="10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1"/>
          <p:cNvSpPr/>
          <p:nvPr/>
        </p:nvSpPr>
        <p:spPr>
          <a:xfrm>
            <a:off x="0" y="392254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78" name="Google Shape;478;p31"/>
          <p:cNvSpPr txBox="1"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 sz="4200" b="0" i="0">
                <a:solidFill>
                  <a:srgbClr val="EBEBE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Incidence</a:t>
            </a:r>
            <a:endParaRPr/>
          </a:p>
        </p:txBody>
      </p:sp>
      <p:sp>
        <p:nvSpPr>
          <p:cNvPr id="479" name="Google Shape;479;p31"/>
          <p:cNvSpPr/>
          <p:nvPr/>
        </p:nvSpPr>
        <p:spPr>
          <a:xfrm>
            <a:off x="4994020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80" name="Google Shape;480;p31"/>
          <p:cNvSpPr/>
          <p:nvPr/>
        </p:nvSpPr>
        <p:spPr>
          <a:xfrm rot="-5400000">
            <a:off x="5270399" y="-57647"/>
            <a:ext cx="6858001" cy="6985200"/>
          </a:xfrm>
          <a:custGeom>
            <a:avLst/>
            <a:gdLst/>
            <a:ahLst/>
            <a:cxnLst/>
            <a:rect l="l" t="t" r="r" b="b"/>
            <a:pathLst>
              <a:path w="6858001" h="6985200" extrusionOk="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481" name="Google Shape;481;p31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31"/>
          <p:cNvSpPr txBox="1"/>
          <p:nvPr/>
        </p:nvSpPr>
        <p:spPr>
          <a:xfrm>
            <a:off x="648931" y="2438400"/>
            <a:ext cx="4166509" cy="378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-914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F7F7"/>
              </a:buClr>
              <a:buSzPts val="1440"/>
              <a:buFont typeface="Noto Sans Symbols"/>
              <a:buChar char="►"/>
            </a:pPr>
            <a:r>
              <a:rPr lang="en-US" sz="1800" b="0" i="0" u="none" strike="noStrike" cap="none">
                <a:solidFill>
                  <a:srgbClr val="EBEBE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The highest incidences of intussusception are found in Vietnam, South Korea, Japan, New Zealand, Australia, Tunisia, Germany, and Great Britain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31"/>
          <p:cNvSpPr txBox="1"/>
          <p:nvPr/>
        </p:nvSpPr>
        <p:spPr>
          <a:xfrm>
            <a:off x="241511" y="6429260"/>
            <a:ext cx="4724197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EBEBEB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Jiang J, Jiang B, Parashar U, Nguyen T, Bines J, Patel MM. Childhood Intussusception: A Literature Review. PLoS ONE. 2013;8(7).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484" name="Google Shape;484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86112" y="2069305"/>
            <a:ext cx="5827413" cy="3603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3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dirty="0"/>
              <a:t>Intussusception and Rotavirus vaccine: a controversy</a:t>
            </a:r>
            <a:endParaRPr dirty="0"/>
          </a:p>
        </p:txBody>
      </p:sp>
      <p:sp>
        <p:nvSpPr>
          <p:cNvPr id="491" name="Google Shape;491;p32"/>
          <p:cNvSpPr txBox="1">
            <a:spLocks noGrp="1"/>
          </p:cNvSpPr>
          <p:nvPr>
            <p:ph type="body" idx="1"/>
          </p:nvPr>
        </p:nvSpPr>
        <p:spPr>
          <a:xfrm>
            <a:off x="646111" y="2226979"/>
            <a:ext cx="10451379" cy="1202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Many countries include RV5 or RV1 in routine childhood vaccination programs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The benefits exceed the risk especially in developing regions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33"/>
          <p:cNvSpPr/>
          <p:nvPr/>
        </p:nvSpPr>
        <p:spPr>
          <a:xfrm>
            <a:off x="-1055149" y="24765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98" name="Google Shape;498;p33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5616217" cy="1622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4200"/>
              <a:buFont typeface="Century Gothic"/>
              <a:buNone/>
            </a:pPr>
            <a:r>
              <a:rPr lang="en-US">
                <a:solidFill>
                  <a:srgbClr val="EBEBEB"/>
                </a:solidFill>
              </a:rPr>
              <a:t>Intussusception - Ultrasound</a:t>
            </a:r>
            <a:endParaRPr/>
          </a:p>
        </p:txBody>
      </p:sp>
      <p:sp>
        <p:nvSpPr>
          <p:cNvPr id="499" name="Google Shape;499;p33"/>
          <p:cNvSpPr/>
          <p:nvPr/>
        </p:nvSpPr>
        <p:spPr>
          <a:xfrm>
            <a:off x="6449843" y="-1"/>
            <a:ext cx="559472" cy="3709642"/>
          </a:xfrm>
          <a:custGeom>
            <a:avLst/>
            <a:gdLst/>
            <a:ahLst/>
            <a:cxnLst/>
            <a:rect l="l" t="t" r="r" b="b"/>
            <a:pathLst>
              <a:path w="559472" h="3709642" extrusionOk="0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0" name="Google Shape;500;p33"/>
          <p:cNvSpPr/>
          <p:nvPr/>
        </p:nvSpPr>
        <p:spPr>
          <a:xfrm rot="-5400000">
            <a:off x="6345003" y="609529"/>
            <a:ext cx="6858001" cy="5529377"/>
          </a:xfrm>
          <a:custGeom>
            <a:avLst/>
            <a:gdLst/>
            <a:ahLst/>
            <a:cxnLst/>
            <a:rect l="l" t="t" r="r" b="b"/>
            <a:pathLst>
              <a:path w="6858001" h="5529377" extrusionOk="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5529377"/>
                </a:lnTo>
                <a:lnTo>
                  <a:pt x="0" y="5529376"/>
                </a:lnTo>
                <a:lnTo>
                  <a:pt x="0" y="891096"/>
                </a:lnTo>
                <a:lnTo>
                  <a:pt x="1" y="891096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8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5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4" y="252134"/>
                </a:lnTo>
                <a:lnTo>
                  <a:pt x="3946780" y="250117"/>
                </a:lnTo>
                <a:lnTo>
                  <a:pt x="4092855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pic>
        <p:nvPicPr>
          <p:cNvPr id="501" name="Google Shape;501;p33" descr="A picture containing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64171" y="647698"/>
            <a:ext cx="3379280" cy="5562601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33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33"/>
          <p:cNvSpPr txBox="1">
            <a:spLocks noGrp="1"/>
          </p:cNvSpPr>
          <p:nvPr>
            <p:ph type="body" idx="1"/>
          </p:nvPr>
        </p:nvSpPr>
        <p:spPr>
          <a:xfrm>
            <a:off x="648931" y="2438400"/>
            <a:ext cx="5616216" cy="3785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>
                <a:solidFill>
                  <a:srgbClr val="FFFFFF"/>
                </a:solidFill>
              </a:rPr>
              <a:t>“target sign” “donut sign”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>
                <a:solidFill>
                  <a:srgbClr val="FFFFFF"/>
                </a:solidFill>
              </a:rPr>
              <a:t>false-negative rate approaches zero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>
                <a:solidFill>
                  <a:srgbClr val="FFFFFF"/>
                </a:solidFill>
              </a:rPr>
              <a:t>&gt;97% sensitivity</a:t>
            </a:r>
            <a:endParaRPr dirty="0"/>
          </a:p>
        </p:txBody>
      </p:sp>
      <p:sp>
        <p:nvSpPr>
          <p:cNvPr id="504" name="Google Shape;504;p33"/>
          <p:cNvSpPr txBox="1"/>
          <p:nvPr/>
        </p:nvSpPr>
        <p:spPr>
          <a:xfrm rot="5400000">
            <a:off x="8540517" y="4587320"/>
            <a:ext cx="562131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Behrang Amini, Radiopaedia.org, rID: 3456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33"/>
          <p:cNvSpPr txBox="1"/>
          <p:nvPr/>
        </p:nvSpPr>
        <p:spPr>
          <a:xfrm>
            <a:off x="-752353" y="6056709"/>
            <a:ext cx="78830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Hryhorczuk AL, Strouse PJ. Validation of US as a first-line diagnostic test for assessment of pediatric ileocolic intussusception. </a:t>
            </a:r>
            <a:r>
              <a:rPr lang="en-US" sz="1000" b="0" i="1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Pediatr Radiol</a:t>
            </a:r>
            <a:r>
              <a:rPr lang="en-US" sz="1000" b="0" i="0" u="none" strike="noStrike" cap="none" dirty="0">
                <a:solidFill>
                  <a:schemeClr val="tx1"/>
                </a:solidFill>
                <a:latin typeface="+mn-lt"/>
                <a:ea typeface="Century Gothic"/>
                <a:cs typeface="Century Gothic"/>
                <a:sym typeface="Century Gothic"/>
              </a:rPr>
              <a:t>. 2009;39(10):1075-9. PMID: 19657636.</a:t>
            </a:r>
          </a:p>
          <a:p>
            <a:pPr>
              <a:buSzPts val="800"/>
            </a:pPr>
            <a:r>
              <a:rPr lang="en-US" sz="1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Li XZ, Wang H, Song J, Liu Y, Lin YQ, Sun ZX. Ultrasonographic diagnosis of intussusception in children: A systematic </a:t>
            </a:r>
            <a:r>
              <a:rPr lang="en-US" sz="1000" dirty="0">
                <a:solidFill>
                  <a:schemeClr val="tx1"/>
                </a:solidFill>
                <a:latin typeface="+mn-lt"/>
                <a:ea typeface="Times New Roman" panose="02020603050405020304" pitchFamily="18" charset="0"/>
              </a:rPr>
              <a:t>r</a:t>
            </a:r>
            <a:r>
              <a:rPr lang="en-US" sz="1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eview and meta-analysis. </a:t>
            </a:r>
            <a:r>
              <a:rPr lang="en-US" sz="1000" i="1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J Ultrasound Med</a:t>
            </a:r>
            <a:r>
              <a:rPr lang="en-US" sz="1000" dirty="0"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. 2021;40(6):1077-1084.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3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entury Gothic"/>
              <a:buNone/>
            </a:pPr>
            <a:r>
              <a:rPr lang="en-US" sz="4400" dirty="0"/>
              <a:t>Diagnosis of intussusception by World Health Organization (WHO)  region</a:t>
            </a:r>
            <a:endParaRPr dirty="0"/>
          </a:p>
        </p:txBody>
      </p:sp>
      <p:sp>
        <p:nvSpPr>
          <p:cNvPr id="512" name="Google Shape;512;p34"/>
          <p:cNvSpPr txBox="1">
            <a:spLocks noGrp="1"/>
          </p:cNvSpPr>
          <p:nvPr>
            <p:ph type="body" idx="1"/>
          </p:nvPr>
        </p:nvSpPr>
        <p:spPr>
          <a:xfrm>
            <a:off x="1104293" y="3175865"/>
            <a:ext cx="8946541" cy="235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indent="-342900">
              <a:spcBef>
                <a:spcPts val="0"/>
              </a:spcBef>
              <a:buSzPts val="1600"/>
            </a:pPr>
            <a:r>
              <a:rPr lang="en-US" dirty="0"/>
              <a:t>Africa primarily uses x-ray and CT scan</a:t>
            </a:r>
          </a:p>
          <a:p>
            <a:pPr marL="342900" indent="-342900">
              <a:spcBef>
                <a:spcPts val="0"/>
              </a:spcBef>
              <a:buSzPts val="1600"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Europe and South America primarily use ultrasound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Asia and the Eastern Mediterranean primarily use barium/air enemas as diagnostic and therapeutic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endParaRPr lang="en-US"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sp>
        <p:nvSpPr>
          <p:cNvPr id="513" name="Google Shape;513;p34"/>
          <p:cNvSpPr txBox="1"/>
          <p:nvPr/>
        </p:nvSpPr>
        <p:spPr>
          <a:xfrm>
            <a:off x="1863496" y="6611819"/>
            <a:ext cx="7977809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tx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Jiang J, Jiang B, Parashar U, Nguyen T, Bines J, Patel MM. Childhood Intussusception: A Literature Review. </a:t>
            </a:r>
            <a:r>
              <a:rPr lang="en-US" sz="1000" b="0" i="1" u="none" strike="noStrike" cap="none" dirty="0">
                <a:solidFill>
                  <a:schemeClr val="tx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PLoS ONE</a:t>
            </a:r>
            <a:r>
              <a:rPr lang="en-US" sz="1000" b="0" i="0" u="none" strike="noStrike" cap="none" dirty="0">
                <a:solidFill>
                  <a:schemeClr val="tx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2013;8(7). </a:t>
            </a:r>
            <a:endParaRPr sz="14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35"/>
          <p:cNvSpPr txBox="1">
            <a:spLocks noGrp="1"/>
          </p:cNvSpPr>
          <p:nvPr>
            <p:ph type="title"/>
          </p:nvPr>
        </p:nvSpPr>
        <p:spPr>
          <a:xfrm>
            <a:off x="650668" y="629266"/>
            <a:ext cx="6249784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dirty="0"/>
              <a:t>Intussusception - Enema</a:t>
            </a:r>
            <a:endParaRPr dirty="0"/>
          </a:p>
        </p:txBody>
      </p:sp>
      <p:sp>
        <p:nvSpPr>
          <p:cNvPr id="520" name="Google Shape;520;p35"/>
          <p:cNvSpPr txBox="1">
            <a:spLocks noGrp="1"/>
          </p:cNvSpPr>
          <p:nvPr>
            <p:ph type="body" idx="1"/>
          </p:nvPr>
        </p:nvSpPr>
        <p:spPr>
          <a:xfrm>
            <a:off x="650668" y="2438400"/>
            <a:ext cx="6249784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XR shows scattered air-fluid levels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Barium or air enema can be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b="1" dirty="0">
                <a:solidFill>
                  <a:schemeClr val="dk1"/>
                </a:solidFill>
                <a:highlight>
                  <a:srgbClr val="FFFF00"/>
                </a:highlight>
              </a:rPr>
              <a:t>therapeutic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dk1"/>
                </a:solidFill>
                <a:highlight>
                  <a:srgbClr val="FFFF00"/>
                </a:highlight>
              </a:rPr>
              <a:t>diagnostic</a:t>
            </a:r>
            <a:r>
              <a:rPr lang="en-US" dirty="0"/>
              <a:t> with fluoroscopy (90% success)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sp>
        <p:nvSpPr>
          <p:cNvPr id="521" name="Google Shape;521;p35"/>
          <p:cNvSpPr/>
          <p:nvPr/>
        </p:nvSpPr>
        <p:spPr>
          <a:xfrm>
            <a:off x="7838821" y="6642556"/>
            <a:ext cx="40653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http://www.klinikaikozpont.u-szeged.hu/radiology/radio/surgos/asurg7c.htm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2" name="Google Shape;522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5796" y="0"/>
            <a:ext cx="513620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35"/>
          <p:cNvSpPr txBox="1"/>
          <p:nvPr/>
        </p:nvSpPr>
        <p:spPr>
          <a:xfrm>
            <a:off x="7876642" y="6534834"/>
            <a:ext cx="580814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Hani Makky Al Salam, Radiopaedia.org, rID: 8413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01DE18-9E15-1E5D-4053-AE61F39D6BB0}"/>
              </a:ext>
            </a:extLst>
          </p:cNvPr>
          <p:cNvSpPr txBox="1"/>
          <p:nvPr/>
        </p:nvSpPr>
        <p:spPr>
          <a:xfrm>
            <a:off x="55152" y="6288613"/>
            <a:ext cx="68453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Jain S, Haydel MJ. Child Intussusception. In: </a:t>
            </a:r>
            <a:r>
              <a:rPr lang="en-US" sz="1200" i="1" dirty="0"/>
              <a:t>StatPearls</a:t>
            </a:r>
            <a:r>
              <a:rPr lang="en-US" sz="1200" dirty="0"/>
              <a:t>. Treasure Island (FL): StatPearls Publishing; April 10, 2023.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36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Intussusception – Enema</a:t>
            </a:r>
            <a:endParaRPr/>
          </a:p>
        </p:txBody>
      </p:sp>
      <p:sp>
        <p:nvSpPr>
          <p:cNvPr id="529" name="Google Shape;529;p36"/>
          <p:cNvSpPr txBox="1">
            <a:spLocks noGrp="1"/>
          </p:cNvSpPr>
          <p:nvPr>
            <p:ph type="body" idx="1"/>
          </p:nvPr>
        </p:nvSpPr>
        <p:spPr>
          <a:xfrm>
            <a:off x="567466" y="1940832"/>
            <a:ext cx="4853540" cy="4195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 b="1" i="1" dirty="0"/>
              <a:t>Ileo-colic</a:t>
            </a:r>
            <a:r>
              <a:rPr lang="en-US" dirty="0"/>
              <a:t> intussusception requires intervention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US" b="1" i="1" dirty="0"/>
              <a:t>Ileo-ileal </a:t>
            </a:r>
            <a:r>
              <a:rPr lang="en-US" dirty="0"/>
              <a:t>intussusception rarely requires intervention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diagnostic and therapeutic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80-95% successful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observe after reduction</a:t>
            </a:r>
            <a:endParaRPr dirty="0"/>
          </a:p>
        </p:txBody>
      </p:sp>
      <p:grpSp>
        <p:nvGrpSpPr>
          <p:cNvPr id="530" name="Google Shape;530;p36"/>
          <p:cNvGrpSpPr/>
          <p:nvPr/>
        </p:nvGrpSpPr>
        <p:grpSpPr>
          <a:xfrm>
            <a:off x="5655447" y="1531917"/>
            <a:ext cx="6337855" cy="5189517"/>
            <a:chOff x="773" y="0"/>
            <a:chExt cx="6337855" cy="5189517"/>
          </a:xfrm>
        </p:grpSpPr>
        <p:sp>
          <p:nvSpPr>
            <p:cNvPr id="531" name="Google Shape;531;p36"/>
            <p:cNvSpPr/>
            <p:nvPr/>
          </p:nvSpPr>
          <p:spPr>
            <a:xfrm>
              <a:off x="773" y="0"/>
              <a:ext cx="2012017" cy="5189517"/>
            </a:xfrm>
            <a:prstGeom prst="roundRect">
              <a:avLst>
                <a:gd name="adj" fmla="val 10000"/>
              </a:avLst>
            </a:prstGeom>
            <a:solidFill>
              <a:srgbClr val="E3CA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36"/>
            <p:cNvSpPr txBox="1"/>
            <p:nvPr/>
          </p:nvSpPr>
          <p:spPr>
            <a:xfrm>
              <a:off x="773" y="0"/>
              <a:ext cx="2012017" cy="15568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entury Gothic"/>
                <a:buNone/>
              </a:pPr>
              <a:r>
                <a:rPr lang="en-US" sz="26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Pneumatic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6"/>
            <p:cNvSpPr/>
            <p:nvPr/>
          </p:nvSpPr>
          <p:spPr>
            <a:xfrm>
              <a:off x="201975" y="1558375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6"/>
            <p:cNvSpPr txBox="1"/>
            <p:nvPr/>
          </p:nvSpPr>
          <p:spPr>
            <a:xfrm>
              <a:off x="247804" y="1604204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clean, quick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6"/>
            <p:cNvSpPr/>
            <p:nvPr/>
          </p:nvSpPr>
          <p:spPr>
            <a:xfrm>
              <a:off x="201975" y="3363810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B0121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6"/>
            <p:cNvSpPr txBox="1"/>
            <p:nvPr/>
          </p:nvSpPr>
          <p:spPr>
            <a:xfrm>
              <a:off x="247804" y="3409639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less experience, difficult to detect if gas present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7" name="Google Shape;537;p36"/>
            <p:cNvSpPr/>
            <p:nvPr/>
          </p:nvSpPr>
          <p:spPr>
            <a:xfrm>
              <a:off x="2163692" y="0"/>
              <a:ext cx="2012017" cy="5189517"/>
            </a:xfrm>
            <a:prstGeom prst="roundRect">
              <a:avLst>
                <a:gd name="adj" fmla="val 10000"/>
              </a:avLst>
            </a:prstGeom>
            <a:solidFill>
              <a:srgbClr val="E3CA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8" name="Google Shape;538;p36"/>
            <p:cNvSpPr txBox="1"/>
            <p:nvPr/>
          </p:nvSpPr>
          <p:spPr>
            <a:xfrm>
              <a:off x="2089000" y="8"/>
              <a:ext cx="2163000" cy="1556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entury Gothic"/>
                <a:buNone/>
              </a:pPr>
              <a:r>
                <a:rPr lang="en-US" sz="26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Hydrostatic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9" name="Google Shape;539;p36"/>
            <p:cNvSpPr/>
            <p:nvPr/>
          </p:nvSpPr>
          <p:spPr>
            <a:xfrm>
              <a:off x="2364894" y="1558375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0" name="Google Shape;540;p36"/>
            <p:cNvSpPr txBox="1"/>
            <p:nvPr/>
          </p:nvSpPr>
          <p:spPr>
            <a:xfrm>
              <a:off x="2410723" y="1604204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 staining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1" name="Google Shape;541;p36"/>
            <p:cNvSpPr/>
            <p:nvPr/>
          </p:nvSpPr>
          <p:spPr>
            <a:xfrm>
              <a:off x="2364894" y="3363810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B0121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36"/>
            <p:cNvSpPr txBox="1"/>
            <p:nvPr/>
          </p:nvSpPr>
          <p:spPr>
            <a:xfrm>
              <a:off x="2410723" y="3409639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rapid fluid shifts if not iso-osmolar</a:t>
              </a:r>
              <a:endParaRPr sz="15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543" name="Google Shape;543;p36"/>
            <p:cNvSpPr/>
            <p:nvPr/>
          </p:nvSpPr>
          <p:spPr>
            <a:xfrm>
              <a:off x="4326611" y="0"/>
              <a:ext cx="2012017" cy="5189517"/>
            </a:xfrm>
            <a:prstGeom prst="roundRect">
              <a:avLst>
                <a:gd name="adj" fmla="val 10000"/>
              </a:avLst>
            </a:prstGeom>
            <a:solidFill>
              <a:srgbClr val="E3CA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4" name="Google Shape;544;p36"/>
            <p:cNvSpPr txBox="1"/>
            <p:nvPr/>
          </p:nvSpPr>
          <p:spPr>
            <a:xfrm>
              <a:off x="4326611" y="0"/>
              <a:ext cx="2012017" cy="15568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9050" tIns="99050" rIns="99050" bIns="990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entury Gothic"/>
                <a:buNone/>
              </a:pPr>
              <a:r>
                <a:rPr lang="en-US" sz="26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Barium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5" name="Google Shape;545;p36"/>
            <p:cNvSpPr/>
            <p:nvPr/>
          </p:nvSpPr>
          <p:spPr>
            <a:xfrm>
              <a:off x="4527813" y="1558375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00B05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6" name="Google Shape;546;p36"/>
            <p:cNvSpPr txBox="1"/>
            <p:nvPr/>
          </p:nvSpPr>
          <p:spPr>
            <a:xfrm>
              <a:off x="4573642" y="1604204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familiar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7" name="Google Shape;547;p36"/>
            <p:cNvSpPr/>
            <p:nvPr/>
          </p:nvSpPr>
          <p:spPr>
            <a:xfrm>
              <a:off x="4527813" y="3363810"/>
              <a:ext cx="1609614" cy="1564710"/>
            </a:xfrm>
            <a:prstGeom prst="roundRect">
              <a:avLst>
                <a:gd name="adj" fmla="val 10000"/>
              </a:avLst>
            </a:prstGeom>
            <a:solidFill>
              <a:srgbClr val="B01210"/>
            </a:solidFill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8" name="Google Shape;548;p36"/>
            <p:cNvSpPr txBox="1"/>
            <p:nvPr/>
          </p:nvSpPr>
          <p:spPr>
            <a:xfrm>
              <a:off x="4573642" y="3409639"/>
              <a:ext cx="1517956" cy="147305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8100" tIns="28575" rIns="38100" bIns="2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perforation, higher peritoneal contamination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7F230B5-3FFE-4ECC-6608-D47357EE5741}"/>
              </a:ext>
            </a:extLst>
          </p:cNvPr>
          <p:cNvSpPr txBox="1"/>
          <p:nvPr/>
        </p:nvSpPr>
        <p:spPr>
          <a:xfrm>
            <a:off x="300288" y="5639403"/>
            <a:ext cx="48535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Jain S, Haydel MJ. Child Intussusception. In: </a:t>
            </a:r>
            <a:r>
              <a:rPr lang="en-US" sz="1000" i="1" dirty="0"/>
              <a:t>StatPearls</a:t>
            </a:r>
            <a:r>
              <a:rPr lang="en-US" sz="1000" dirty="0"/>
              <a:t>. Treasure Island (FL): StatPearls Publishing; April 10, 2023</a:t>
            </a:r>
          </a:p>
          <a:p>
            <a:endParaRPr lang="en-US" sz="1000" dirty="0"/>
          </a:p>
          <a:p>
            <a:r>
              <a:rPr lang="en-US" sz="1000" dirty="0">
                <a:effectLst/>
              </a:rPr>
              <a:t> Chahine AA. Intussusception treatment &amp; management. approach considerations, nonoperative reduction, surgical reduction. </a:t>
            </a:r>
            <a:r>
              <a:rPr lang="en-US" sz="1000" dirty="0"/>
              <a:t>Medscape. Janu</a:t>
            </a:r>
            <a:r>
              <a:rPr lang="en-US" sz="1000" dirty="0">
                <a:effectLst/>
              </a:rPr>
              <a:t>ary 10, 2024. Accessed March 10, 2024. https://emedicine.medscape.com/article/930708-treatment#d10.</a:t>
            </a:r>
            <a:endParaRPr lang="en-US" sz="1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Google Shape;554;p37"/>
          <p:cNvPicPr preferRelativeResize="0"/>
          <p:nvPr/>
        </p:nvPicPr>
        <p:blipFill rotWithShape="1">
          <a:blip r:embed="rId4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555" name="Google Shape;555;p37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274"/>
                </a:srgbClr>
              </a:gs>
              <a:gs pos="36000">
                <a:srgbClr val="4CB9C3">
                  <a:alpha val="5490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6" name="Google Shape;556;p37"/>
          <p:cNvPicPr preferRelativeResize="0"/>
          <p:nvPr/>
        </p:nvPicPr>
        <p:blipFill rotWithShape="1">
          <a:blip r:embed="rId5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37"/>
          <p:cNvPicPr preferRelativeResize="0"/>
          <p:nvPr/>
        </p:nvPicPr>
        <p:blipFill rotWithShape="1">
          <a:blip r:embed="rId6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3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37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4795482" cy="164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Intussusception - Management</a:t>
            </a:r>
            <a:endParaRPr/>
          </a:p>
        </p:txBody>
      </p:sp>
      <p:pic>
        <p:nvPicPr>
          <p:cNvPr id="560" name="Google Shape;560;p37" descr="A picture containing text, monitor, television, screen&#10;&#10;Description automatically generated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7">
            <a:alphaModFix/>
          </a:blip>
          <a:srcRect l="3348" r="2" b="2"/>
          <a:stretch/>
        </p:blipFill>
        <p:spPr>
          <a:xfrm>
            <a:off x="6094410" y="609601"/>
            <a:ext cx="5449889" cy="563879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2352"/>
              </a:srgbClr>
            </a:outerShdw>
          </a:effectLst>
        </p:spPr>
      </p:pic>
      <p:sp>
        <p:nvSpPr>
          <p:cNvPr id="561" name="Google Shape;561;p37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2" name="Google Shape;562;p37"/>
          <p:cNvSpPr txBox="1">
            <a:spLocks noGrp="1"/>
          </p:cNvSpPr>
          <p:nvPr>
            <p:ph type="body" idx="1"/>
          </p:nvPr>
        </p:nvSpPr>
        <p:spPr>
          <a:xfrm>
            <a:off x="647701" y="2438401"/>
            <a:ext cx="4797256" cy="380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operative management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 dirty="0"/>
              <a:t>when enema is non-curative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 dirty="0"/>
              <a:t>when patient is toxic or has bowel perforation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expectant management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 dirty="0"/>
              <a:t>consider when ileo-ileal intussusception &lt;2.3 cm</a:t>
            </a:r>
            <a:endParaRPr dirty="0"/>
          </a:p>
        </p:txBody>
      </p:sp>
      <p:sp>
        <p:nvSpPr>
          <p:cNvPr id="563" name="Google Shape;563;p37"/>
          <p:cNvSpPr txBox="1"/>
          <p:nvPr/>
        </p:nvSpPr>
        <p:spPr>
          <a:xfrm>
            <a:off x="7361003" y="6642555"/>
            <a:ext cx="579460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Andrew Dixon, Radiopaedia.org, rID: 10376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3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entury Gothic"/>
              <a:buNone/>
            </a:pPr>
            <a:r>
              <a:rPr lang="en-US" sz="4400"/>
              <a:t>Treatment of intussusception by WHO region</a:t>
            </a:r>
            <a:endParaRPr/>
          </a:p>
        </p:txBody>
      </p:sp>
      <p:sp>
        <p:nvSpPr>
          <p:cNvPr id="569" name="Google Shape;569;p38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The </a:t>
            </a:r>
            <a:r>
              <a:rPr lang="en-US" b="1" dirty="0"/>
              <a:t>barium/air enema </a:t>
            </a:r>
            <a:r>
              <a:rPr lang="en-US" dirty="0"/>
              <a:t>is the primary treatment in Asia, Oceania, North America, and the Eastern Mediterranean.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b="1" dirty="0"/>
              <a:t>Surgery </a:t>
            </a:r>
            <a:r>
              <a:rPr lang="en-US" dirty="0"/>
              <a:t>is the primary treatment in Africa and Central/South America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sp>
        <p:nvSpPr>
          <p:cNvPr id="570" name="Google Shape;570;p38"/>
          <p:cNvSpPr txBox="1"/>
          <p:nvPr/>
        </p:nvSpPr>
        <p:spPr>
          <a:xfrm>
            <a:off x="1844813" y="6405282"/>
            <a:ext cx="1034718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Jiang J, Jiang B, Parashar U, Nguyen T, Bines J, Patel MM. Childhood Intussusception: A Literature Review. </a:t>
            </a:r>
            <a:r>
              <a:rPr lang="en-US" sz="1000" b="0" i="1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PLoS ONE</a:t>
            </a:r>
            <a:r>
              <a:rPr lang="en-US" sz="1000" b="0" i="0" u="none" strike="noStrike" cap="none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 2013;8(7).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88BA3E5-1F66-8809-B5B7-F8E2BEF58B1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2395151" y="1575753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2</a:t>
            </a:r>
            <a:endParaRPr/>
          </a:p>
        </p:txBody>
      </p:sp>
      <p:sp>
        <p:nvSpPr>
          <p:cNvPr id="196" name="Google Shape;196;p4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 2-week-old male presents with 2 days of bilious emesis. No stool in 2 days. No fevers. 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T 37.2° C	HR 190 beats/minute   	RR 55 breaths/minute  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     BP 65/28 mmHg  		                   SpO2 95%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Exam: Abdomen distended with hypoactive bowel sounds. Poor skin turgor. Capillary refill 4 seconds.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What is your differential diagnosis?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What are your next steps?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9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Adhesions</a:t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Small Bowel Obstruction – Adhesions</a:t>
            </a:r>
            <a:endParaRPr/>
          </a:p>
        </p:txBody>
      </p:sp>
      <p:sp>
        <p:nvSpPr>
          <p:cNvPr id="585" name="Google Shape;585;p40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often in patients who have history of abdominal or pelvic operation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cramping abdominal pain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anorexia, nausea, vomiting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decreased bowel movements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symptoms can spontaneously resolve</a:t>
            </a: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3930AE-AF9F-7E3F-2BDF-AC774A8BF376}"/>
              </a:ext>
            </a:extLst>
          </p:cNvPr>
          <p:cNvSpPr txBox="1"/>
          <p:nvPr/>
        </p:nvSpPr>
        <p:spPr>
          <a:xfrm>
            <a:off x="185922" y="6611779"/>
            <a:ext cx="121584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err="1">
                <a:effectLst/>
              </a:rPr>
              <a:t>Chotai</a:t>
            </a:r>
            <a:r>
              <a:rPr lang="en-US" sz="1000" dirty="0">
                <a:effectLst/>
              </a:rPr>
              <a:t> P. Pediatric small bowel obstruction workup. Laboratory Studies, Imaging Studies. February 6, 2024. Accessed March 10, 2024. https://emedicine.medscape.com/article/930411-workup#c7.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1"/>
          <p:cNvSpPr txBox="1">
            <a:spLocks noGrp="1"/>
          </p:cNvSpPr>
          <p:nvPr>
            <p:ph type="title"/>
          </p:nvPr>
        </p:nvSpPr>
        <p:spPr>
          <a:xfrm>
            <a:off x="650669" y="629266"/>
            <a:ext cx="3330328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 sz="3600"/>
              <a:t>Small Bowel Obstruction – XR Abdomen</a:t>
            </a:r>
            <a:endParaRPr/>
          </a:p>
        </p:txBody>
      </p:sp>
      <p:sp>
        <p:nvSpPr>
          <p:cNvPr id="593" name="Google Shape;593;p41"/>
          <p:cNvSpPr txBox="1">
            <a:spLocks noGrp="1"/>
          </p:cNvSpPr>
          <p:nvPr>
            <p:ph type="body" idx="1"/>
          </p:nvPr>
        </p:nvSpPr>
        <p:spPr>
          <a:xfrm>
            <a:off x="650669" y="2438400"/>
            <a:ext cx="3792994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dilated, gas-filled loops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multiple air-fluid levels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air in the colon indicates partial obstruction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Contrast Study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Immediately post ingestion and 6-8 hours after to determine partial versus complete</a:t>
            </a:r>
            <a:endParaRPr/>
          </a:p>
        </p:txBody>
      </p:sp>
      <p:pic>
        <p:nvPicPr>
          <p:cNvPr id="594" name="Google Shape;594;p41" descr="A close-up of a fetus&#10;&#10;Description automatically generated with low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23195" y="0"/>
            <a:ext cx="561813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5" name="Google Shape;595;p41"/>
          <p:cNvSpPr txBox="1"/>
          <p:nvPr/>
        </p:nvSpPr>
        <p:spPr>
          <a:xfrm>
            <a:off x="7597503" y="6642556"/>
            <a:ext cx="459449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Ian Bickle, Radiopaedia.org, rID: 34633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42"/>
          <p:cNvSpPr txBox="1">
            <a:spLocks noGrp="1"/>
          </p:cNvSpPr>
          <p:nvPr>
            <p:ph type="title"/>
          </p:nvPr>
        </p:nvSpPr>
        <p:spPr>
          <a:xfrm>
            <a:off x="648930" y="629266"/>
            <a:ext cx="3322912" cy="1641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</a:pPr>
            <a:r>
              <a:rPr lang="en-US" sz="3600"/>
              <a:t>Small Bowel Obstruction - Ultrasound</a:t>
            </a:r>
            <a:endParaRPr/>
          </a:p>
        </p:txBody>
      </p:sp>
      <p:pic>
        <p:nvPicPr>
          <p:cNvPr id="602" name="Google Shape;602;p42" descr="A picture containing text, black, dark, ax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5589" r="1" b="1"/>
          <a:stretch/>
        </p:blipFill>
        <p:spPr>
          <a:xfrm>
            <a:off x="4619544" y="609601"/>
            <a:ext cx="6924756" cy="563879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2352"/>
              </a:srgbClr>
            </a:outerShdw>
          </a:effectLst>
        </p:spPr>
      </p:pic>
      <p:sp>
        <p:nvSpPr>
          <p:cNvPr id="603" name="Google Shape;603;p42"/>
          <p:cNvSpPr/>
          <p:nvPr/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2"/>
          <p:cNvSpPr txBox="1">
            <a:spLocks noGrp="1"/>
          </p:cNvSpPr>
          <p:nvPr>
            <p:ph type="body" idx="1"/>
          </p:nvPr>
        </p:nvSpPr>
        <p:spPr>
          <a:xfrm>
            <a:off x="647701" y="2438401"/>
            <a:ext cx="3324141" cy="3809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Ultrasound is 92.4% sensitive 96.6% specific 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Can be comparable to CT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Can save time and radiation exposure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Dilated bowel</a:t>
            </a:r>
            <a:endParaRPr dirty="0"/>
          </a:p>
        </p:txBody>
      </p:sp>
      <p:sp>
        <p:nvSpPr>
          <p:cNvPr id="605" name="Google Shape;605;p42"/>
          <p:cNvSpPr txBox="1"/>
          <p:nvPr/>
        </p:nvSpPr>
        <p:spPr>
          <a:xfrm>
            <a:off x="6442023" y="6248398"/>
            <a:ext cx="74800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Maryam Saif AlAli, Radiopaedia.org, rID: 43438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EA2FD1-CB25-B2A4-9004-F9789165D5EB}"/>
              </a:ext>
            </a:extLst>
          </p:cNvPr>
          <p:cNvSpPr txBox="1"/>
          <p:nvPr/>
        </p:nvSpPr>
        <p:spPr>
          <a:xfrm>
            <a:off x="23771" y="6415546"/>
            <a:ext cx="695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Long B, Robertson J, </a:t>
            </a:r>
            <a:r>
              <a:rPr lang="en-US" sz="1000" dirty="0" err="1"/>
              <a:t>Koyfman</a:t>
            </a:r>
            <a:r>
              <a:rPr lang="en-US" sz="1000" dirty="0"/>
              <a:t> A. Emergency Medicine Evaluation and Management of Small Bowel Obstruction: Evidence-Based Recommendations. </a:t>
            </a:r>
            <a:r>
              <a:rPr lang="en-US" sz="1000" i="1" dirty="0"/>
              <a:t>J </a:t>
            </a:r>
            <a:r>
              <a:rPr lang="en-US" sz="1000" i="1" dirty="0" err="1"/>
              <a:t>Emerg</a:t>
            </a:r>
            <a:r>
              <a:rPr lang="en-US" sz="1000" i="1" dirty="0"/>
              <a:t> Med</a:t>
            </a:r>
            <a:r>
              <a:rPr lang="en-US" sz="1000" dirty="0"/>
              <a:t>. 2019;56(2):166-176. doi:10.1016/j.jemermed.2018.10.024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p43"/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2" name="Google Shape;612;p43"/>
          <p:cNvSpPr/>
          <p:nvPr/>
        </p:nvSpPr>
        <p:spPr>
          <a:xfrm>
            <a:off x="8719939" y="1460230"/>
            <a:ext cx="3472060" cy="825932"/>
          </a:xfrm>
          <a:custGeom>
            <a:avLst/>
            <a:gdLst/>
            <a:ahLst/>
            <a:cxnLst/>
            <a:rect l="l" t="t" r="r" b="b"/>
            <a:pathLst>
              <a:path w="3472060" h="825932" extrusionOk="0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3" name="Google Shape;613;p43"/>
          <p:cNvSpPr/>
          <p:nvPr/>
        </p:nvSpPr>
        <p:spPr>
          <a:xfrm>
            <a:off x="-1" y="1762067"/>
            <a:ext cx="12192418" cy="5095933"/>
          </a:xfrm>
          <a:custGeom>
            <a:avLst/>
            <a:gdLst/>
            <a:ahLst/>
            <a:cxnLst/>
            <a:rect l="l" t="t" r="r" b="b"/>
            <a:pathLst>
              <a:path w="12192418" h="5095933" extrusionOk="0">
                <a:moveTo>
                  <a:pt x="1" y="0"/>
                </a:moveTo>
                <a:lnTo>
                  <a:pt x="71932" y="12261"/>
                </a:lnTo>
                <a:lnTo>
                  <a:pt x="282849" y="48343"/>
                </a:lnTo>
                <a:lnTo>
                  <a:pt x="436464" y="73565"/>
                </a:lnTo>
                <a:lnTo>
                  <a:pt x="619339" y="100188"/>
                </a:lnTo>
                <a:lnTo>
                  <a:pt x="836351" y="132066"/>
                </a:lnTo>
                <a:lnTo>
                  <a:pt x="1076528" y="165696"/>
                </a:lnTo>
                <a:lnTo>
                  <a:pt x="1347184" y="201077"/>
                </a:lnTo>
                <a:lnTo>
                  <a:pt x="1642223" y="238560"/>
                </a:lnTo>
                <a:lnTo>
                  <a:pt x="1962864" y="276043"/>
                </a:lnTo>
                <a:lnTo>
                  <a:pt x="2304232" y="314227"/>
                </a:lnTo>
                <a:lnTo>
                  <a:pt x="2672421" y="349608"/>
                </a:lnTo>
                <a:lnTo>
                  <a:pt x="3057678" y="383588"/>
                </a:lnTo>
                <a:lnTo>
                  <a:pt x="3464881" y="414415"/>
                </a:lnTo>
                <a:lnTo>
                  <a:pt x="3889152" y="443841"/>
                </a:lnTo>
                <a:lnTo>
                  <a:pt x="4331710" y="471515"/>
                </a:lnTo>
                <a:lnTo>
                  <a:pt x="4558476" y="481324"/>
                </a:lnTo>
                <a:lnTo>
                  <a:pt x="4790118" y="492183"/>
                </a:lnTo>
                <a:lnTo>
                  <a:pt x="5025418" y="502342"/>
                </a:lnTo>
                <a:lnTo>
                  <a:pt x="5261937" y="508998"/>
                </a:lnTo>
                <a:lnTo>
                  <a:pt x="5503332" y="514953"/>
                </a:lnTo>
                <a:lnTo>
                  <a:pt x="5747167" y="521259"/>
                </a:lnTo>
                <a:lnTo>
                  <a:pt x="5995877" y="525463"/>
                </a:lnTo>
                <a:lnTo>
                  <a:pt x="6247026" y="525463"/>
                </a:lnTo>
                <a:lnTo>
                  <a:pt x="6500613" y="527565"/>
                </a:lnTo>
                <a:lnTo>
                  <a:pt x="6756639" y="525463"/>
                </a:lnTo>
                <a:lnTo>
                  <a:pt x="7016322" y="521259"/>
                </a:lnTo>
                <a:lnTo>
                  <a:pt x="7276005" y="517406"/>
                </a:lnTo>
                <a:lnTo>
                  <a:pt x="7539345" y="508998"/>
                </a:lnTo>
                <a:lnTo>
                  <a:pt x="7805124" y="500241"/>
                </a:lnTo>
                <a:lnTo>
                  <a:pt x="8070903" y="490082"/>
                </a:lnTo>
                <a:lnTo>
                  <a:pt x="8339121" y="475719"/>
                </a:lnTo>
                <a:lnTo>
                  <a:pt x="8609776" y="458554"/>
                </a:lnTo>
                <a:lnTo>
                  <a:pt x="8881651" y="442089"/>
                </a:lnTo>
                <a:lnTo>
                  <a:pt x="9153526" y="421071"/>
                </a:lnTo>
                <a:lnTo>
                  <a:pt x="9429058" y="395849"/>
                </a:lnTo>
                <a:lnTo>
                  <a:pt x="9700933" y="370626"/>
                </a:lnTo>
                <a:lnTo>
                  <a:pt x="9977684" y="341551"/>
                </a:lnTo>
                <a:lnTo>
                  <a:pt x="10255655" y="309673"/>
                </a:lnTo>
                <a:lnTo>
                  <a:pt x="10529968" y="276043"/>
                </a:lnTo>
                <a:lnTo>
                  <a:pt x="10807939" y="236809"/>
                </a:lnTo>
                <a:lnTo>
                  <a:pt x="11084690" y="194772"/>
                </a:lnTo>
                <a:lnTo>
                  <a:pt x="11362661" y="153085"/>
                </a:lnTo>
                <a:lnTo>
                  <a:pt x="11639412" y="104392"/>
                </a:lnTo>
                <a:lnTo>
                  <a:pt x="11914945" y="54648"/>
                </a:lnTo>
                <a:lnTo>
                  <a:pt x="12191696" y="2452"/>
                </a:lnTo>
                <a:lnTo>
                  <a:pt x="12191696" y="2109542"/>
                </a:lnTo>
                <a:lnTo>
                  <a:pt x="12191999" y="2109542"/>
                </a:lnTo>
                <a:lnTo>
                  <a:pt x="12191999" y="2802467"/>
                </a:lnTo>
                <a:lnTo>
                  <a:pt x="12192418" y="2802467"/>
                </a:lnTo>
                <a:lnTo>
                  <a:pt x="12192418" y="5095933"/>
                </a:lnTo>
                <a:lnTo>
                  <a:pt x="1" y="5095933"/>
                </a:lnTo>
                <a:lnTo>
                  <a:pt x="1" y="4074529"/>
                </a:lnTo>
                <a:lnTo>
                  <a:pt x="0" y="4074529"/>
                </a:lnTo>
                <a:lnTo>
                  <a:pt x="0" y="2109542"/>
                </a:lnTo>
                <a:lnTo>
                  <a:pt x="1" y="210954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614" name="Google Shape;614;p4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5" name="Google Shape;615;p43"/>
          <p:cNvSpPr txBox="1">
            <a:spLocks noGrp="1"/>
          </p:cNvSpPr>
          <p:nvPr>
            <p:ph type="title"/>
          </p:nvPr>
        </p:nvSpPr>
        <p:spPr>
          <a:xfrm>
            <a:off x="648930" y="629267"/>
            <a:ext cx="9252154" cy="10166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BEBEB"/>
              </a:buClr>
              <a:buSzPts val="3300"/>
              <a:buFont typeface="Century Gothic"/>
              <a:buNone/>
            </a:pPr>
            <a:r>
              <a:rPr lang="en-US" sz="3300">
                <a:solidFill>
                  <a:srgbClr val="EBEBEB"/>
                </a:solidFill>
              </a:rPr>
              <a:t>Small Bowel Obstruction – General Management</a:t>
            </a:r>
            <a:endParaRPr/>
          </a:p>
        </p:txBody>
      </p:sp>
      <p:grpSp>
        <p:nvGrpSpPr>
          <p:cNvPr id="616" name="Google Shape;616;p43"/>
          <p:cNvGrpSpPr/>
          <p:nvPr/>
        </p:nvGrpSpPr>
        <p:grpSpPr>
          <a:xfrm>
            <a:off x="652710" y="3344978"/>
            <a:ext cx="11192816" cy="2865483"/>
            <a:chOff x="3780" y="534722"/>
            <a:chExt cx="11192816" cy="2865483"/>
          </a:xfrm>
        </p:grpSpPr>
        <p:sp>
          <p:nvSpPr>
            <p:cNvPr id="617" name="Google Shape;617;p43"/>
            <p:cNvSpPr/>
            <p:nvPr/>
          </p:nvSpPr>
          <p:spPr>
            <a:xfrm>
              <a:off x="3780" y="534722"/>
              <a:ext cx="2046773" cy="2865483"/>
            </a:xfrm>
            <a:prstGeom prst="rect">
              <a:avLst/>
            </a:prstGeom>
            <a:solidFill>
              <a:srgbClr val="F2F2F2"/>
            </a:solidFill>
            <a:ln w="19050" cap="rnd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43"/>
            <p:cNvSpPr txBox="1"/>
            <p:nvPr/>
          </p:nvSpPr>
          <p:spPr>
            <a:xfrm>
              <a:off x="3780" y="1623605"/>
              <a:ext cx="2046773" cy="1719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9550" tIns="330200" rIns="159550" bIns="3302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stabilize the patient and monitor ABCs</a:t>
              </a:r>
              <a:endPara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19" name="Google Shape;619;p43"/>
            <p:cNvSpPr/>
            <p:nvPr/>
          </p:nvSpPr>
          <p:spPr>
            <a:xfrm>
              <a:off x="597344" y="821270"/>
              <a:ext cx="859645" cy="859645"/>
            </a:xfrm>
            <a:prstGeom prst="ellipse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43"/>
            <p:cNvSpPr txBox="1"/>
            <p:nvPr/>
          </p:nvSpPr>
          <p:spPr>
            <a:xfrm>
              <a:off x="723236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43"/>
            <p:cNvSpPr/>
            <p:nvPr/>
          </p:nvSpPr>
          <p:spPr>
            <a:xfrm>
              <a:off x="3780" y="3400133"/>
              <a:ext cx="2046773" cy="72"/>
            </a:xfrm>
            <a:prstGeom prst="rect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43"/>
            <p:cNvSpPr/>
            <p:nvPr/>
          </p:nvSpPr>
          <p:spPr>
            <a:xfrm>
              <a:off x="2255231" y="534722"/>
              <a:ext cx="2046773" cy="2865483"/>
            </a:xfrm>
            <a:prstGeom prst="rect">
              <a:avLst/>
            </a:prstGeom>
            <a:solidFill>
              <a:srgbClr val="F2F2F2"/>
            </a:solidFill>
            <a:ln w="19050" cap="rnd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43"/>
            <p:cNvSpPr txBox="1"/>
            <p:nvPr/>
          </p:nvSpPr>
          <p:spPr>
            <a:xfrm>
              <a:off x="2255231" y="1623605"/>
              <a:ext cx="2046773" cy="1719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9550" tIns="330200" rIns="159550" bIns="3302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IV fluids, NPO</a:t>
              </a:r>
              <a:endPara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24" name="Google Shape;624;p43"/>
            <p:cNvSpPr/>
            <p:nvPr/>
          </p:nvSpPr>
          <p:spPr>
            <a:xfrm>
              <a:off x="2848796" y="821270"/>
              <a:ext cx="859645" cy="859645"/>
            </a:xfrm>
            <a:prstGeom prst="ellipse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43"/>
            <p:cNvSpPr txBox="1"/>
            <p:nvPr/>
          </p:nvSpPr>
          <p:spPr>
            <a:xfrm>
              <a:off x="2974688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43"/>
            <p:cNvSpPr/>
            <p:nvPr/>
          </p:nvSpPr>
          <p:spPr>
            <a:xfrm>
              <a:off x="2255231" y="3400133"/>
              <a:ext cx="2046773" cy="72"/>
            </a:xfrm>
            <a:prstGeom prst="rect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43"/>
            <p:cNvSpPr/>
            <p:nvPr/>
          </p:nvSpPr>
          <p:spPr>
            <a:xfrm>
              <a:off x="4506683" y="534722"/>
              <a:ext cx="2046773" cy="2865483"/>
            </a:xfrm>
            <a:prstGeom prst="rect">
              <a:avLst/>
            </a:prstGeom>
            <a:solidFill>
              <a:srgbClr val="F2F2F2"/>
            </a:solidFill>
            <a:ln w="19050" cap="rnd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43"/>
            <p:cNvSpPr txBox="1"/>
            <p:nvPr/>
          </p:nvSpPr>
          <p:spPr>
            <a:xfrm>
              <a:off x="4506683" y="1623605"/>
              <a:ext cx="2046773" cy="1719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9550" tIns="330200" rIns="159550" bIns="3302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NG tube</a:t>
              </a:r>
              <a:endPara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29" name="Google Shape;629;p43"/>
            <p:cNvSpPr/>
            <p:nvPr/>
          </p:nvSpPr>
          <p:spPr>
            <a:xfrm>
              <a:off x="5100247" y="821270"/>
              <a:ext cx="859645" cy="859645"/>
            </a:xfrm>
            <a:prstGeom prst="ellipse">
              <a:avLst/>
            </a:prstGeom>
            <a:solidFill>
              <a:srgbClr val="F38D8B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43"/>
            <p:cNvSpPr txBox="1"/>
            <p:nvPr/>
          </p:nvSpPr>
          <p:spPr>
            <a:xfrm>
              <a:off x="5226139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43"/>
            <p:cNvSpPr/>
            <p:nvPr/>
          </p:nvSpPr>
          <p:spPr>
            <a:xfrm>
              <a:off x="4506683" y="3400133"/>
              <a:ext cx="2046773" cy="72"/>
            </a:xfrm>
            <a:prstGeom prst="rect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43"/>
            <p:cNvSpPr/>
            <p:nvPr/>
          </p:nvSpPr>
          <p:spPr>
            <a:xfrm>
              <a:off x="6758134" y="534722"/>
              <a:ext cx="2046773" cy="2865483"/>
            </a:xfrm>
            <a:prstGeom prst="rect">
              <a:avLst/>
            </a:prstGeom>
            <a:solidFill>
              <a:srgbClr val="F2F2F2"/>
            </a:solidFill>
            <a:ln w="19050" cap="rnd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43"/>
            <p:cNvSpPr txBox="1"/>
            <p:nvPr/>
          </p:nvSpPr>
          <p:spPr>
            <a:xfrm>
              <a:off x="6758134" y="1623605"/>
              <a:ext cx="2046773" cy="1719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9550" tIns="330200" rIns="159550" bIns="3302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broad spectrum antibiotics</a:t>
              </a:r>
              <a:endPara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34" name="Google Shape;634;p43"/>
            <p:cNvSpPr/>
            <p:nvPr/>
          </p:nvSpPr>
          <p:spPr>
            <a:xfrm>
              <a:off x="7351698" y="821270"/>
              <a:ext cx="859645" cy="859645"/>
            </a:xfrm>
            <a:prstGeom prst="ellipse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5" name="Google Shape;635;p43"/>
            <p:cNvSpPr txBox="1"/>
            <p:nvPr/>
          </p:nvSpPr>
          <p:spPr>
            <a:xfrm>
              <a:off x="7477590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6" name="Google Shape;636;p43"/>
            <p:cNvSpPr/>
            <p:nvPr/>
          </p:nvSpPr>
          <p:spPr>
            <a:xfrm>
              <a:off x="6758134" y="3400133"/>
              <a:ext cx="2046773" cy="72"/>
            </a:xfrm>
            <a:prstGeom prst="rect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7" name="Google Shape;637;p43"/>
            <p:cNvSpPr/>
            <p:nvPr/>
          </p:nvSpPr>
          <p:spPr>
            <a:xfrm>
              <a:off x="9009585" y="534722"/>
              <a:ext cx="2046773" cy="2865483"/>
            </a:xfrm>
            <a:prstGeom prst="rect">
              <a:avLst/>
            </a:prstGeom>
            <a:solidFill>
              <a:srgbClr val="F2F2F2"/>
            </a:solidFill>
            <a:ln w="19050" cap="rnd" cmpd="sng">
              <a:solidFill>
                <a:srgbClr val="F2F2F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8" name="Google Shape;638;p43"/>
            <p:cNvSpPr txBox="1"/>
            <p:nvPr/>
          </p:nvSpPr>
          <p:spPr>
            <a:xfrm>
              <a:off x="9009596" y="1623594"/>
              <a:ext cx="2187000" cy="171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59550" tIns="330200" rIns="159550" bIns="33020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Century Gothic"/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operative management</a:t>
              </a:r>
              <a:endPara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639" name="Google Shape;639;p43"/>
            <p:cNvSpPr/>
            <p:nvPr/>
          </p:nvSpPr>
          <p:spPr>
            <a:xfrm>
              <a:off x="9603150" y="821270"/>
              <a:ext cx="859645" cy="859645"/>
            </a:xfrm>
            <a:prstGeom prst="ellipse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0" name="Google Shape;640;p43"/>
            <p:cNvSpPr txBox="1"/>
            <p:nvPr/>
          </p:nvSpPr>
          <p:spPr>
            <a:xfrm>
              <a:off x="9729042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5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1" name="Google Shape;641;p43"/>
            <p:cNvSpPr/>
            <p:nvPr/>
          </p:nvSpPr>
          <p:spPr>
            <a:xfrm>
              <a:off x="9009585" y="3400133"/>
              <a:ext cx="2046773" cy="72"/>
            </a:xfrm>
            <a:prstGeom prst="rect">
              <a:avLst/>
            </a:prstGeom>
            <a:solidFill>
              <a:srgbClr val="B01210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44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NG Tube</a:t>
            </a:r>
            <a:endParaRPr/>
          </a:p>
        </p:txBody>
      </p:sp>
      <p:sp>
        <p:nvSpPr>
          <p:cNvPr id="648" name="Google Shape;648;p44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No data to support NG in patients without active emesis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Antiemetics have been a beneficial intervention to reduce the number of NG tubes placed for small bowel obstructions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Development of pneumonia and respiratory failure was associated with NG tube placement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Time to resolution and hospital length of stay were significantly higher in patients with NG tubes</a:t>
            </a:r>
            <a:endParaRPr/>
          </a:p>
        </p:txBody>
      </p:sp>
      <p:grpSp>
        <p:nvGrpSpPr>
          <p:cNvPr id="649" name="Google Shape;649;p44"/>
          <p:cNvGrpSpPr/>
          <p:nvPr/>
        </p:nvGrpSpPr>
        <p:grpSpPr>
          <a:xfrm>
            <a:off x="3259861" y="373548"/>
            <a:ext cx="859645" cy="859645"/>
            <a:chOff x="5100247" y="821270"/>
            <a:chExt cx="859645" cy="859645"/>
          </a:xfrm>
        </p:grpSpPr>
        <p:sp>
          <p:nvSpPr>
            <p:cNvPr id="650" name="Google Shape;650;p44"/>
            <p:cNvSpPr/>
            <p:nvPr/>
          </p:nvSpPr>
          <p:spPr>
            <a:xfrm>
              <a:off x="5100247" y="821270"/>
              <a:ext cx="859645" cy="859645"/>
            </a:xfrm>
            <a:prstGeom prst="ellipse">
              <a:avLst/>
            </a:prstGeom>
            <a:solidFill>
              <a:srgbClr val="F38D8B"/>
            </a:solidFill>
            <a:ln w="19050" cap="rnd" cmpd="sng">
              <a:solidFill>
                <a:srgbClr val="B0121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44"/>
            <p:cNvSpPr txBox="1"/>
            <p:nvPr/>
          </p:nvSpPr>
          <p:spPr>
            <a:xfrm>
              <a:off x="5226139" y="947162"/>
              <a:ext cx="607861" cy="6078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7000" tIns="12700" rIns="670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4100"/>
                <a:buFont typeface="Century Gothic"/>
                <a:buNone/>
              </a:pPr>
              <a:r>
                <a:rPr lang="en-US" sz="4100" b="0" i="0" u="none" strike="noStrike" cap="non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2" name="Google Shape;652;p44"/>
          <p:cNvSpPr txBox="1"/>
          <p:nvPr/>
        </p:nvSpPr>
        <p:spPr>
          <a:xfrm>
            <a:off x="639931" y="5004753"/>
            <a:ext cx="6096000" cy="1138773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Fonseca AL, Schuster KM, Maung AA, Kaplan LJ, Davis KA.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Routine nasogastric decompression in small bowel obstruction: is it really necessary?</a:t>
            </a: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4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 Surg</a:t>
            </a: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2013;79(4):422-428. </a:t>
            </a:r>
            <a:endParaRPr/>
          </a:p>
        </p:txBody>
      </p:sp>
      <p:sp>
        <p:nvSpPr>
          <p:cNvPr id="653" name="Google Shape;653;p44"/>
          <p:cNvSpPr txBox="1"/>
          <p:nvPr/>
        </p:nvSpPr>
        <p:spPr>
          <a:xfrm>
            <a:off x="7121177" y="4530847"/>
            <a:ext cx="4711596" cy="196977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Berman DJ, Ijaz H, </a:t>
            </a:r>
            <a:r>
              <a:rPr lang="en-US" sz="14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Alkhunaizi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M, et al.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Nasogastric decompression not associated with a reduction in surgery or bowel ischemia for acute small bowel obstruction.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 J Emerg Med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2017;35(12):1919-1921. doi:10.1016/j.ajem.2017.08.029</a:t>
            </a:r>
            <a:endParaRPr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45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Abdominal Hernias</a:t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46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Abdominal Hernias</a:t>
            </a:r>
            <a:endParaRPr/>
          </a:p>
        </p:txBody>
      </p:sp>
      <p:sp>
        <p:nvSpPr>
          <p:cNvPr id="666" name="Google Shape;666;p46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9404723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can be congenital or acquired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distinguished primarily based on location and content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small bowel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colon segments (sigmoid, cecum, appendix)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mesenteric fat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other viscera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complications usually due to incarceration, strangulation, and intestinal obstruction</a:t>
            </a:r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3" name="Google Shape;673;p47"/>
          <p:cNvPicPr preferRelativeResize="0"/>
          <p:nvPr/>
        </p:nvPicPr>
        <p:blipFill rotWithShape="1">
          <a:blip r:embed="rId4">
            <a:alphaModFix/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4" name="Google Shape;674;p47"/>
          <p:cNvPicPr preferRelativeResize="0"/>
          <p:nvPr/>
        </p:nvPicPr>
        <p:blipFill rotWithShape="1">
          <a:blip r:embed="rId5">
            <a:alphaModFix/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47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274"/>
                </a:srgbClr>
              </a:gs>
              <a:gs pos="36000">
                <a:srgbClr val="4CB9C3">
                  <a:alpha val="5490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6" name="Google Shape;676;p47"/>
          <p:cNvPicPr preferRelativeResize="0"/>
          <p:nvPr/>
        </p:nvPicPr>
        <p:blipFill rotWithShape="1">
          <a:blip r:embed="rId6">
            <a:alphaModFix/>
          </a:blip>
          <a:srcRect t="28812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7" name="Google Shape;677;p47"/>
          <p:cNvPicPr preferRelativeResize="0"/>
          <p:nvPr/>
        </p:nvPicPr>
        <p:blipFill rotWithShape="1">
          <a:blip r:embed="rId7">
            <a:alphaModFix/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4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9" name="Google Shape;679;p47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8">
            <a:alphaModFix/>
          </a:blip>
          <a:srcRect l="24767" r="18997" b="2"/>
          <a:stretch/>
        </p:blipFill>
        <p:spPr>
          <a:xfrm>
            <a:off x="7548152" y="10"/>
            <a:ext cx="4646658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4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5400" dir="5400000" rotWithShape="0">
              <a:srgbClr val="000000">
                <a:alpha val="44313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1" name="Google Shape;681;p47"/>
          <p:cNvSpPr txBox="1">
            <a:spLocks noGrp="1"/>
          </p:cNvSpPr>
          <p:nvPr>
            <p:ph type="title"/>
          </p:nvPr>
        </p:nvSpPr>
        <p:spPr>
          <a:xfrm>
            <a:off x="650668" y="629266"/>
            <a:ext cx="6249784" cy="1641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Umbilical Hernia</a:t>
            </a:r>
            <a:endParaRPr/>
          </a:p>
        </p:txBody>
      </p:sp>
      <p:sp>
        <p:nvSpPr>
          <p:cNvPr id="682" name="Google Shape;682;p47"/>
          <p:cNvSpPr txBox="1">
            <a:spLocks noGrp="1"/>
          </p:cNvSpPr>
          <p:nvPr>
            <p:ph type="body" idx="1"/>
          </p:nvPr>
        </p:nvSpPr>
        <p:spPr>
          <a:xfrm>
            <a:off x="650668" y="2438400"/>
            <a:ext cx="6249784" cy="3809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10x more common in females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represents ~5% of all abdominal hernias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/>
              <a:t>often congenital in children</a:t>
            </a:r>
            <a:endParaRPr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Char char="►"/>
            </a:pPr>
            <a:r>
              <a:rPr lang="en-US"/>
              <a:t>usually resolved by age 2 years</a:t>
            </a:r>
            <a:endParaRPr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</p:txBody>
      </p:sp>
      <p:sp>
        <p:nvSpPr>
          <p:cNvPr id="683" name="Google Shape;683;p47"/>
          <p:cNvSpPr/>
          <p:nvPr/>
        </p:nvSpPr>
        <p:spPr>
          <a:xfrm>
            <a:off x="8075612" y="6642546"/>
            <a:ext cx="609600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Case courtesy of Dr Maulik S Patel, Radiopaedia.org, rID: 10062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48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Hernia Complications</a:t>
            </a:r>
            <a:endParaRPr/>
          </a:p>
        </p:txBody>
      </p:sp>
      <p:graphicFrame>
        <p:nvGraphicFramePr>
          <p:cNvPr id="690" name="Google Shape;690;p48"/>
          <p:cNvGraphicFramePr/>
          <p:nvPr/>
        </p:nvGraphicFramePr>
        <p:xfrm>
          <a:off x="807521" y="2052636"/>
          <a:ext cx="10236550" cy="4132275"/>
        </p:xfrm>
        <a:graphic>
          <a:graphicData uri="http://schemas.openxmlformats.org/drawingml/2006/table">
            <a:tbl>
              <a:tblPr firstRow="1" bandRow="1">
                <a:noFill/>
                <a:tableStyleId>{2DE79F20-81CD-4D79-9E3A-7B0FA361F42D}</a:tableStyleId>
              </a:tblPr>
              <a:tblGrid>
                <a:gridCol w="5118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7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Incarceration (“stuck”)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Strangulation (“dying”)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7575"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Painful enlargement</a:t>
                      </a:r>
                      <a:endParaRPr sz="1400" u="none" strike="noStrike" cap="none"/>
                    </a:p>
                    <a:p>
                      <a:pPr marL="2857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Cannot be reduced (spontaneously or manually)</a:t>
                      </a:r>
                      <a:endParaRPr sz="1400" u="none" strike="noStrike" cap="none"/>
                    </a:p>
                    <a:p>
                      <a:pPr marL="2857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Nausea, vomiting, symptoms of bowel obstruction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Symptoms of incarceration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Systemic toxicity</a:t>
                      </a:r>
                      <a:endParaRPr sz="1400" u="none" strike="noStrike" cap="none"/>
                    </a:p>
                    <a:p>
                      <a:pPr marL="2857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Pain and tenderness after reduction</a:t>
                      </a:r>
                      <a:endParaRPr sz="1400" u="none" strike="noStrike" cap="none"/>
                    </a:p>
                    <a:p>
                      <a:pPr marL="285750" marR="0" lvl="0" indent="-158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Lecture Objectives</a:t>
            </a:r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000"/>
              <a:buFont typeface="Arial"/>
              <a:buNone/>
            </a:pPr>
            <a:r>
              <a:rPr lang="en-US" i="1"/>
              <a:t>By the end of this lecture, learners should be able to:</a:t>
            </a:r>
            <a:endParaRPr/>
          </a:p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Arial"/>
              <a:buNone/>
            </a:pPr>
            <a:endParaRPr i="1"/>
          </a:p>
          <a:p>
            <a:pPr marL="3429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Evaluate the child presenting with vomiting and abdominal pain</a:t>
            </a:r>
            <a:endParaRPr/>
          </a:p>
          <a:p>
            <a:pPr marL="3429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Give a differential diagnosis for acute bowel obstruction in a child</a:t>
            </a:r>
            <a:endParaRPr/>
          </a:p>
          <a:p>
            <a:pPr marL="3429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Determine if a child has a dangerous cause of vomiting</a:t>
            </a:r>
            <a:endParaRPr/>
          </a:p>
          <a:p>
            <a:pPr marL="3429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Medically manage a child with acute bowel obstruction</a:t>
            </a:r>
            <a:endParaRPr/>
          </a:p>
          <a:p>
            <a:pPr marL="342900" lvl="0" indent="-3429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/>
              <a:t>Order appropriate imaging and refer children requiring further management</a:t>
            </a: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49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dirty="0"/>
              <a:t>Hernia Reduction</a:t>
            </a:r>
            <a:endParaRPr dirty="0"/>
          </a:p>
        </p:txBody>
      </p:sp>
      <p:sp>
        <p:nvSpPr>
          <p:cNvPr id="697" name="Google Shape;697;p49"/>
          <p:cNvSpPr txBox="1">
            <a:spLocks noGrp="1"/>
          </p:cNvSpPr>
          <p:nvPr>
            <p:ph type="body" idx="1"/>
          </p:nvPr>
        </p:nvSpPr>
        <p:spPr>
          <a:xfrm>
            <a:off x="1103313" y="2052918"/>
            <a:ext cx="894752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Positioning: unilateral frog leg, Trendelenburg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Ice Packs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Analgesia, Sedation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Bimanual Reduction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one hand – guiding proximal hernia through fascial defect</a:t>
            </a:r>
            <a:endParaRPr dirty="0"/>
          </a:p>
          <a:p>
            <a:pPr marL="742950" lvl="1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</a:pPr>
            <a:r>
              <a:rPr lang="en-US" dirty="0"/>
              <a:t>other hand – gentle pressure to distal hernia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Re-examine after 20-30 minutes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Surgical consultation early if difficulty</a:t>
            </a:r>
            <a:endParaRPr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50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1 Revisited</a:t>
            </a:r>
            <a:endParaRPr/>
          </a:p>
        </p:txBody>
      </p:sp>
      <p:sp>
        <p:nvSpPr>
          <p:cNvPr id="704" name="Google Shape;704;p50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A 4-week-old male presents with vomiting after every feed. His emesis is </a:t>
            </a:r>
            <a:r>
              <a:rPr lang="en-US" dirty="0" err="1"/>
              <a:t>nonbloody</a:t>
            </a:r>
            <a:r>
              <a:rPr lang="en-US" dirty="0"/>
              <a:t>, nonbilious, and looks like breast milk. </a:t>
            </a:r>
            <a:endParaRPr dirty="0"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T 37.2° C	HR 180 beats/minute   		RR 45 breaths/minute  	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     BP 73/42 mmHg  		                            SpO2 99%</a:t>
            </a:r>
            <a:endParaRPr dirty="0"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Exam: Lungs clear, heart rate regular, 2+ peripheral pulses. Abdomen soft, nontender, + bowel sounds.  Poor skin turgor, capillary refill 4 seconds, dry mucous membranes.</a:t>
            </a:r>
            <a:endParaRPr dirty="0"/>
          </a:p>
          <a:p>
            <a:pPr marL="342900" lvl="0" indent="-24892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What is your differential diagnosis?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US" dirty="0"/>
              <a:t>What are your next steps?</a:t>
            </a:r>
            <a:endParaRPr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51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1 Revisited</a:t>
            </a:r>
            <a:endParaRPr/>
          </a:p>
        </p:txBody>
      </p:sp>
      <p:sp>
        <p:nvSpPr>
          <p:cNvPr id="710" name="Google Shape;710;p51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This infant presents with hypertrophic pyloric stenosis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Begin by obtaining IV access, check electrolytes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IV fluids for rehydration, make NPO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Obtain ultrasound to evaluate for hypertrophic pyloric stenosis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Surgical consult for pyloromyotomy</a:t>
            </a:r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52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2</a:t>
            </a:r>
            <a:endParaRPr/>
          </a:p>
        </p:txBody>
      </p:sp>
      <p:sp>
        <p:nvSpPr>
          <p:cNvPr id="716" name="Google Shape;716;p52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6486"/>
              <a:buChar char="►"/>
            </a:pPr>
            <a:r>
              <a:rPr lang="en-US" dirty="0"/>
              <a:t>A 2-week-old male presents with 2 days of bilious emesis. No stool in 2 days. No fevers. 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Char char="►"/>
            </a:pPr>
            <a:r>
              <a:rPr lang="en-US" dirty="0"/>
              <a:t>T 37.2° C	HR 190 beats/minute   		RR 55 breaths/minute  			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dirty="0"/>
              <a:t>     BP 65/28 mmHg  		                            SpO2 95%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Char char="►"/>
            </a:pPr>
            <a:r>
              <a:rPr lang="en-US" dirty="0"/>
              <a:t>Exam: Abdomen distended with hypoactive bowel sounds. Poor skin turgor. Capillary refill 4 seconds.</a:t>
            </a:r>
            <a:endParaRPr dirty="0"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None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Char char="►"/>
            </a:pPr>
            <a:r>
              <a:rPr lang="en-US" dirty="0"/>
              <a:t>What is your differential diagnosis?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Char char="►"/>
            </a:pPr>
            <a:r>
              <a:rPr lang="en-US" dirty="0"/>
              <a:t>What are your next steps?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6486"/>
              <a:buNone/>
            </a:pPr>
            <a:endParaRPr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p53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Case 2 Revisited</a:t>
            </a:r>
            <a:endParaRPr/>
          </a:p>
        </p:txBody>
      </p:sp>
      <p:sp>
        <p:nvSpPr>
          <p:cNvPr id="722" name="Google Shape;722;p53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This neonate presents with bilious emesis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Must consider malrotation with volvulus!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Plain x-ray and upper GI series if available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Immediate surgical consult, do not wait for imaging</a:t>
            </a:r>
            <a:endParaRPr/>
          </a:p>
          <a:p>
            <a:pPr marL="342900" lvl="0" indent="-241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If surgery not available, emergent referral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"/>
          <p:cNvSpPr txBox="1"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7200"/>
              <a:buFont typeface="Century Gothic"/>
              <a:buNone/>
            </a:pPr>
            <a:r>
              <a:rPr lang="en-US"/>
              <a:t>Bowel Obstruction Presentation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"/>
          <p:cNvSpPr txBox="1"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Signs &amp; Symptoms</a:t>
            </a:r>
            <a:endParaRPr/>
          </a:p>
        </p:txBody>
      </p:sp>
      <p:sp>
        <p:nvSpPr>
          <p:cNvPr id="214" name="Google Shape;214;p7"/>
          <p:cNvSpPr txBox="1"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constipation – inability to pass stool/flatus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dehydration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anorexia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abnormal bowel sounds – decreased or “tinkling”</a:t>
            </a:r>
            <a:endParaRPr dirty="0"/>
          </a:p>
          <a:p>
            <a:pPr marL="342900" indent="-342900">
              <a:buSzPts val="1600"/>
            </a:pPr>
            <a:r>
              <a:rPr lang="en-US" dirty="0"/>
              <a:t>fever is rare unless associated ischemia and sepsis</a:t>
            </a: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882AE1-FF2B-BB3F-C9A7-1416A03B695B}"/>
              </a:ext>
            </a:extLst>
          </p:cNvPr>
          <p:cNvSpPr txBox="1"/>
          <p:nvPr/>
        </p:nvSpPr>
        <p:spPr>
          <a:xfrm>
            <a:off x="246576" y="6627168"/>
            <a:ext cx="1194542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Long B, Robertson J, </a:t>
            </a:r>
            <a:r>
              <a:rPr lang="en-US" sz="900" dirty="0" err="1"/>
              <a:t>Koyfman</a:t>
            </a:r>
            <a:r>
              <a:rPr lang="en-US" sz="900" dirty="0"/>
              <a:t> A. Emergency Medicine Evaluation and Management of Small Bowel Obstruction: Evidence-Based Recommendations. </a:t>
            </a:r>
            <a:r>
              <a:rPr lang="en-US" sz="900" i="1" dirty="0"/>
              <a:t>J </a:t>
            </a:r>
            <a:r>
              <a:rPr lang="en-US" sz="900" i="1" dirty="0" err="1"/>
              <a:t>Emerg</a:t>
            </a:r>
            <a:r>
              <a:rPr lang="en-US" sz="900" i="1" dirty="0"/>
              <a:t> Med</a:t>
            </a:r>
            <a:r>
              <a:rPr lang="en-US" sz="900" dirty="0"/>
              <a:t>. 2019;56(2):166-176. doi:10.1016/j.jemermed.2018.10.024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20" name="Google Shape;220;p8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21" name="Google Shape;221;p8"/>
          <p:cNvCxnSpPr/>
          <p:nvPr/>
        </p:nvCxnSpPr>
        <p:spPr>
          <a:xfrm>
            <a:off x="4654295" y="1828800"/>
            <a:ext cx="0" cy="3200400"/>
          </a:xfrm>
          <a:prstGeom prst="straightConnector1">
            <a:avLst/>
          </a:prstGeom>
          <a:noFill/>
          <a:ln w="19050" cap="flat" cmpd="sng">
            <a:solidFill>
              <a:srgbClr val="4CB9C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22" name="Google Shape;222;p8"/>
          <p:cNvPicPr preferRelativeResize="0"/>
          <p:nvPr/>
        </p:nvPicPr>
        <p:blipFill rotWithShape="1">
          <a:blip r:embed="rId4">
            <a:alphaModFix/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8"/>
          <p:cNvSpPr/>
          <p:nvPr/>
        </p:nvSpPr>
        <p:spPr>
          <a:xfrm>
            <a:off x="-1588" y="0"/>
            <a:ext cx="12192000" cy="6856413"/>
          </a:xfrm>
          <a:custGeom>
            <a:avLst/>
            <a:gdLst/>
            <a:ahLst/>
            <a:cxnLst/>
            <a:rect l="l" t="t" r="r" b="b"/>
            <a:pathLst>
              <a:path w="15356" h="8638" extrusionOk="0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24" name="Google Shape;224;p8"/>
          <p:cNvSpPr txBox="1"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 dirty="0"/>
              <a:t>Vomiting</a:t>
            </a:r>
            <a:endParaRPr dirty="0"/>
          </a:p>
        </p:txBody>
      </p:sp>
      <p:sp>
        <p:nvSpPr>
          <p:cNvPr id="225" name="Google Shape;225;p8"/>
          <p:cNvSpPr txBox="1">
            <a:spLocks noGrp="1"/>
          </p:cNvSpPr>
          <p:nvPr>
            <p:ph type="body" idx="1"/>
          </p:nvPr>
        </p:nvSpPr>
        <p:spPr>
          <a:xfrm>
            <a:off x="4975861" y="804671"/>
            <a:ext cx="6399930" cy="5248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more common in proximal obstructions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bilious – indicates obstruction proximal to the ligament of Trietz</a:t>
            </a: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fr-FR" dirty="0"/>
              <a:t>Feculent -- indicates distal </a:t>
            </a:r>
            <a:r>
              <a:rPr lang="en-US" dirty="0"/>
              <a:t>ileum</a:t>
            </a:r>
            <a:r>
              <a:rPr lang="fr-FR" dirty="0"/>
              <a:t> obstruction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 dirty="0"/>
              <a:t>abdominal pain may be relieved by vomiting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59AC24-A07C-F8D0-5F43-7A1BAF1898BE}"/>
              </a:ext>
            </a:extLst>
          </p:cNvPr>
          <p:cNvSpPr txBox="1"/>
          <p:nvPr/>
        </p:nvSpPr>
        <p:spPr>
          <a:xfrm>
            <a:off x="806196" y="6131703"/>
            <a:ext cx="108338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Long B, Robertson J, </a:t>
            </a:r>
            <a:r>
              <a:rPr lang="en-US" sz="800" dirty="0" err="1"/>
              <a:t>Koyfman</a:t>
            </a:r>
            <a:r>
              <a:rPr lang="en-US" sz="800" dirty="0"/>
              <a:t> A. Emergency Medicine Evaluation and Management of Small Bowel Obstruction: Evidence-Based Recommendations. </a:t>
            </a:r>
            <a:r>
              <a:rPr lang="en-US" sz="800" i="1" dirty="0"/>
              <a:t>J </a:t>
            </a:r>
            <a:r>
              <a:rPr lang="en-US" sz="800" i="1" dirty="0" err="1"/>
              <a:t>Emerg</a:t>
            </a:r>
            <a:r>
              <a:rPr lang="en-US" sz="800" i="1" dirty="0"/>
              <a:t> Med</a:t>
            </a:r>
            <a:r>
              <a:rPr lang="en-US" sz="800" dirty="0"/>
              <a:t>. 2019;56(2):166-176. doi:10.1016/j.jemermed.2018.10.024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31" name="Google Shape;231;p9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232" name="Google Shape;232;p9"/>
          <p:cNvCxnSpPr/>
          <p:nvPr/>
        </p:nvCxnSpPr>
        <p:spPr>
          <a:xfrm>
            <a:off x="4654295" y="1828800"/>
            <a:ext cx="0" cy="3200400"/>
          </a:xfrm>
          <a:prstGeom prst="straightConnector1">
            <a:avLst/>
          </a:prstGeom>
          <a:noFill/>
          <a:ln w="19050" cap="flat" cmpd="sng">
            <a:solidFill>
              <a:srgbClr val="4CB9C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3" name="Google Shape;233;p9"/>
          <p:cNvPicPr preferRelativeResize="0"/>
          <p:nvPr/>
        </p:nvPicPr>
        <p:blipFill rotWithShape="1">
          <a:blip r:embed="rId4">
            <a:alphaModFix/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9"/>
          <p:cNvSpPr/>
          <p:nvPr/>
        </p:nvSpPr>
        <p:spPr>
          <a:xfrm>
            <a:off x="-1588" y="0"/>
            <a:ext cx="12192000" cy="6856413"/>
          </a:xfrm>
          <a:custGeom>
            <a:avLst/>
            <a:gdLst/>
            <a:ahLst/>
            <a:cxnLst/>
            <a:rect l="l" t="t" r="r" b="b"/>
            <a:pathLst>
              <a:path w="15356" h="8638" extrusionOk="0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35" name="Google Shape;235;p9"/>
          <p:cNvSpPr txBox="1"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Font typeface="Century Gothic"/>
              <a:buNone/>
            </a:pPr>
            <a:r>
              <a:rPr lang="en-US"/>
              <a:t>Abdominal Pain</a:t>
            </a:r>
            <a:endParaRPr/>
          </a:p>
        </p:txBody>
      </p:sp>
      <p:sp>
        <p:nvSpPr>
          <p:cNvPr id="236" name="Google Shape;236;p9"/>
          <p:cNvSpPr txBox="1">
            <a:spLocks noGrp="1"/>
          </p:cNvSpPr>
          <p:nvPr>
            <p:ph type="body" idx="1"/>
          </p:nvPr>
        </p:nvSpPr>
        <p:spPr>
          <a:xfrm>
            <a:off x="4975861" y="804671"/>
            <a:ext cx="6399930" cy="5248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often poorly localized or vaguely described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periumbilical or diffuse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can be paroxysmal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►"/>
            </a:pPr>
            <a:r>
              <a:rPr lang="en-US"/>
              <a:t>abdominal distention – more common in distal obstructions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8640</TotalTime>
  <Words>3037</Words>
  <Application>Microsoft Macintosh PowerPoint</Application>
  <PresentationFormat>Widescreen</PresentationFormat>
  <Paragraphs>461</Paragraphs>
  <Slides>54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Calibri</vt:lpstr>
      <vt:lpstr>Corbel</vt:lpstr>
      <vt:lpstr>Aptos</vt:lpstr>
      <vt:lpstr>Arial</vt:lpstr>
      <vt:lpstr>Noto Sans Symbols</vt:lpstr>
      <vt:lpstr>Times New Roman</vt:lpstr>
      <vt:lpstr>Century Gothic</vt:lpstr>
      <vt:lpstr>Ion</vt:lpstr>
      <vt:lpstr>Ion</vt:lpstr>
      <vt:lpstr>Pediatric Bowel Obstruction</vt:lpstr>
      <vt:lpstr>Acronym Key</vt:lpstr>
      <vt:lpstr>Case 1</vt:lpstr>
      <vt:lpstr>Case 2</vt:lpstr>
      <vt:lpstr>Lecture Objectives</vt:lpstr>
      <vt:lpstr>Bowel Obstruction Presentation</vt:lpstr>
      <vt:lpstr>Signs &amp; Symptoms</vt:lpstr>
      <vt:lpstr>Vomiting</vt:lpstr>
      <vt:lpstr>Abdominal Pain</vt:lpstr>
      <vt:lpstr>Lab Studies</vt:lpstr>
      <vt:lpstr>Imaging Studies</vt:lpstr>
      <vt:lpstr>Foreign Body Ingestion</vt:lpstr>
      <vt:lpstr>Ingested Foreign Body</vt:lpstr>
      <vt:lpstr>Ingested Foreign Body Red Flags</vt:lpstr>
      <vt:lpstr>Hypertrophic Pyloric Stenosis</vt:lpstr>
      <vt:lpstr>Pyloric Stenosis</vt:lpstr>
      <vt:lpstr>Pyloric Stenosis Evaluation</vt:lpstr>
      <vt:lpstr>Pyloric Stenosis - Ultrasound</vt:lpstr>
      <vt:lpstr>Pyloric Stenosis - Ultrasound</vt:lpstr>
      <vt:lpstr>Pyloric Stenosis – Upper GI Series</vt:lpstr>
      <vt:lpstr>Pyloric Stenosis – Abdominal XR</vt:lpstr>
      <vt:lpstr>Pyloric Stenosis - Management</vt:lpstr>
      <vt:lpstr>Midgut Volvulus (Malrotation)</vt:lpstr>
      <vt:lpstr>Volvulus</vt:lpstr>
      <vt:lpstr>Malrotation</vt:lpstr>
      <vt:lpstr>Volvulus – XR Abdomen</vt:lpstr>
      <vt:lpstr>Midgut Volvulus – XR Abdomen</vt:lpstr>
      <vt:lpstr>Midgut Volvulus – Imaging</vt:lpstr>
      <vt:lpstr>Midgut Volvulus - Management</vt:lpstr>
      <vt:lpstr>Intussusception</vt:lpstr>
      <vt:lpstr>Intussusception</vt:lpstr>
      <vt:lpstr>Incidence</vt:lpstr>
      <vt:lpstr>Intussusception and Rotavirus vaccine: a controversy</vt:lpstr>
      <vt:lpstr>Intussusception - Ultrasound</vt:lpstr>
      <vt:lpstr>Diagnosis of intussusception by World Health Organization (WHO)  region</vt:lpstr>
      <vt:lpstr>Intussusception - Enema</vt:lpstr>
      <vt:lpstr>Intussusception – Enema</vt:lpstr>
      <vt:lpstr>Intussusception - Management</vt:lpstr>
      <vt:lpstr>Treatment of intussusception by WHO region</vt:lpstr>
      <vt:lpstr>Adhesions</vt:lpstr>
      <vt:lpstr>Small Bowel Obstruction – Adhesions</vt:lpstr>
      <vt:lpstr>Small Bowel Obstruction – XR Abdomen</vt:lpstr>
      <vt:lpstr>Small Bowel Obstruction - Ultrasound</vt:lpstr>
      <vt:lpstr>Small Bowel Obstruction – General Management</vt:lpstr>
      <vt:lpstr>NG Tube</vt:lpstr>
      <vt:lpstr>Abdominal Hernias</vt:lpstr>
      <vt:lpstr>Abdominal Hernias</vt:lpstr>
      <vt:lpstr>Umbilical Hernia</vt:lpstr>
      <vt:lpstr>Hernia Complications</vt:lpstr>
      <vt:lpstr>Hernia Reduction</vt:lpstr>
      <vt:lpstr>Case 1 Revisited</vt:lpstr>
      <vt:lpstr>Case 1 Revisited</vt:lpstr>
      <vt:lpstr>Case 2</vt:lpstr>
      <vt:lpstr>Case 2 Revisited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Pediatric Bowel Obstruction</dc:title>
  <dc:creator>Adeola Kosoko</dc:creator>
  <cp:lastModifiedBy>Wray, Alisa</cp:lastModifiedBy>
  <cp:revision>19</cp:revision>
  <dcterms:created xsi:type="dcterms:W3CDTF">2017-08-05T17:35:57Z</dcterms:created>
  <dcterms:modified xsi:type="dcterms:W3CDTF">2024-10-29T00:22:36Z</dcterms:modified>
</cp:coreProperties>
</file>