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9" r:id="rId2"/>
    <p:sldId id="257" r:id="rId3"/>
    <p:sldId id="258" r:id="rId4"/>
    <p:sldId id="259" r:id="rId5"/>
    <p:sldId id="260" r:id="rId6"/>
    <p:sldId id="261" r:id="rId7"/>
    <p:sldId id="262" r:id="rId8"/>
    <p:sldId id="322" r:id="rId9"/>
    <p:sldId id="321" r:id="rId10"/>
  </p:sldIdLst>
  <p:sldSz cx="10693400" cy="7562850"/>
  <p:notesSz cx="10693400" cy="756285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35"/>
    <p:restoredTop sz="96837" autoAdjust="0"/>
  </p:normalViewPr>
  <p:slideViewPr>
    <p:cSldViewPr>
      <p:cViewPr varScale="1">
        <p:scale>
          <a:sx n="96" d="100"/>
          <a:sy n="96" d="100"/>
        </p:scale>
        <p:origin x="176" y="3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2147483648" y="-2147483648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2147483648" y="-2147483648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2147483648" y="-2147483648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2147483648" y="-2147483648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2147483648" y="-2147483648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Notes Placeholder"/>
          <p:cNvSpPr>
            <a:spLocks noGrp="1"/>
          </p:cNvSpPr>
          <p:nvPr>
            <p:ph type="body" idx="1"/>
          </p:nvPr>
        </p:nvSpPr>
        <p:spPr bwMode="auto">
          <a:xfrm>
            <a:off x="-2147483648" y="-2147483648"/>
            <a:ext cx="0" cy="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79" cy="18907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D0080-B790-443B-BD36-CB8488CA8B35}" type="datetimeFigureOut">
              <a:rPr lang="en-US"/>
              <a:pPr>
                <a:defRPr/>
              </a:pPr>
              <a:t>10/14/24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3511F-1377-4D78-AD20-67070A63E894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70089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C1386-39C8-427D-805E-B91365382622}" type="datetimeFigureOut">
              <a:rPr lang="en-US"/>
              <a:pPr>
                <a:defRPr/>
              </a:pPr>
              <a:t>10/14/24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BBA04-C5C7-49B0-ACFC-FE405E617B3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99070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0" y="1739455"/>
            <a:ext cx="4651629" cy="499148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0A78F-A7EB-4DAE-8042-9199BF39C4B4}" type="datetimeFigureOut">
              <a:rPr lang="en-US"/>
              <a:pPr>
                <a:defRPr/>
              </a:pPr>
              <a:t>10/14/24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9E11F8-C600-4589-BBB2-9449EF35844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23829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F6167-A8AE-4215-9F44-4BAD90C9C9F9}" type="datetimeFigureOut">
              <a:rPr lang="en-US"/>
              <a:pPr>
                <a:defRPr/>
              </a:pPr>
              <a:t>10/14/24</a:t>
            </a:fld>
            <a:endParaRPr lang="en-US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CD6D4-1916-4299-8F47-F68CD83AC56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36427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48D01-9F2B-4740-90A8-A1D7B587B54F}" type="datetimeFigureOut">
              <a:rPr lang="en-US"/>
              <a:pPr>
                <a:defRPr/>
              </a:pPr>
              <a:t>10/14/24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343EB-AA43-4781-9380-58988370AE8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37428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534988" y="7034213"/>
            <a:ext cx="2459037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B000C-51FE-4576-8C3F-FD39F4CE1E08}" type="datetimeFigureOut">
              <a:rPr lang="en-US"/>
              <a:pPr>
                <a:defRPr/>
              </a:pPr>
              <a:t>10/14/24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635375" y="7034213"/>
            <a:ext cx="3422650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7699375" y="7034213"/>
            <a:ext cx="2459038" cy="276225"/>
          </a:xfrm>
        </p:spPr>
        <p:txBody>
          <a:bodyPr/>
          <a:lstStyle>
            <a:lvl1pPr>
              <a:defRPr/>
            </a:lvl1pPr>
          </a:lstStyle>
          <a:p>
            <a:fld id="{B0003EA6-7A18-4C27-9C6B-567B7FC480E1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573297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Holder 2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342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altLang="de-DE"/>
          </a:p>
        </p:txBody>
      </p:sp>
      <p:sp>
        <p:nvSpPr>
          <p:cNvPr id="1027" name="Holder 3"/>
          <p:cNvSpPr>
            <a:spLocks noGrp="1"/>
          </p:cNvSpPr>
          <p:nvPr>
            <p:ph type="body" idx="1"/>
          </p:nvPr>
        </p:nvSpPr>
        <p:spPr bwMode="auto">
          <a:xfrm>
            <a:off x="534988" y="1739900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altLang="de-DE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375" y="7034213"/>
            <a:ext cx="3422650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988" y="7034213"/>
            <a:ext cx="2459037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EDCD33-51DE-4975-A53F-B487F0C0059E}" type="datetimeFigureOut">
              <a:rPr lang="en-US"/>
              <a:pPr>
                <a:defRPr/>
              </a:pPr>
              <a:t>10/14/24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375" y="7034213"/>
            <a:ext cx="2459038" cy="37782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>
                <a:solidFill>
                  <a:srgbClr val="898989"/>
                </a:solidFill>
              </a:defRPr>
            </a:lvl1pPr>
          </a:lstStyle>
          <a:p>
            <a:fld id="{1F79F12A-B8C3-40C4-9A02-9DC978BBE958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feld 1"/>
          <p:cNvSpPr txBox="1">
            <a:spLocks noChangeArrowheads="1"/>
          </p:cNvSpPr>
          <p:nvPr/>
        </p:nvSpPr>
        <p:spPr bwMode="auto">
          <a:xfrm>
            <a:off x="393700" y="6905625"/>
            <a:ext cx="3352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de-DE" b="1" dirty="0">
                <a:latin typeface="Arial" panose="020B0604020202020204" pitchFamily="34" charset="0"/>
              </a:rPr>
              <a:t>Supplemental formula 1 </a:t>
            </a:r>
          </a:p>
        </p:txBody>
      </p:sp>
      <p:pic>
        <p:nvPicPr>
          <p:cNvPr id="11266" name="Grafik 5" descr="Ein Bild, das Schwarz, Screenshot, Dunkelheit, Raum enthält.&#10;&#10;Automatisch generierte Beschreibu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4563" y="3003550"/>
            <a:ext cx="12582526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object 2"/>
          <p:cNvSpPr>
            <a:spLocks noChangeArrowheads="1"/>
          </p:cNvSpPr>
          <p:nvPr/>
        </p:nvSpPr>
        <p:spPr bwMode="auto">
          <a:xfrm>
            <a:off x="317500" y="217488"/>
            <a:ext cx="9718675" cy="71278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290" name="Textfeld 2"/>
          <p:cNvSpPr txBox="1">
            <a:spLocks noChangeArrowheads="1"/>
          </p:cNvSpPr>
          <p:nvPr/>
        </p:nvSpPr>
        <p:spPr bwMode="auto">
          <a:xfrm>
            <a:off x="165100" y="7058025"/>
            <a:ext cx="18288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de-DE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1</a:t>
            </a:r>
            <a:endParaRPr lang="de-DE" altLang="de-DE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de-DE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DE" altLang="de-DE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object 2"/>
          <p:cNvSpPr>
            <a:spLocks noChangeAspect="1" noChangeArrowheads="1"/>
          </p:cNvSpPr>
          <p:nvPr/>
        </p:nvSpPr>
        <p:spPr bwMode="auto">
          <a:xfrm>
            <a:off x="241300" y="522288"/>
            <a:ext cx="9609138" cy="645953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object 4"/>
          <p:cNvSpPr txBox="1"/>
          <p:nvPr/>
        </p:nvSpPr>
        <p:spPr>
          <a:xfrm>
            <a:off x="158750" y="7134225"/>
            <a:ext cx="2368550" cy="17938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b="1" spc="-5" dirty="0" err="1">
                <a:latin typeface="Arial"/>
                <a:cs typeface="Arial"/>
              </a:rPr>
              <a:t>Supplemental</a:t>
            </a:r>
            <a:r>
              <a:rPr lang="de-DE" sz="1200" b="1" spc="-5" dirty="0">
                <a:latin typeface="Arial"/>
                <a:cs typeface="Arial"/>
              </a:rPr>
              <a:t> f</a:t>
            </a:r>
            <a:r>
              <a:rPr sz="1200" b="1" spc="-5" dirty="0" err="1">
                <a:latin typeface="Arial"/>
                <a:cs typeface="Arial"/>
              </a:rPr>
              <a:t>i</a:t>
            </a:r>
            <a:r>
              <a:rPr sz="1200" b="1" spc="-15" dirty="0" err="1">
                <a:latin typeface="Arial"/>
                <a:cs typeface="Arial"/>
              </a:rPr>
              <a:t>g</a:t>
            </a:r>
            <a:r>
              <a:rPr sz="1200" b="1" dirty="0" err="1">
                <a:latin typeface="Arial"/>
                <a:cs typeface="Arial"/>
              </a:rPr>
              <a:t>ure</a:t>
            </a:r>
            <a:r>
              <a:rPr sz="1200" b="1" spc="40" dirty="0">
                <a:latin typeface="Times New Roman"/>
                <a:cs typeface="Times New Roman"/>
              </a:rPr>
              <a:t> </a:t>
            </a:r>
            <a:r>
              <a:rPr lang="de-DE" sz="1200" b="1" spc="-20" dirty="0">
                <a:latin typeface="Arial"/>
                <a:cs typeface="Arial"/>
              </a:rPr>
              <a:t>2</a:t>
            </a:r>
            <a:r>
              <a:rPr sz="1200" b="1" spc="30" dirty="0">
                <a:latin typeface="Times New Roman"/>
                <a:cs typeface="Times New Roman"/>
              </a:rPr>
              <a:t> </a:t>
            </a:r>
            <a:r>
              <a:rPr lang="de-DE" sz="1200" b="1" spc="-25" dirty="0">
                <a:latin typeface="Arial"/>
                <a:cs typeface="Arial"/>
              </a:rPr>
              <a:t>(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lang="de-DE" sz="1200" b="1" dirty="0">
                <a:latin typeface="Arial"/>
                <a:cs typeface="Arial"/>
              </a:rPr>
              <a:t>)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object 2"/>
          <p:cNvSpPr>
            <a:spLocks noChangeAspect="1" noChangeArrowheads="1"/>
          </p:cNvSpPr>
          <p:nvPr/>
        </p:nvSpPr>
        <p:spPr bwMode="auto">
          <a:xfrm>
            <a:off x="26988" y="180975"/>
            <a:ext cx="10674350" cy="66484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object 4"/>
          <p:cNvSpPr txBox="1"/>
          <p:nvPr/>
        </p:nvSpPr>
        <p:spPr>
          <a:xfrm>
            <a:off x="165100" y="7210425"/>
            <a:ext cx="2362200" cy="17938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b="1" spc="-5" dirty="0" err="1">
                <a:latin typeface="Arial"/>
                <a:cs typeface="Arial"/>
              </a:rPr>
              <a:t>Supplemental</a:t>
            </a:r>
            <a:r>
              <a:rPr lang="de-DE" sz="1200" b="1" spc="-5" dirty="0">
                <a:latin typeface="Arial"/>
                <a:cs typeface="Arial"/>
              </a:rPr>
              <a:t> f</a:t>
            </a:r>
            <a:r>
              <a:rPr sz="1200" b="1" spc="-5" dirty="0" err="1">
                <a:latin typeface="Arial"/>
                <a:cs typeface="Arial"/>
              </a:rPr>
              <a:t>i</a:t>
            </a:r>
            <a:r>
              <a:rPr sz="1200" b="1" spc="-15" dirty="0" err="1">
                <a:latin typeface="Arial"/>
                <a:cs typeface="Arial"/>
              </a:rPr>
              <a:t>g</a:t>
            </a:r>
            <a:r>
              <a:rPr sz="1200" b="1" dirty="0" err="1">
                <a:latin typeface="Arial"/>
                <a:cs typeface="Arial"/>
              </a:rPr>
              <a:t>ure</a:t>
            </a:r>
            <a:r>
              <a:rPr sz="1200" b="1" spc="40" dirty="0">
                <a:latin typeface="Times New Roman"/>
                <a:cs typeface="Times New Roman"/>
              </a:rPr>
              <a:t> </a:t>
            </a:r>
            <a:r>
              <a:rPr lang="de-DE" sz="1200" b="1" spc="-20" dirty="0">
                <a:latin typeface="Arial"/>
                <a:cs typeface="Arial"/>
              </a:rPr>
              <a:t>2</a:t>
            </a:r>
            <a:r>
              <a:rPr sz="1200" b="1" spc="30" dirty="0">
                <a:latin typeface="Times New Roman"/>
                <a:cs typeface="Times New Roman"/>
              </a:rPr>
              <a:t> </a:t>
            </a:r>
            <a:r>
              <a:rPr lang="de-DE" sz="1200" b="1" spc="-25" dirty="0">
                <a:latin typeface="Arial"/>
                <a:cs typeface="Arial"/>
              </a:rPr>
              <a:t>(</a:t>
            </a:r>
            <a:r>
              <a:rPr sz="1200" b="1" dirty="0">
                <a:latin typeface="Arial"/>
                <a:cs typeface="Arial"/>
              </a:rPr>
              <a:t>B</a:t>
            </a:r>
            <a:r>
              <a:rPr lang="de-DE" sz="1200" b="1" dirty="0">
                <a:latin typeface="Arial"/>
                <a:cs typeface="Arial"/>
              </a:rPr>
              <a:t>)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03212" y="7134225"/>
            <a:ext cx="1538288" cy="3587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1200" b="1" spc="-10" dirty="0">
                <a:latin typeface="Arial"/>
                <a:cs typeface="Arial"/>
              </a:rPr>
              <a:t>Supple</a:t>
            </a:r>
            <a:r>
              <a:rPr sz="1200" b="1" spc="-5" dirty="0">
                <a:latin typeface="Arial"/>
                <a:cs typeface="Arial"/>
              </a:rPr>
              <a:t>m</a:t>
            </a:r>
            <a:r>
              <a:rPr sz="1200" b="1" dirty="0">
                <a:latin typeface="Arial"/>
                <a:cs typeface="Arial"/>
              </a:rPr>
              <a:t>e</a:t>
            </a:r>
            <a:r>
              <a:rPr sz="1200" b="1" spc="-10" dirty="0">
                <a:latin typeface="Arial"/>
                <a:cs typeface="Arial"/>
              </a:rPr>
              <a:t>nt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5" dirty="0">
                <a:latin typeface="Arial"/>
                <a:cs typeface="Arial"/>
              </a:rPr>
              <a:t>l</a:t>
            </a:r>
            <a:r>
              <a:rPr sz="1200" b="1" spc="35" dirty="0">
                <a:latin typeface="Times New Roman"/>
                <a:cs typeface="Times New Roman"/>
              </a:rPr>
              <a:t> </a:t>
            </a:r>
            <a:r>
              <a:rPr sz="1200" b="1" spc="-20" dirty="0">
                <a:latin typeface="Arial"/>
                <a:cs typeface="Arial"/>
              </a:rPr>
              <a:t>t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10" dirty="0">
                <a:latin typeface="Arial"/>
                <a:cs typeface="Arial"/>
              </a:rPr>
              <a:t>ble</a:t>
            </a:r>
            <a:r>
              <a:rPr sz="1200" b="1" spc="35" dirty="0">
                <a:latin typeface="Times New Roman"/>
                <a:cs typeface="Times New Roman"/>
              </a:rPr>
              <a:t> </a:t>
            </a:r>
            <a:r>
              <a:rPr lang="de-DE" sz="1200" b="1" spc="-15" dirty="0">
                <a:latin typeface="Arial"/>
                <a:cs typeface="Arial"/>
              </a:rPr>
              <a:t>1</a:t>
            </a:r>
            <a:endParaRPr sz="1200" dirty="0">
              <a:latin typeface="Arial"/>
              <a:cs typeface="Arial"/>
            </a:endParaRPr>
          </a:p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1200" dirty="0">
              <a:latin typeface="Arial"/>
              <a:cs typeface="Arial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028656"/>
              </p:ext>
            </p:extLst>
          </p:nvPr>
        </p:nvGraphicFramePr>
        <p:xfrm>
          <a:off x="241300" y="276225"/>
          <a:ext cx="10134600" cy="6705601"/>
        </p:xfrm>
        <a:graphic>
          <a:graphicData uri="http://schemas.openxmlformats.org/drawingml/2006/table">
            <a:tbl>
              <a:tblPr firstRow="1" firstCol="1" bandRow="1"/>
              <a:tblGrid>
                <a:gridCol w="1443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3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3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3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3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30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64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62651"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Turbo™ TBI 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measurements user 1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(% Inhibition)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Average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CV %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1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2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3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4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82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29.75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82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58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57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58.25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82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61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63.50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382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71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69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67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68.75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3825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78</a:t>
                      </a:r>
                    </a:p>
                  </a:txBody>
                  <a:tcPr marL="44450" marR="44450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77.00</a:t>
                      </a: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4925" y="7210425"/>
            <a:ext cx="1624013" cy="53816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1200" b="1" spc="-10" dirty="0">
                <a:latin typeface="Arial"/>
                <a:cs typeface="Arial"/>
              </a:rPr>
              <a:t>Supple</a:t>
            </a:r>
            <a:r>
              <a:rPr sz="1200" b="1" spc="-5" dirty="0">
                <a:latin typeface="Arial"/>
                <a:cs typeface="Arial"/>
              </a:rPr>
              <a:t>m</a:t>
            </a:r>
            <a:r>
              <a:rPr sz="1200" b="1" dirty="0">
                <a:latin typeface="Arial"/>
                <a:cs typeface="Arial"/>
              </a:rPr>
              <a:t>e</a:t>
            </a:r>
            <a:r>
              <a:rPr sz="1200" b="1" spc="-10" dirty="0">
                <a:latin typeface="Arial"/>
                <a:cs typeface="Arial"/>
              </a:rPr>
              <a:t>nt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5" dirty="0">
                <a:latin typeface="Arial"/>
                <a:cs typeface="Arial"/>
              </a:rPr>
              <a:t>l</a:t>
            </a:r>
            <a:r>
              <a:rPr sz="1200" b="1" spc="35" dirty="0">
                <a:latin typeface="Times New Roman"/>
                <a:cs typeface="Times New Roman"/>
              </a:rPr>
              <a:t> </a:t>
            </a:r>
            <a:r>
              <a:rPr sz="1200" b="1" spc="-20" dirty="0">
                <a:latin typeface="Arial"/>
                <a:cs typeface="Arial"/>
              </a:rPr>
              <a:t>t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10" dirty="0">
                <a:latin typeface="Arial"/>
                <a:cs typeface="Arial"/>
              </a:rPr>
              <a:t>ble</a:t>
            </a:r>
            <a:r>
              <a:rPr sz="1200" b="1" spc="45" dirty="0">
                <a:latin typeface="Times New Roman"/>
                <a:cs typeface="Times New Roman"/>
              </a:rPr>
              <a:t> </a:t>
            </a:r>
            <a:r>
              <a:rPr lang="de-DE" sz="1200" b="1" spc="-20" dirty="0">
                <a:latin typeface="Arial"/>
                <a:cs typeface="Arial"/>
              </a:rPr>
              <a:t>2</a:t>
            </a:r>
            <a:endParaRPr sz="1200" dirty="0">
              <a:latin typeface="Arial"/>
              <a:cs typeface="Arial"/>
            </a:endParaRPr>
          </a:p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e-DE" altLang="de-DE" sz="1200" dirty="0">
              <a:latin typeface="Arial" panose="020B0604020202020204" pitchFamily="34" charset="0"/>
            </a:endParaRPr>
          </a:p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1200" dirty="0">
              <a:latin typeface="Arial"/>
              <a:cs typeface="Arial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48818"/>
              </p:ext>
            </p:extLst>
          </p:nvPr>
        </p:nvGraphicFramePr>
        <p:xfrm>
          <a:off x="165100" y="123825"/>
          <a:ext cx="10287002" cy="6858002"/>
        </p:xfrm>
        <a:graphic>
          <a:graphicData uri="http://schemas.openxmlformats.org/drawingml/2006/table">
            <a:tbl>
              <a:tblPr firstRow="1" firstCol="1" bandRow="1"/>
              <a:tblGrid>
                <a:gridCol w="1468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8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8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05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05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705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05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89454"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Turbo™ TBI 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measurements user 2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(% Inhibition)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Average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CV %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7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1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2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3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4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475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29.00</a:t>
                      </a: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475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60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62.25</a:t>
                      </a: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475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53.00</a:t>
                      </a: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475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66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66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67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65.25</a:t>
                      </a: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475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69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71.00</a:t>
                      </a: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8900" y="7212013"/>
            <a:ext cx="1852613" cy="179536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1200" b="1" spc="-10" dirty="0">
                <a:latin typeface="Arial"/>
                <a:cs typeface="Arial"/>
              </a:rPr>
              <a:t>Supple</a:t>
            </a:r>
            <a:r>
              <a:rPr sz="1200" b="1" spc="-5" dirty="0">
                <a:latin typeface="Arial"/>
                <a:cs typeface="Arial"/>
              </a:rPr>
              <a:t>m</a:t>
            </a:r>
            <a:r>
              <a:rPr sz="1200" b="1" dirty="0">
                <a:latin typeface="Arial"/>
                <a:cs typeface="Arial"/>
              </a:rPr>
              <a:t>e</a:t>
            </a:r>
            <a:r>
              <a:rPr sz="1200" b="1" spc="-10" dirty="0">
                <a:latin typeface="Arial"/>
                <a:cs typeface="Arial"/>
              </a:rPr>
              <a:t>nt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5" dirty="0">
                <a:latin typeface="Arial"/>
                <a:cs typeface="Arial"/>
              </a:rPr>
              <a:t>l</a:t>
            </a:r>
            <a:r>
              <a:rPr sz="1200" b="1" spc="35" dirty="0">
                <a:latin typeface="Times New Roman"/>
                <a:cs typeface="Times New Roman"/>
              </a:rPr>
              <a:t> </a:t>
            </a:r>
            <a:r>
              <a:rPr sz="1200" b="1" spc="-20" dirty="0">
                <a:latin typeface="Arial"/>
                <a:cs typeface="Arial"/>
              </a:rPr>
              <a:t>t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10" dirty="0">
                <a:latin typeface="Arial"/>
                <a:cs typeface="Arial"/>
              </a:rPr>
              <a:t>ble</a:t>
            </a:r>
            <a:r>
              <a:rPr sz="1200" b="1" spc="45" dirty="0">
                <a:latin typeface="Times New Roman"/>
                <a:cs typeface="Times New Roman"/>
              </a:rPr>
              <a:t> </a:t>
            </a:r>
            <a:r>
              <a:rPr lang="de-DE" sz="1200" b="1" spc="-20" dirty="0">
                <a:latin typeface="Arial"/>
                <a:cs typeface="Arial"/>
              </a:rPr>
              <a:t>3</a:t>
            </a:r>
            <a:endParaRPr sz="1200" dirty="0">
              <a:latin typeface="Arial"/>
              <a:cs typeface="Arial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101475"/>
              </p:ext>
            </p:extLst>
          </p:nvPr>
        </p:nvGraphicFramePr>
        <p:xfrm>
          <a:off x="165100" y="276225"/>
          <a:ext cx="10287000" cy="6858001"/>
        </p:xfrm>
        <a:graphic>
          <a:graphicData uri="http://schemas.openxmlformats.org/drawingml/2006/table">
            <a:tbl>
              <a:tblPr firstRow="1" firstCol="1" bandRow="1"/>
              <a:tblGrid>
                <a:gridCol w="1469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9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9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9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92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70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07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89453"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en-US" sz="15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Turbo™ TBI 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measurements Lot 2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en-US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(% Inhibition)</a:t>
                      </a:r>
                      <a:endParaRPr lang="de-DE" sz="15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Average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CV %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7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1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2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3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Day 4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475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23.75</a:t>
                      </a: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475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47.25</a:t>
                      </a: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475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48.25</a:t>
                      </a: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475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54.75</a:t>
                      </a: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475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71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71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71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71</a:t>
                      </a:r>
                    </a:p>
                  </a:txBody>
                  <a:tcPr marL="44450" marR="44450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072245" algn="r"/>
                        </a:tabLst>
                      </a:pPr>
                      <a:r>
                        <a:rPr lang="de-DE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71.00</a:t>
                      </a:r>
                    </a:p>
                  </a:txBody>
                  <a:tcPr marL="9525" marR="9525" marT="952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4493EA9B-A756-B71F-7310-300ED1EEBD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704039"/>
              </p:ext>
            </p:extLst>
          </p:nvPr>
        </p:nvGraphicFramePr>
        <p:xfrm>
          <a:off x="109217" y="2094284"/>
          <a:ext cx="10375530" cy="249403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543738">
                  <a:extLst>
                    <a:ext uri="{9D8B030D-6E8A-4147-A177-3AD203B41FA5}">
                      <a16:colId xmlns:a16="http://schemas.microsoft.com/office/drawing/2014/main" val="312250946"/>
                    </a:ext>
                  </a:extLst>
                </a:gridCol>
                <a:gridCol w="1334654">
                  <a:extLst>
                    <a:ext uri="{9D8B030D-6E8A-4147-A177-3AD203B41FA5}">
                      <a16:colId xmlns:a16="http://schemas.microsoft.com/office/drawing/2014/main" val="3979037309"/>
                    </a:ext>
                  </a:extLst>
                </a:gridCol>
                <a:gridCol w="1493177">
                  <a:extLst>
                    <a:ext uri="{9D8B030D-6E8A-4147-A177-3AD203B41FA5}">
                      <a16:colId xmlns:a16="http://schemas.microsoft.com/office/drawing/2014/main" val="679729542"/>
                    </a:ext>
                  </a:extLst>
                </a:gridCol>
                <a:gridCol w="1332850">
                  <a:extLst>
                    <a:ext uri="{9D8B030D-6E8A-4147-A177-3AD203B41FA5}">
                      <a16:colId xmlns:a16="http://schemas.microsoft.com/office/drawing/2014/main" val="4018179890"/>
                    </a:ext>
                  </a:extLst>
                </a:gridCol>
                <a:gridCol w="1336457">
                  <a:extLst>
                    <a:ext uri="{9D8B030D-6E8A-4147-A177-3AD203B41FA5}">
                      <a16:colId xmlns:a16="http://schemas.microsoft.com/office/drawing/2014/main" val="1803210643"/>
                    </a:ext>
                  </a:extLst>
                </a:gridCol>
                <a:gridCol w="1334654">
                  <a:extLst>
                    <a:ext uri="{9D8B030D-6E8A-4147-A177-3AD203B41FA5}">
                      <a16:colId xmlns:a16="http://schemas.microsoft.com/office/drawing/2014/main" val="2540494187"/>
                    </a:ext>
                  </a:extLst>
                </a:gridCol>
              </a:tblGrid>
              <a:tr h="83134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Turbo TBI Reporter Bioassay </a:t>
                      </a:r>
                      <a:r>
                        <a:rPr lang="de-DE" sz="14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inhibition</a:t>
                      </a:r>
                      <a:endParaRPr lang="de-DE" sz="1400" b="0" u="none" strike="noStrike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de-DE" sz="14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range</a:t>
                      </a:r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 (% </a:t>
                      </a:r>
                      <a:r>
                        <a:rPr lang="de-DE" sz="14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inhibition</a:t>
                      </a:r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de-DE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40 - 50 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51 - 60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61 - 70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71 -100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Total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4308124"/>
                  </a:ext>
                </a:extLst>
              </a:tr>
              <a:tr h="41567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TPO-Ab positive 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18 / 28</a:t>
                      </a:r>
                    </a:p>
                  </a:txBody>
                  <a:tcPr marL="8354" marR="8354" marT="835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 / 25</a:t>
                      </a:r>
                    </a:p>
                  </a:txBody>
                  <a:tcPr marL="8354" marR="8354" marT="835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39 / 51</a:t>
                      </a:r>
                    </a:p>
                  </a:txBody>
                  <a:tcPr marL="8354" marR="8354" marT="835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63 / 79</a:t>
                      </a:r>
                    </a:p>
                  </a:txBody>
                  <a:tcPr marL="8354" marR="8354" marT="835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136 / 183 </a:t>
                      </a:r>
                    </a:p>
                  </a:txBody>
                  <a:tcPr marL="8354" marR="8354" marT="835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4290032"/>
                  </a:ext>
                </a:extLst>
              </a:tr>
              <a:tr h="4156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(64.3%)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(64.0%)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(76.5%)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(79.7%)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(74.3%)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5997720"/>
                  </a:ext>
                </a:extLst>
              </a:tr>
              <a:tr h="41567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Tg</a:t>
                      </a:r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-Ab positive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 / 37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 / 32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 / 42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28 / 68 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70 / 179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7499054"/>
                  </a:ext>
                </a:extLst>
              </a:tr>
              <a:tr h="4156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(32.4%)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(43.8%)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(38.1%)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(42.2%)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(39.1%)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1106916"/>
                  </a:ext>
                </a:extLst>
              </a:tr>
            </a:tbl>
          </a:graphicData>
        </a:graphic>
      </p:graphicFrame>
      <p:sp>
        <p:nvSpPr>
          <p:cNvPr id="2" name="object 3">
            <a:extLst>
              <a:ext uri="{FF2B5EF4-FFF2-40B4-BE49-F238E27FC236}">
                <a16:creationId xmlns:a16="http://schemas.microsoft.com/office/drawing/2014/main" id="{15FE09B4-5FE5-8DF7-7C93-DCF77E6D2DC4}"/>
              </a:ext>
            </a:extLst>
          </p:cNvPr>
          <p:cNvSpPr txBox="1"/>
          <p:nvPr/>
        </p:nvSpPr>
        <p:spPr>
          <a:xfrm>
            <a:off x="303212" y="7134225"/>
            <a:ext cx="1538288" cy="53860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1200" b="1" spc="-10" dirty="0">
                <a:latin typeface="Arial"/>
                <a:cs typeface="Arial"/>
              </a:rPr>
              <a:t>Supple</a:t>
            </a:r>
            <a:r>
              <a:rPr sz="1200" b="1" spc="-5" dirty="0">
                <a:latin typeface="Arial"/>
                <a:cs typeface="Arial"/>
              </a:rPr>
              <a:t>m</a:t>
            </a:r>
            <a:r>
              <a:rPr sz="1200" b="1" dirty="0">
                <a:latin typeface="Arial"/>
                <a:cs typeface="Arial"/>
              </a:rPr>
              <a:t>e</a:t>
            </a:r>
            <a:r>
              <a:rPr sz="1200" b="1" spc="-10" dirty="0">
                <a:latin typeface="Arial"/>
                <a:cs typeface="Arial"/>
              </a:rPr>
              <a:t>nt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5" dirty="0">
                <a:latin typeface="Arial"/>
                <a:cs typeface="Arial"/>
              </a:rPr>
              <a:t>l</a:t>
            </a:r>
            <a:r>
              <a:rPr sz="1200" b="1" spc="35" dirty="0">
                <a:latin typeface="Times New Roman"/>
                <a:cs typeface="Times New Roman"/>
              </a:rPr>
              <a:t> </a:t>
            </a:r>
            <a:r>
              <a:rPr sz="1200" b="1" spc="-20" dirty="0">
                <a:latin typeface="Arial"/>
                <a:cs typeface="Arial"/>
              </a:rPr>
              <a:t>t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10" dirty="0">
                <a:latin typeface="Arial"/>
                <a:cs typeface="Arial"/>
              </a:rPr>
              <a:t>ble</a:t>
            </a:r>
            <a:r>
              <a:rPr sz="1200" b="1" spc="35" dirty="0">
                <a:latin typeface="Times New Roman"/>
                <a:cs typeface="Times New Roman"/>
              </a:rPr>
              <a:t> </a:t>
            </a:r>
            <a:r>
              <a:rPr lang="de-DE" sz="1200" b="1" spc="-15" dirty="0">
                <a:latin typeface="Arial"/>
                <a:cs typeface="Arial"/>
              </a:rPr>
              <a:t>4 (A)</a:t>
            </a:r>
            <a:endParaRPr sz="1200" dirty="0">
              <a:latin typeface="Arial"/>
              <a:cs typeface="Arial"/>
            </a:endParaRPr>
          </a:p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5087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D6A1C779-4437-4444-E241-6CA14AE3E1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690413"/>
              </p:ext>
            </p:extLst>
          </p:nvPr>
        </p:nvGraphicFramePr>
        <p:xfrm>
          <a:off x="246164" y="2196303"/>
          <a:ext cx="10051143" cy="306620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406393">
                  <a:extLst>
                    <a:ext uri="{9D8B030D-6E8A-4147-A177-3AD203B41FA5}">
                      <a16:colId xmlns:a16="http://schemas.microsoft.com/office/drawing/2014/main" val="3053507627"/>
                    </a:ext>
                  </a:extLst>
                </a:gridCol>
                <a:gridCol w="1328950">
                  <a:extLst>
                    <a:ext uri="{9D8B030D-6E8A-4147-A177-3AD203B41FA5}">
                      <a16:colId xmlns:a16="http://schemas.microsoft.com/office/drawing/2014/main" val="1537284433"/>
                    </a:ext>
                  </a:extLst>
                </a:gridCol>
                <a:gridCol w="1328950">
                  <a:extLst>
                    <a:ext uri="{9D8B030D-6E8A-4147-A177-3AD203B41FA5}">
                      <a16:colId xmlns:a16="http://schemas.microsoft.com/office/drawing/2014/main" val="4041501961"/>
                    </a:ext>
                  </a:extLst>
                </a:gridCol>
                <a:gridCol w="1328950">
                  <a:extLst>
                    <a:ext uri="{9D8B030D-6E8A-4147-A177-3AD203B41FA5}">
                      <a16:colId xmlns:a16="http://schemas.microsoft.com/office/drawing/2014/main" val="939671934"/>
                    </a:ext>
                  </a:extLst>
                </a:gridCol>
                <a:gridCol w="1328950">
                  <a:extLst>
                    <a:ext uri="{9D8B030D-6E8A-4147-A177-3AD203B41FA5}">
                      <a16:colId xmlns:a16="http://schemas.microsoft.com/office/drawing/2014/main" val="2020006047"/>
                    </a:ext>
                  </a:extLst>
                </a:gridCol>
                <a:gridCol w="1328950">
                  <a:extLst>
                    <a:ext uri="{9D8B030D-6E8A-4147-A177-3AD203B41FA5}">
                      <a16:colId xmlns:a16="http://schemas.microsoft.com/office/drawing/2014/main" val="2545053074"/>
                    </a:ext>
                  </a:extLst>
                </a:gridCol>
              </a:tblGrid>
              <a:tr h="102206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Thyretain TBAb </a:t>
                      </a:r>
                      <a:r>
                        <a:rPr lang="de-DE" sz="14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inhibition</a:t>
                      </a:r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4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range</a:t>
                      </a:r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 (% </a:t>
                      </a:r>
                      <a:r>
                        <a:rPr lang="de-DE" sz="14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inhibiton</a:t>
                      </a:r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de-DE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34 - 50 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51 - 60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61 - 70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71 - 100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Total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/>
                </a:tc>
                <a:extLst>
                  <a:ext uri="{0D108BD9-81ED-4DB2-BD59-A6C34878D82A}">
                    <a16:rowId xmlns:a16="http://schemas.microsoft.com/office/drawing/2014/main" val="375555153"/>
                  </a:ext>
                </a:extLst>
              </a:tr>
              <a:tr h="51103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TPO positive 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 / 19 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 / 22 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 / 23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86 / 96 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113 / 139 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2701815"/>
                  </a:ext>
                </a:extLst>
              </a:tr>
              <a:tr h="5110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(52.6%)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(68.2%)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(65.2%)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(89.6%)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(81.3%)</a:t>
                      </a:r>
                      <a:endParaRPr lang="de-D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 anchorCtr="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3087596"/>
                  </a:ext>
                </a:extLst>
              </a:tr>
              <a:tr h="51103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Tg</a:t>
                      </a:r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-Ab positive </a:t>
                      </a:r>
                      <a:endParaRPr lang="de-DE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7 / 21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 / 21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 / 21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32 / 72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53 / 135 </a:t>
                      </a:r>
                    </a:p>
                  </a:txBody>
                  <a:tcPr marL="8354" marR="8354" marT="835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350103"/>
                  </a:ext>
                </a:extLst>
              </a:tr>
              <a:tr h="5110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(33.3%)</a:t>
                      </a:r>
                      <a:endParaRPr lang="de-DE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(28.6%)</a:t>
                      </a:r>
                      <a:endParaRPr lang="de-DE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(38.6%)</a:t>
                      </a:r>
                      <a:endParaRPr lang="de-DE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(44.4%)</a:t>
                      </a:r>
                      <a:endParaRPr lang="de-DE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(39.3%)</a:t>
                      </a:r>
                      <a:endParaRPr lang="de-DE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4" marR="8354" marT="835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6125007"/>
                  </a:ext>
                </a:extLst>
              </a:tr>
            </a:tbl>
          </a:graphicData>
        </a:graphic>
      </p:graphicFrame>
      <p:sp>
        <p:nvSpPr>
          <p:cNvPr id="4" name="object 3">
            <a:extLst>
              <a:ext uri="{FF2B5EF4-FFF2-40B4-BE49-F238E27FC236}">
                <a16:creationId xmlns:a16="http://schemas.microsoft.com/office/drawing/2014/main" id="{2ED3927F-63AA-64B2-C2EC-53D5D91B3638}"/>
              </a:ext>
            </a:extLst>
          </p:cNvPr>
          <p:cNvSpPr txBox="1"/>
          <p:nvPr/>
        </p:nvSpPr>
        <p:spPr>
          <a:xfrm>
            <a:off x="303212" y="7134225"/>
            <a:ext cx="1538288" cy="53860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1200" b="1" spc="-10" dirty="0">
                <a:latin typeface="Arial"/>
                <a:cs typeface="Arial"/>
              </a:rPr>
              <a:t>Supple</a:t>
            </a:r>
            <a:r>
              <a:rPr sz="1200" b="1" spc="-5" dirty="0">
                <a:latin typeface="Arial"/>
                <a:cs typeface="Arial"/>
              </a:rPr>
              <a:t>m</a:t>
            </a:r>
            <a:r>
              <a:rPr sz="1200" b="1" dirty="0">
                <a:latin typeface="Arial"/>
                <a:cs typeface="Arial"/>
              </a:rPr>
              <a:t>e</a:t>
            </a:r>
            <a:r>
              <a:rPr sz="1200" b="1" spc="-10" dirty="0">
                <a:latin typeface="Arial"/>
                <a:cs typeface="Arial"/>
              </a:rPr>
              <a:t>nt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5" dirty="0">
                <a:latin typeface="Arial"/>
                <a:cs typeface="Arial"/>
              </a:rPr>
              <a:t>l</a:t>
            </a:r>
            <a:r>
              <a:rPr sz="1200" b="1" spc="35" dirty="0">
                <a:latin typeface="Times New Roman"/>
                <a:cs typeface="Times New Roman"/>
              </a:rPr>
              <a:t> </a:t>
            </a:r>
            <a:r>
              <a:rPr sz="1200" b="1" spc="-20" dirty="0">
                <a:latin typeface="Arial"/>
                <a:cs typeface="Arial"/>
              </a:rPr>
              <a:t>t</a:t>
            </a:r>
            <a:r>
              <a:rPr sz="1200" b="1" dirty="0">
                <a:latin typeface="Arial"/>
                <a:cs typeface="Arial"/>
              </a:rPr>
              <a:t>a</a:t>
            </a:r>
            <a:r>
              <a:rPr sz="1200" b="1" spc="-10" dirty="0">
                <a:latin typeface="Arial"/>
                <a:cs typeface="Arial"/>
              </a:rPr>
              <a:t>ble</a:t>
            </a:r>
            <a:r>
              <a:rPr sz="1200" b="1" spc="35" dirty="0">
                <a:latin typeface="Times New Roman"/>
                <a:cs typeface="Times New Roman"/>
              </a:rPr>
              <a:t> </a:t>
            </a:r>
            <a:r>
              <a:rPr lang="de-DE" sz="1200" b="1" spc="-15" dirty="0">
                <a:latin typeface="Arial"/>
                <a:cs typeface="Arial"/>
              </a:rPr>
              <a:t>4</a:t>
            </a:r>
            <a:r>
              <a:rPr lang="de-DE" sz="1200" b="1" spc="-15">
                <a:latin typeface="Arial"/>
                <a:cs typeface="Arial"/>
              </a:rPr>
              <a:t> </a:t>
            </a:r>
            <a:r>
              <a:rPr lang="de-DE" sz="1200" b="1" spc="-15" dirty="0">
                <a:latin typeface="Arial"/>
                <a:cs typeface="Arial"/>
              </a:rPr>
              <a:t>(B)</a:t>
            </a:r>
            <a:endParaRPr sz="1200" dirty="0">
              <a:latin typeface="Arial"/>
              <a:cs typeface="Arial"/>
            </a:endParaRPr>
          </a:p>
          <a:p>
            <a:pPr marL="12700" eaLnBrk="1" fontAlgn="auto" hangingPunct="1">
              <a:lnSpc>
                <a:spcPts val="1410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5098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389</Words>
  <Application>Microsoft Macintosh PowerPoint</Application>
  <PresentationFormat>Benutzerdefiniert</PresentationFormat>
  <Paragraphs>199</Paragraphs>
  <Slides>9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</dc:title>
  <dc:subject>TURBO TBI</dc:subject>
  <dc:creator>Kahaly</dc:creator>
  <cp:keywords>George MS</cp:keywords>
  <cp:lastModifiedBy>George, Augustine</cp:lastModifiedBy>
  <cp:revision>22</cp:revision>
  <dcterms:created xsi:type="dcterms:W3CDTF">2024-06-15T17:51:21Z</dcterms:created>
  <dcterms:modified xsi:type="dcterms:W3CDTF">2024-10-14T18:44:53Z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2024-06-15T00:00:00Z</vt:filetime>
  </property>
  <property fmtid="{D5CDD505-2E9C-101B-9397-08002B2CF9AE}" pid="3" name="LastSaved">
    <vt:filetime>2024-06-15T00:00:00Z</vt:filetime>
  </property>
</Properties>
</file>