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76" r:id="rId2"/>
  </p:sldIdLst>
  <p:sldSz cx="12192000" cy="8686800"/>
  <p:notesSz cx="6858000" cy="9144000"/>
  <p:defaultTextStyle>
    <a:defPPr>
      <a:defRPr lang="en-US"/>
    </a:defPPr>
    <a:lvl1pPr marL="0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35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69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404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539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674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809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944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7078" algn="l" defTabSz="914269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62"/>
    <p:restoredTop sz="80335"/>
  </p:normalViewPr>
  <p:slideViewPr>
    <p:cSldViewPr snapToGrid="0" snapToObjects="1">
      <p:cViewPr varScale="1">
        <p:scale>
          <a:sx n="71" d="100"/>
          <a:sy n="71" d="100"/>
        </p:scale>
        <p:origin x="16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22AD6-426A-2244-AF14-F2AA9516F6BC}" type="datetimeFigureOut">
              <a:rPr lang="en-US" smtClean="0"/>
              <a:t>6/17/23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63650" y="1143000"/>
            <a:ext cx="4330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E0DFE-AAF6-8345-B22D-A9C1BDA8A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21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5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9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04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39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74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09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44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78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63650" y="1143000"/>
            <a:ext cx="43307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B.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Measurement of RNA quantity and Quality using PAX vs.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RNAlater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D616F-A685-E64A-B075-259C627981B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00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21660"/>
            <a:ext cx="10363200" cy="3024293"/>
          </a:xfrm>
        </p:spPr>
        <p:txBody>
          <a:bodyPr anchor="b"/>
          <a:lstStyle>
            <a:lvl1pPr algn="ctr">
              <a:defRPr sz="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62581"/>
            <a:ext cx="9144000" cy="2097299"/>
          </a:xfrm>
        </p:spPr>
        <p:txBody>
          <a:bodyPr/>
          <a:lstStyle>
            <a:lvl1pPr marL="0" indent="0" algn="ctr">
              <a:buNone/>
              <a:defRPr sz="3040"/>
            </a:lvl1pPr>
            <a:lvl2pPr marL="579135" indent="0" algn="ctr">
              <a:buNone/>
              <a:defRPr sz="2533"/>
            </a:lvl2pPr>
            <a:lvl3pPr marL="1158270" indent="0" algn="ctr">
              <a:buNone/>
              <a:defRPr sz="2280"/>
            </a:lvl3pPr>
            <a:lvl4pPr marL="1737406" indent="0" algn="ctr">
              <a:buNone/>
              <a:defRPr sz="2027"/>
            </a:lvl4pPr>
            <a:lvl5pPr marL="2316541" indent="0" algn="ctr">
              <a:buNone/>
              <a:defRPr sz="2027"/>
            </a:lvl5pPr>
            <a:lvl6pPr marL="2895676" indent="0" algn="ctr">
              <a:buNone/>
              <a:defRPr sz="2027"/>
            </a:lvl6pPr>
            <a:lvl7pPr marL="3474811" indent="0" algn="ctr">
              <a:buNone/>
              <a:defRPr sz="2027"/>
            </a:lvl7pPr>
            <a:lvl8pPr marL="4053947" indent="0" algn="ctr">
              <a:buNone/>
              <a:defRPr sz="2027"/>
            </a:lvl8pPr>
            <a:lvl9pPr marL="4633082" indent="0" algn="ctr">
              <a:buNone/>
              <a:defRPr sz="202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62492"/>
            <a:ext cx="2628900" cy="73616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62492"/>
            <a:ext cx="7734300" cy="736166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165670"/>
            <a:ext cx="10515600" cy="3613467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5813322"/>
            <a:ext cx="10515600" cy="1900237"/>
          </a:xfrm>
        </p:spPr>
        <p:txBody>
          <a:bodyPr/>
          <a:lstStyle>
            <a:lvl1pPr marL="0" indent="0">
              <a:buNone/>
              <a:defRPr sz="3040">
                <a:solidFill>
                  <a:schemeClr val="tx1"/>
                </a:solidFill>
              </a:defRPr>
            </a:lvl1pPr>
            <a:lvl2pPr marL="579135" indent="0">
              <a:buNone/>
              <a:defRPr sz="2533">
                <a:solidFill>
                  <a:schemeClr val="tx1">
                    <a:tint val="75000"/>
                  </a:schemeClr>
                </a:solidFill>
              </a:defRPr>
            </a:lvl2pPr>
            <a:lvl3pPr marL="1158270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3pPr>
            <a:lvl4pPr marL="1737406" indent="0">
              <a:buNone/>
              <a:defRPr sz="2027">
                <a:solidFill>
                  <a:schemeClr val="tx1">
                    <a:tint val="75000"/>
                  </a:schemeClr>
                </a:solidFill>
              </a:defRPr>
            </a:lvl4pPr>
            <a:lvl5pPr marL="2316541" indent="0">
              <a:buNone/>
              <a:defRPr sz="2027">
                <a:solidFill>
                  <a:schemeClr val="tx1">
                    <a:tint val="75000"/>
                  </a:schemeClr>
                </a:solidFill>
              </a:defRPr>
            </a:lvl5pPr>
            <a:lvl6pPr marL="2895676" indent="0">
              <a:buNone/>
              <a:defRPr sz="2027">
                <a:solidFill>
                  <a:schemeClr val="tx1">
                    <a:tint val="75000"/>
                  </a:schemeClr>
                </a:solidFill>
              </a:defRPr>
            </a:lvl6pPr>
            <a:lvl7pPr marL="3474811" indent="0">
              <a:buNone/>
              <a:defRPr sz="2027">
                <a:solidFill>
                  <a:schemeClr val="tx1">
                    <a:tint val="75000"/>
                  </a:schemeClr>
                </a:solidFill>
              </a:defRPr>
            </a:lvl7pPr>
            <a:lvl8pPr marL="4053947" indent="0">
              <a:buNone/>
              <a:defRPr sz="2027">
                <a:solidFill>
                  <a:schemeClr val="tx1">
                    <a:tint val="75000"/>
                  </a:schemeClr>
                </a:solidFill>
              </a:defRPr>
            </a:lvl8pPr>
            <a:lvl9pPr marL="4633082" indent="0">
              <a:buNone/>
              <a:defRPr sz="20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12458"/>
            <a:ext cx="5181600" cy="5511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312458"/>
            <a:ext cx="5181600" cy="5511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62494"/>
            <a:ext cx="10515600" cy="16790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129473"/>
            <a:ext cx="5157787" cy="1043622"/>
          </a:xfrm>
        </p:spPr>
        <p:txBody>
          <a:bodyPr anchor="b"/>
          <a:lstStyle>
            <a:lvl1pPr marL="0" indent="0">
              <a:buNone/>
              <a:defRPr sz="3040" b="1"/>
            </a:lvl1pPr>
            <a:lvl2pPr marL="579135" indent="0">
              <a:buNone/>
              <a:defRPr sz="2533" b="1"/>
            </a:lvl2pPr>
            <a:lvl3pPr marL="1158270" indent="0">
              <a:buNone/>
              <a:defRPr sz="2280" b="1"/>
            </a:lvl3pPr>
            <a:lvl4pPr marL="1737406" indent="0">
              <a:buNone/>
              <a:defRPr sz="2027" b="1"/>
            </a:lvl4pPr>
            <a:lvl5pPr marL="2316541" indent="0">
              <a:buNone/>
              <a:defRPr sz="2027" b="1"/>
            </a:lvl5pPr>
            <a:lvl6pPr marL="2895676" indent="0">
              <a:buNone/>
              <a:defRPr sz="2027" b="1"/>
            </a:lvl6pPr>
            <a:lvl7pPr marL="3474811" indent="0">
              <a:buNone/>
              <a:defRPr sz="2027" b="1"/>
            </a:lvl7pPr>
            <a:lvl8pPr marL="4053947" indent="0">
              <a:buNone/>
              <a:defRPr sz="2027" b="1"/>
            </a:lvl8pPr>
            <a:lvl9pPr marL="4633082" indent="0">
              <a:buNone/>
              <a:defRPr sz="20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173095"/>
            <a:ext cx="5157787" cy="4667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129473"/>
            <a:ext cx="5183188" cy="1043622"/>
          </a:xfrm>
        </p:spPr>
        <p:txBody>
          <a:bodyPr anchor="b"/>
          <a:lstStyle>
            <a:lvl1pPr marL="0" indent="0">
              <a:buNone/>
              <a:defRPr sz="3040" b="1"/>
            </a:lvl1pPr>
            <a:lvl2pPr marL="579135" indent="0">
              <a:buNone/>
              <a:defRPr sz="2533" b="1"/>
            </a:lvl2pPr>
            <a:lvl3pPr marL="1158270" indent="0">
              <a:buNone/>
              <a:defRPr sz="2280" b="1"/>
            </a:lvl3pPr>
            <a:lvl4pPr marL="1737406" indent="0">
              <a:buNone/>
              <a:defRPr sz="2027" b="1"/>
            </a:lvl4pPr>
            <a:lvl5pPr marL="2316541" indent="0">
              <a:buNone/>
              <a:defRPr sz="2027" b="1"/>
            </a:lvl5pPr>
            <a:lvl6pPr marL="2895676" indent="0">
              <a:buNone/>
              <a:defRPr sz="2027" b="1"/>
            </a:lvl6pPr>
            <a:lvl7pPr marL="3474811" indent="0">
              <a:buNone/>
              <a:defRPr sz="2027" b="1"/>
            </a:lvl7pPr>
            <a:lvl8pPr marL="4053947" indent="0">
              <a:buNone/>
              <a:defRPr sz="2027" b="1"/>
            </a:lvl8pPr>
            <a:lvl9pPr marL="4633082" indent="0">
              <a:buNone/>
              <a:defRPr sz="202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173095"/>
            <a:ext cx="5183188" cy="4667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79120"/>
            <a:ext cx="3932237" cy="2026920"/>
          </a:xfrm>
        </p:spPr>
        <p:txBody>
          <a:bodyPr anchor="b"/>
          <a:lstStyle>
            <a:lvl1pPr>
              <a:defRPr sz="40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250740"/>
            <a:ext cx="6172200" cy="6173258"/>
          </a:xfrm>
        </p:spPr>
        <p:txBody>
          <a:bodyPr/>
          <a:lstStyle>
            <a:lvl1pPr>
              <a:defRPr sz="4053"/>
            </a:lvl1pPr>
            <a:lvl2pPr>
              <a:defRPr sz="3547"/>
            </a:lvl2pPr>
            <a:lvl3pPr>
              <a:defRPr sz="3040"/>
            </a:lvl3pPr>
            <a:lvl4pPr>
              <a:defRPr sz="2533"/>
            </a:lvl4pPr>
            <a:lvl5pPr>
              <a:defRPr sz="2533"/>
            </a:lvl5pPr>
            <a:lvl6pPr>
              <a:defRPr sz="2533"/>
            </a:lvl6pPr>
            <a:lvl7pPr>
              <a:defRPr sz="2533"/>
            </a:lvl7pPr>
            <a:lvl8pPr>
              <a:defRPr sz="2533"/>
            </a:lvl8pPr>
            <a:lvl9pPr>
              <a:defRPr sz="25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606040"/>
            <a:ext cx="3932237" cy="4828011"/>
          </a:xfrm>
        </p:spPr>
        <p:txBody>
          <a:bodyPr/>
          <a:lstStyle>
            <a:lvl1pPr marL="0" indent="0">
              <a:buNone/>
              <a:defRPr sz="2027"/>
            </a:lvl1pPr>
            <a:lvl2pPr marL="579135" indent="0">
              <a:buNone/>
              <a:defRPr sz="1773"/>
            </a:lvl2pPr>
            <a:lvl3pPr marL="1158270" indent="0">
              <a:buNone/>
              <a:defRPr sz="1520"/>
            </a:lvl3pPr>
            <a:lvl4pPr marL="1737406" indent="0">
              <a:buNone/>
              <a:defRPr sz="1267"/>
            </a:lvl4pPr>
            <a:lvl5pPr marL="2316541" indent="0">
              <a:buNone/>
              <a:defRPr sz="1267"/>
            </a:lvl5pPr>
            <a:lvl6pPr marL="2895676" indent="0">
              <a:buNone/>
              <a:defRPr sz="1267"/>
            </a:lvl6pPr>
            <a:lvl7pPr marL="3474811" indent="0">
              <a:buNone/>
              <a:defRPr sz="1267"/>
            </a:lvl7pPr>
            <a:lvl8pPr marL="4053947" indent="0">
              <a:buNone/>
              <a:defRPr sz="1267"/>
            </a:lvl8pPr>
            <a:lvl9pPr marL="4633082" indent="0">
              <a:buNone/>
              <a:defRPr sz="1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79120"/>
            <a:ext cx="3932237" cy="2026920"/>
          </a:xfrm>
        </p:spPr>
        <p:txBody>
          <a:bodyPr anchor="b"/>
          <a:lstStyle>
            <a:lvl1pPr>
              <a:defRPr sz="40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250740"/>
            <a:ext cx="6172200" cy="6173258"/>
          </a:xfrm>
        </p:spPr>
        <p:txBody>
          <a:bodyPr anchor="t"/>
          <a:lstStyle>
            <a:lvl1pPr marL="0" indent="0">
              <a:buNone/>
              <a:defRPr sz="4053"/>
            </a:lvl1pPr>
            <a:lvl2pPr marL="579135" indent="0">
              <a:buNone/>
              <a:defRPr sz="3547"/>
            </a:lvl2pPr>
            <a:lvl3pPr marL="1158270" indent="0">
              <a:buNone/>
              <a:defRPr sz="3040"/>
            </a:lvl3pPr>
            <a:lvl4pPr marL="1737406" indent="0">
              <a:buNone/>
              <a:defRPr sz="2533"/>
            </a:lvl4pPr>
            <a:lvl5pPr marL="2316541" indent="0">
              <a:buNone/>
              <a:defRPr sz="2533"/>
            </a:lvl5pPr>
            <a:lvl6pPr marL="2895676" indent="0">
              <a:buNone/>
              <a:defRPr sz="2533"/>
            </a:lvl6pPr>
            <a:lvl7pPr marL="3474811" indent="0">
              <a:buNone/>
              <a:defRPr sz="2533"/>
            </a:lvl7pPr>
            <a:lvl8pPr marL="4053947" indent="0">
              <a:buNone/>
              <a:defRPr sz="2533"/>
            </a:lvl8pPr>
            <a:lvl9pPr marL="4633082" indent="0">
              <a:buNone/>
              <a:defRPr sz="2533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606040"/>
            <a:ext cx="3932237" cy="4828011"/>
          </a:xfrm>
        </p:spPr>
        <p:txBody>
          <a:bodyPr/>
          <a:lstStyle>
            <a:lvl1pPr marL="0" indent="0">
              <a:buNone/>
              <a:defRPr sz="2027"/>
            </a:lvl1pPr>
            <a:lvl2pPr marL="579135" indent="0">
              <a:buNone/>
              <a:defRPr sz="1773"/>
            </a:lvl2pPr>
            <a:lvl3pPr marL="1158270" indent="0">
              <a:buNone/>
              <a:defRPr sz="1520"/>
            </a:lvl3pPr>
            <a:lvl4pPr marL="1737406" indent="0">
              <a:buNone/>
              <a:defRPr sz="1267"/>
            </a:lvl4pPr>
            <a:lvl5pPr marL="2316541" indent="0">
              <a:buNone/>
              <a:defRPr sz="1267"/>
            </a:lvl5pPr>
            <a:lvl6pPr marL="2895676" indent="0">
              <a:buNone/>
              <a:defRPr sz="1267"/>
            </a:lvl6pPr>
            <a:lvl7pPr marL="3474811" indent="0">
              <a:buNone/>
              <a:defRPr sz="1267"/>
            </a:lvl7pPr>
            <a:lvl8pPr marL="4053947" indent="0">
              <a:buNone/>
              <a:defRPr sz="1267"/>
            </a:lvl8pPr>
            <a:lvl9pPr marL="4633082" indent="0">
              <a:buNone/>
              <a:defRPr sz="12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62494"/>
            <a:ext cx="10515600" cy="16790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312458"/>
            <a:ext cx="10515600" cy="5511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051378"/>
            <a:ext cx="2743200" cy="462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0B4E7-7900-BB48-B5B7-BC3EFFD0A73B}" type="datetimeFigureOut">
              <a:rPr lang="en-US" smtClean="0"/>
              <a:t>6/17/23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051378"/>
            <a:ext cx="4114800" cy="462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051378"/>
            <a:ext cx="2743200" cy="462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3B46E-CD08-EE4A-B5E5-1EC7F44C1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65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158270" rtl="0" eaLnBrk="1" latinLnBrk="0" hangingPunct="1">
        <a:lnSpc>
          <a:spcPct val="90000"/>
        </a:lnSpc>
        <a:spcBef>
          <a:spcPct val="0"/>
        </a:spcBef>
        <a:buNone/>
        <a:defRPr sz="55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9568" indent="-289568" algn="l" defTabSz="1158270" rtl="0" eaLnBrk="1" latinLnBrk="0" hangingPunct="1">
        <a:lnSpc>
          <a:spcPct val="90000"/>
        </a:lnSpc>
        <a:spcBef>
          <a:spcPts val="1267"/>
        </a:spcBef>
        <a:buFont typeface="Arial" panose="020B0604020202020204" pitchFamily="34" charset="0"/>
        <a:buChar char="•"/>
        <a:defRPr sz="3547" kern="1200">
          <a:solidFill>
            <a:schemeClr val="tx1"/>
          </a:solidFill>
          <a:latin typeface="+mn-lt"/>
          <a:ea typeface="+mn-ea"/>
          <a:cs typeface="+mn-cs"/>
        </a:defRPr>
      </a:lvl1pPr>
      <a:lvl2pPr marL="868703" indent="-289568" algn="l" defTabSz="1158270" rtl="0" eaLnBrk="1" latinLnBrk="0" hangingPunct="1">
        <a:lnSpc>
          <a:spcPct val="90000"/>
        </a:lnSpc>
        <a:spcBef>
          <a:spcPts val="633"/>
        </a:spcBef>
        <a:buFont typeface="Arial" panose="020B0604020202020204" pitchFamily="34" charset="0"/>
        <a:buChar char="•"/>
        <a:defRPr sz="3040" kern="1200">
          <a:solidFill>
            <a:schemeClr val="tx1"/>
          </a:solidFill>
          <a:latin typeface="+mn-lt"/>
          <a:ea typeface="+mn-ea"/>
          <a:cs typeface="+mn-cs"/>
        </a:defRPr>
      </a:lvl2pPr>
      <a:lvl3pPr marL="1447838" indent="-289568" algn="l" defTabSz="1158270" rtl="0" eaLnBrk="1" latinLnBrk="0" hangingPunct="1">
        <a:lnSpc>
          <a:spcPct val="90000"/>
        </a:lnSpc>
        <a:spcBef>
          <a:spcPts val="633"/>
        </a:spcBef>
        <a:buFont typeface="Arial" panose="020B0604020202020204" pitchFamily="34" charset="0"/>
        <a:buChar char="•"/>
        <a:defRPr sz="2533" kern="1200">
          <a:solidFill>
            <a:schemeClr val="tx1"/>
          </a:solidFill>
          <a:latin typeface="+mn-lt"/>
          <a:ea typeface="+mn-ea"/>
          <a:cs typeface="+mn-cs"/>
        </a:defRPr>
      </a:lvl3pPr>
      <a:lvl4pPr marL="2026973" indent="-289568" algn="l" defTabSz="1158270" rtl="0" eaLnBrk="1" latinLnBrk="0" hangingPunct="1">
        <a:lnSpc>
          <a:spcPct val="90000"/>
        </a:lnSpc>
        <a:spcBef>
          <a:spcPts val="633"/>
        </a:spcBef>
        <a:buFont typeface="Arial" panose="020B0604020202020204" pitchFamily="34" charset="0"/>
        <a:buChar char="•"/>
        <a:defRPr sz="2280" kern="1200">
          <a:solidFill>
            <a:schemeClr val="tx1"/>
          </a:solidFill>
          <a:latin typeface="+mn-lt"/>
          <a:ea typeface="+mn-ea"/>
          <a:cs typeface="+mn-cs"/>
        </a:defRPr>
      </a:lvl4pPr>
      <a:lvl5pPr marL="2606109" indent="-289568" algn="l" defTabSz="1158270" rtl="0" eaLnBrk="1" latinLnBrk="0" hangingPunct="1">
        <a:lnSpc>
          <a:spcPct val="90000"/>
        </a:lnSpc>
        <a:spcBef>
          <a:spcPts val="633"/>
        </a:spcBef>
        <a:buFont typeface="Arial" panose="020B0604020202020204" pitchFamily="34" charset="0"/>
        <a:buChar char="•"/>
        <a:defRPr sz="2280" kern="1200">
          <a:solidFill>
            <a:schemeClr val="tx1"/>
          </a:solidFill>
          <a:latin typeface="+mn-lt"/>
          <a:ea typeface="+mn-ea"/>
          <a:cs typeface="+mn-cs"/>
        </a:defRPr>
      </a:lvl5pPr>
      <a:lvl6pPr marL="3185244" indent="-289568" algn="l" defTabSz="1158270" rtl="0" eaLnBrk="1" latinLnBrk="0" hangingPunct="1">
        <a:lnSpc>
          <a:spcPct val="90000"/>
        </a:lnSpc>
        <a:spcBef>
          <a:spcPts val="633"/>
        </a:spcBef>
        <a:buFont typeface="Arial" panose="020B0604020202020204" pitchFamily="34" charset="0"/>
        <a:buChar char="•"/>
        <a:defRPr sz="2280" kern="1200">
          <a:solidFill>
            <a:schemeClr val="tx1"/>
          </a:solidFill>
          <a:latin typeface="+mn-lt"/>
          <a:ea typeface="+mn-ea"/>
          <a:cs typeface="+mn-cs"/>
        </a:defRPr>
      </a:lvl6pPr>
      <a:lvl7pPr marL="3764379" indent="-289568" algn="l" defTabSz="1158270" rtl="0" eaLnBrk="1" latinLnBrk="0" hangingPunct="1">
        <a:lnSpc>
          <a:spcPct val="90000"/>
        </a:lnSpc>
        <a:spcBef>
          <a:spcPts val="633"/>
        </a:spcBef>
        <a:buFont typeface="Arial" panose="020B0604020202020204" pitchFamily="34" charset="0"/>
        <a:buChar char="•"/>
        <a:defRPr sz="2280" kern="1200">
          <a:solidFill>
            <a:schemeClr val="tx1"/>
          </a:solidFill>
          <a:latin typeface="+mn-lt"/>
          <a:ea typeface="+mn-ea"/>
          <a:cs typeface="+mn-cs"/>
        </a:defRPr>
      </a:lvl7pPr>
      <a:lvl8pPr marL="4343514" indent="-289568" algn="l" defTabSz="1158270" rtl="0" eaLnBrk="1" latinLnBrk="0" hangingPunct="1">
        <a:lnSpc>
          <a:spcPct val="90000"/>
        </a:lnSpc>
        <a:spcBef>
          <a:spcPts val="633"/>
        </a:spcBef>
        <a:buFont typeface="Arial" panose="020B0604020202020204" pitchFamily="34" charset="0"/>
        <a:buChar char="•"/>
        <a:defRPr sz="2280" kern="1200">
          <a:solidFill>
            <a:schemeClr val="tx1"/>
          </a:solidFill>
          <a:latin typeface="+mn-lt"/>
          <a:ea typeface="+mn-ea"/>
          <a:cs typeface="+mn-cs"/>
        </a:defRPr>
      </a:lvl8pPr>
      <a:lvl9pPr marL="4922650" indent="-289568" algn="l" defTabSz="1158270" rtl="0" eaLnBrk="1" latinLnBrk="0" hangingPunct="1">
        <a:lnSpc>
          <a:spcPct val="90000"/>
        </a:lnSpc>
        <a:spcBef>
          <a:spcPts val="633"/>
        </a:spcBef>
        <a:buFont typeface="Arial" panose="020B0604020202020204" pitchFamily="34" charset="0"/>
        <a:buChar char="•"/>
        <a:defRPr sz="2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8270" rtl="0" eaLnBrk="1" latinLnBrk="0" hangingPunct="1">
        <a:defRPr sz="2280" kern="1200">
          <a:solidFill>
            <a:schemeClr val="tx1"/>
          </a:solidFill>
          <a:latin typeface="+mn-lt"/>
          <a:ea typeface="+mn-ea"/>
          <a:cs typeface="+mn-cs"/>
        </a:defRPr>
      </a:lvl1pPr>
      <a:lvl2pPr marL="579135" algn="l" defTabSz="1158270" rtl="0" eaLnBrk="1" latinLnBrk="0" hangingPunct="1">
        <a:defRPr sz="2280" kern="1200">
          <a:solidFill>
            <a:schemeClr val="tx1"/>
          </a:solidFill>
          <a:latin typeface="+mn-lt"/>
          <a:ea typeface="+mn-ea"/>
          <a:cs typeface="+mn-cs"/>
        </a:defRPr>
      </a:lvl2pPr>
      <a:lvl3pPr marL="1158270" algn="l" defTabSz="1158270" rtl="0" eaLnBrk="1" latinLnBrk="0" hangingPunct="1">
        <a:defRPr sz="2280" kern="1200">
          <a:solidFill>
            <a:schemeClr val="tx1"/>
          </a:solidFill>
          <a:latin typeface="+mn-lt"/>
          <a:ea typeface="+mn-ea"/>
          <a:cs typeface="+mn-cs"/>
        </a:defRPr>
      </a:lvl3pPr>
      <a:lvl4pPr marL="1737406" algn="l" defTabSz="1158270" rtl="0" eaLnBrk="1" latinLnBrk="0" hangingPunct="1">
        <a:defRPr sz="2280" kern="1200">
          <a:solidFill>
            <a:schemeClr val="tx1"/>
          </a:solidFill>
          <a:latin typeface="+mn-lt"/>
          <a:ea typeface="+mn-ea"/>
          <a:cs typeface="+mn-cs"/>
        </a:defRPr>
      </a:lvl4pPr>
      <a:lvl5pPr marL="2316541" algn="l" defTabSz="1158270" rtl="0" eaLnBrk="1" latinLnBrk="0" hangingPunct="1">
        <a:defRPr sz="2280" kern="1200">
          <a:solidFill>
            <a:schemeClr val="tx1"/>
          </a:solidFill>
          <a:latin typeface="+mn-lt"/>
          <a:ea typeface="+mn-ea"/>
          <a:cs typeface="+mn-cs"/>
        </a:defRPr>
      </a:lvl5pPr>
      <a:lvl6pPr marL="2895676" algn="l" defTabSz="1158270" rtl="0" eaLnBrk="1" latinLnBrk="0" hangingPunct="1">
        <a:defRPr sz="2280" kern="1200">
          <a:solidFill>
            <a:schemeClr val="tx1"/>
          </a:solidFill>
          <a:latin typeface="+mn-lt"/>
          <a:ea typeface="+mn-ea"/>
          <a:cs typeface="+mn-cs"/>
        </a:defRPr>
      </a:lvl6pPr>
      <a:lvl7pPr marL="3474811" algn="l" defTabSz="1158270" rtl="0" eaLnBrk="1" latinLnBrk="0" hangingPunct="1">
        <a:defRPr sz="2280" kern="1200">
          <a:solidFill>
            <a:schemeClr val="tx1"/>
          </a:solidFill>
          <a:latin typeface="+mn-lt"/>
          <a:ea typeface="+mn-ea"/>
          <a:cs typeface="+mn-cs"/>
        </a:defRPr>
      </a:lvl7pPr>
      <a:lvl8pPr marL="4053947" algn="l" defTabSz="1158270" rtl="0" eaLnBrk="1" latinLnBrk="0" hangingPunct="1">
        <a:defRPr sz="2280" kern="1200">
          <a:solidFill>
            <a:schemeClr val="tx1"/>
          </a:solidFill>
          <a:latin typeface="+mn-lt"/>
          <a:ea typeface="+mn-ea"/>
          <a:cs typeface="+mn-cs"/>
        </a:defRPr>
      </a:lvl8pPr>
      <a:lvl9pPr marL="4633082" algn="l" defTabSz="1158270" rtl="0" eaLnBrk="1" latinLnBrk="0" hangingPunct="1">
        <a:defRPr sz="2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6-09-28 at 6.23.5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4"/>
          <a:stretch/>
        </p:blipFill>
        <p:spPr>
          <a:xfrm>
            <a:off x="1981200" y="2476861"/>
            <a:ext cx="6929992" cy="38623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1128861" y="2119466"/>
            <a:ext cx="622458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RNA Quantity (</a:t>
            </a:r>
            <a:r>
              <a:rPr lang="en-US" sz="2400" dirty="0" err="1"/>
              <a:t>ug</a:t>
            </a:r>
            <a:r>
              <a:rPr lang="en-US" sz="2400" dirty="0"/>
              <a:t>) </a:t>
            </a:r>
          </a:p>
        </p:txBody>
      </p:sp>
      <p:sp>
        <p:nvSpPr>
          <p:cNvPr id="9" name="Pentagon 8"/>
          <p:cNvSpPr/>
          <p:nvPr/>
        </p:nvSpPr>
        <p:spPr>
          <a:xfrm flipH="1">
            <a:off x="8717503" y="2501743"/>
            <a:ext cx="1798099" cy="381000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Ideal: RIN&gt;10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3631535" y="3765233"/>
            <a:ext cx="386238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RNA Integrity Number (RIN)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02560" y="5832814"/>
            <a:ext cx="6324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err="1"/>
              <a:t>PAXgene</a:t>
            </a:r>
            <a:r>
              <a:rPr lang="en-US" sz="2000" dirty="0"/>
              <a:t>     </a:t>
            </a:r>
            <a:r>
              <a:rPr lang="en-US" sz="2000" dirty="0" err="1"/>
              <a:t>RNA</a:t>
            </a:r>
            <a:r>
              <a:rPr lang="en-US" sz="2000" i="1" dirty="0" err="1"/>
              <a:t>later</a:t>
            </a:r>
            <a:r>
              <a:rPr lang="en-US" sz="2000" b="1" dirty="0"/>
              <a:t>	           </a:t>
            </a:r>
            <a:r>
              <a:rPr lang="en-US" sz="2000" dirty="0" err="1"/>
              <a:t>PAXgene</a:t>
            </a:r>
            <a:r>
              <a:rPr lang="en-US" sz="2000" dirty="0"/>
              <a:t>       </a:t>
            </a:r>
            <a:r>
              <a:rPr lang="en-US" sz="2000" dirty="0" err="1"/>
              <a:t>RNA</a:t>
            </a:r>
            <a:r>
              <a:rPr lang="en-US" sz="2000" i="1" dirty="0" err="1"/>
              <a:t>later</a:t>
            </a:r>
            <a:r>
              <a:rPr lang="en-US" sz="2000" dirty="0"/>
              <a:t> </a:t>
            </a:r>
          </a:p>
        </p:txBody>
      </p:sp>
      <p:sp>
        <p:nvSpPr>
          <p:cNvPr id="12" name="Pentagon 11"/>
          <p:cNvSpPr/>
          <p:nvPr/>
        </p:nvSpPr>
        <p:spPr>
          <a:xfrm flipH="1">
            <a:off x="8708953" y="5081592"/>
            <a:ext cx="1798100" cy="381000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Degraded: RIN&lt;2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312C0D-63D2-6122-70B5-2EEA9FB660FD}"/>
              </a:ext>
            </a:extLst>
          </p:cNvPr>
          <p:cNvSpPr txBox="1"/>
          <p:nvPr/>
        </p:nvSpPr>
        <p:spPr>
          <a:xfrm>
            <a:off x="914400" y="7307498"/>
            <a:ext cx="10363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Supplementary Figure S1. 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Measurement of RNA Quantity and Quality using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PAXgene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tissue container vs. </a:t>
            </a:r>
            <a:r>
              <a:rPr lang="en-US" sz="2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RNA</a:t>
            </a:r>
            <a:r>
              <a:rPr lang="en-US" sz="20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later</a:t>
            </a: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118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25172</TotalTime>
  <Words>62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Van Loon, Katherine</cp:lastModifiedBy>
  <cp:revision>79</cp:revision>
  <cp:lastPrinted>2020-10-13T23:19:46Z</cp:lastPrinted>
  <dcterms:created xsi:type="dcterms:W3CDTF">2019-09-17T00:22:49Z</dcterms:created>
  <dcterms:modified xsi:type="dcterms:W3CDTF">2023-06-17T23:47:49Z</dcterms:modified>
</cp:coreProperties>
</file>