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0065"/>
    <a:srgbClr val="003969"/>
    <a:srgbClr val="65AA00"/>
    <a:srgbClr val="0092F7"/>
    <a:srgbClr val="960059"/>
    <a:srgbClr val="860050"/>
    <a:srgbClr val="DA0082"/>
    <a:srgbClr val="920057"/>
    <a:srgbClr val="8A0052"/>
    <a:srgbClr val="0042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39" autoAdjust="0"/>
    <p:restoredTop sz="94660"/>
  </p:normalViewPr>
  <p:slideViewPr>
    <p:cSldViewPr snapToGrid="0">
      <p:cViewPr varScale="1">
        <p:scale>
          <a:sx n="50" d="100"/>
          <a:sy n="50" d="100"/>
        </p:scale>
        <p:origin x="29" y="763"/>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riginal Article">
    <p:spTree>
      <p:nvGrpSpPr>
        <p:cNvPr id="1" name=""/>
        <p:cNvGrpSpPr/>
        <p:nvPr/>
      </p:nvGrpSpPr>
      <p:grpSpPr>
        <a:xfrm>
          <a:off x="0" y="0"/>
          <a:ext cx="0" cy="0"/>
          <a:chOff x="0" y="0"/>
          <a:chExt cx="0" cy="0"/>
        </a:xfrm>
      </p:grpSpPr>
      <p:sp>
        <p:nvSpPr>
          <p:cNvPr id="16" name="Flowchart: Stored Data 4">
            <a:extLst>
              <a:ext uri="{FF2B5EF4-FFF2-40B4-BE49-F238E27FC236}">
                <a16:creationId xmlns:a16="http://schemas.microsoft.com/office/drawing/2014/main" id="{6750A1AE-34CF-C798-885B-4AD2785F8297}"/>
              </a:ext>
            </a:extLst>
          </p:cNvPr>
          <p:cNvSpPr/>
          <p:nvPr userDrawn="1"/>
        </p:nvSpPr>
        <p:spPr>
          <a:xfrm rot="5400000">
            <a:off x="5288230" y="-4790379"/>
            <a:ext cx="1614236" cy="12203777"/>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4 h 9996"/>
              <a:gd name="connsiteX1" fmla="*/ 7009 w 10000"/>
              <a:gd name="connsiteY1" fmla="*/ 0 h 9996"/>
              <a:gd name="connsiteX2" fmla="*/ 6949 w 10000"/>
              <a:gd name="connsiteY2" fmla="*/ 9637 h 9996"/>
              <a:gd name="connsiteX3" fmla="*/ 10000 w 10000"/>
              <a:gd name="connsiteY3" fmla="*/ 9996 h 9996"/>
              <a:gd name="connsiteX4" fmla="*/ 128 w 10000"/>
              <a:gd name="connsiteY4" fmla="*/ 9992 h 9996"/>
              <a:gd name="connsiteX5" fmla="*/ 0 w 10000"/>
              <a:gd name="connsiteY5" fmla="*/ 4 h 9996"/>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4"/>
              <a:gd name="connsiteX1" fmla="*/ 7009 w 10000"/>
              <a:gd name="connsiteY1" fmla="*/ 0 h 10004"/>
              <a:gd name="connsiteX2" fmla="*/ 6949 w 10000"/>
              <a:gd name="connsiteY2" fmla="*/ 9641 h 10004"/>
              <a:gd name="connsiteX3" fmla="*/ 10000 w 10000"/>
              <a:gd name="connsiteY3" fmla="*/ 10000 h 10004"/>
              <a:gd name="connsiteX4" fmla="*/ 128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7009" y="0"/>
                </a:lnTo>
                <a:cubicBezTo>
                  <a:pt x="6847" y="1556"/>
                  <a:pt x="6821" y="9283"/>
                  <a:pt x="6949" y="9641"/>
                </a:cubicBezTo>
                <a:cubicBezTo>
                  <a:pt x="6923" y="9843"/>
                  <a:pt x="8314" y="10000"/>
                  <a:pt x="10000" y="10000"/>
                </a:cubicBezTo>
                <a:lnTo>
                  <a:pt x="128" y="10004"/>
                </a:lnTo>
                <a:cubicBezTo>
                  <a:pt x="97" y="8408"/>
                  <a:pt x="98" y="1073"/>
                  <a:pt x="0" y="4"/>
                </a:cubicBezTo>
                <a:close/>
              </a:path>
            </a:pathLst>
          </a:custGeom>
          <a:solidFill>
            <a:srgbClr val="0092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89445" y="5672093"/>
            <a:ext cx="4708523" cy="421061"/>
          </a:xfrm>
          <a:prstGeom prst="rect">
            <a:avLst/>
          </a:prstGeom>
          <a:gradFill flip="none" rotWithShape="1">
            <a:gsLst>
              <a:gs pos="0">
                <a:srgbClr val="AA0065">
                  <a:shade val="30000"/>
                  <a:satMod val="115000"/>
                </a:srgbClr>
              </a:gs>
              <a:gs pos="50000">
                <a:srgbClr val="AA0065">
                  <a:shade val="67500"/>
                  <a:satMod val="115000"/>
                </a:srgbClr>
              </a:gs>
              <a:gs pos="100000">
                <a:srgbClr val="AA0065">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265756" y="-25248"/>
            <a:ext cx="1935480" cy="1116814"/>
          </a:xfrm>
          <a:prstGeom prst="rect">
            <a:avLst/>
          </a:pr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49043F73-8834-4114-AD27-24C1BD0B05A6}"/>
              </a:ext>
            </a:extLst>
          </p:cNvPr>
          <p:cNvGrpSpPr/>
          <p:nvPr userDrawn="1"/>
        </p:nvGrpSpPr>
        <p:grpSpPr>
          <a:xfrm>
            <a:off x="10507067" y="138710"/>
            <a:ext cx="1613769" cy="780217"/>
            <a:chOff x="10446107" y="176810"/>
            <a:chExt cx="1613769" cy="780217"/>
          </a:xfrm>
        </p:grpSpPr>
        <p:sp>
          <p:nvSpPr>
            <p:cNvPr id="19" name="TextBox 18"/>
            <p:cNvSpPr txBox="1"/>
            <p:nvPr/>
          </p:nvSpPr>
          <p:spPr>
            <a:xfrm>
              <a:off x="10618401" y="433807"/>
              <a:ext cx="1441475" cy="523220"/>
            </a:xfrm>
            <a:prstGeom prst="rect">
              <a:avLst/>
            </a:prstGeom>
            <a:noFill/>
          </p:spPr>
          <p:txBody>
            <a:bodyPr wrap="square" rtlCol="0">
              <a:spAutoFit/>
            </a:bodyPr>
            <a:lstStyle/>
            <a:p>
              <a:r>
                <a:rPr lang="en-GB" sz="2800" dirty="0">
                  <a:solidFill>
                    <a:schemeClr val="bg1"/>
                  </a:solidFill>
                </a:rPr>
                <a:t>Article</a:t>
              </a:r>
            </a:p>
          </p:txBody>
        </p:sp>
        <p:sp>
          <p:nvSpPr>
            <p:cNvPr id="18" name="TextBox 17"/>
            <p:cNvSpPr txBox="1"/>
            <p:nvPr/>
          </p:nvSpPr>
          <p:spPr>
            <a:xfrm>
              <a:off x="10446107" y="176810"/>
              <a:ext cx="1593052" cy="523220"/>
            </a:xfrm>
            <a:prstGeom prst="rect">
              <a:avLst/>
            </a:prstGeom>
            <a:noFill/>
          </p:spPr>
          <p:txBody>
            <a:bodyPr wrap="square" rtlCol="0">
              <a:spAutoFit/>
            </a:bodyPr>
            <a:lstStyle/>
            <a:p>
              <a:r>
                <a:rPr lang="en-GB" sz="2800" dirty="0">
                  <a:solidFill>
                    <a:schemeClr val="bg1"/>
                  </a:solidFill>
                </a:rPr>
                <a:t>Original</a:t>
              </a:r>
            </a:p>
          </p:txBody>
        </p:sp>
      </p:gr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885446" y="2269341"/>
            <a:ext cx="1695596" cy="7512401"/>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51 w 10051"/>
              <a:gd name="connsiteY0" fmla="*/ 3 h 10028"/>
              <a:gd name="connsiteX1" fmla="*/ 7109 w 10051"/>
              <a:gd name="connsiteY1" fmla="*/ 0 h 10028"/>
              <a:gd name="connsiteX2" fmla="*/ 7128 w 10051"/>
              <a:gd name="connsiteY2" fmla="*/ 9416 h 10028"/>
              <a:gd name="connsiteX3" fmla="*/ 10051 w 10051"/>
              <a:gd name="connsiteY3" fmla="*/ 10000 h 10028"/>
              <a:gd name="connsiteX4" fmla="*/ 0 w 10051"/>
              <a:gd name="connsiteY4" fmla="*/ 10028 h 10028"/>
              <a:gd name="connsiteX5" fmla="*/ 51 w 10051"/>
              <a:gd name="connsiteY5" fmla="*/ 3 h 10028"/>
              <a:gd name="connsiteX0" fmla="*/ 0 w 10065"/>
              <a:gd name="connsiteY0" fmla="*/ 3 h 10028"/>
              <a:gd name="connsiteX1" fmla="*/ 7123 w 10065"/>
              <a:gd name="connsiteY1" fmla="*/ 0 h 10028"/>
              <a:gd name="connsiteX2" fmla="*/ 7142 w 10065"/>
              <a:gd name="connsiteY2" fmla="*/ 9416 h 10028"/>
              <a:gd name="connsiteX3" fmla="*/ 10065 w 10065"/>
              <a:gd name="connsiteY3" fmla="*/ 10000 h 10028"/>
              <a:gd name="connsiteX4" fmla="*/ 14 w 10065"/>
              <a:gd name="connsiteY4" fmla="*/ 10028 h 10028"/>
              <a:gd name="connsiteX5" fmla="*/ 0 w 10065"/>
              <a:gd name="connsiteY5" fmla="*/ 3 h 10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5" h="10028">
                <a:moveTo>
                  <a:pt x="0" y="3"/>
                </a:moveTo>
                <a:lnTo>
                  <a:pt x="7123" y="0"/>
                </a:lnTo>
                <a:cubicBezTo>
                  <a:pt x="7114" y="2528"/>
                  <a:pt x="7133" y="8825"/>
                  <a:pt x="7142" y="9416"/>
                </a:cubicBezTo>
                <a:cubicBezTo>
                  <a:pt x="7117" y="9743"/>
                  <a:pt x="8449" y="10000"/>
                  <a:pt x="10065" y="10000"/>
                </a:cubicBezTo>
                <a:lnTo>
                  <a:pt x="14" y="10028"/>
                </a:lnTo>
                <a:cubicBezTo>
                  <a:pt x="7" y="7430"/>
                  <a:pt x="15" y="1749"/>
                  <a:pt x="0" y="3"/>
                </a:cubicBezTo>
                <a:close/>
              </a:path>
            </a:pathLst>
          </a:custGeom>
          <a:solidFill>
            <a:srgbClr val="0092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365508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009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209747" y="-31269"/>
            <a:ext cx="1992085" cy="1120316"/>
          </a:xfrm>
          <a:prstGeom prst="rect">
            <a:avLst/>
          </a:pr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0624932" y="241626"/>
            <a:ext cx="1441475" cy="523220"/>
          </a:xfrm>
          <a:prstGeom prst="rect">
            <a:avLst/>
          </a:prstGeom>
          <a:noFill/>
        </p:spPr>
        <p:txBody>
          <a:bodyPr wrap="square" rtlCol="0">
            <a:spAutoFit/>
          </a:bodyPr>
          <a:lstStyle/>
          <a:p>
            <a:r>
              <a:rPr lang="en-GB" sz="2800" dirty="0">
                <a:solidFill>
                  <a:schemeClr val="bg1"/>
                </a:solidFill>
              </a:rPr>
              <a:t>Review</a:t>
            </a:r>
          </a:p>
        </p:txBody>
      </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901409" y="2274353"/>
            <a:ext cx="168464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3"/>
                </a:moveTo>
                <a:lnTo>
                  <a:pt x="7058" y="0"/>
                </a:lnTo>
                <a:cubicBezTo>
                  <a:pt x="7049" y="2528"/>
                  <a:pt x="7068" y="8825"/>
                  <a:pt x="7077" y="9416"/>
                </a:cubicBezTo>
                <a:cubicBezTo>
                  <a:pt x="7052" y="9743"/>
                  <a:pt x="8384" y="10000"/>
                  <a:pt x="10000" y="10000"/>
                </a:cubicBezTo>
                <a:lnTo>
                  <a:pt x="14" y="9999"/>
                </a:lnTo>
                <a:cubicBezTo>
                  <a:pt x="7" y="7401"/>
                  <a:pt x="15" y="1749"/>
                  <a:pt x="0" y="3"/>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0610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ducational Review">
    <p:spTree>
      <p:nvGrpSpPr>
        <p:cNvPr id="1" name=""/>
        <p:cNvGrpSpPr/>
        <p:nvPr/>
      </p:nvGrpSpPr>
      <p:grpSpPr>
        <a:xfrm>
          <a:off x="0" y="0"/>
          <a:ext cx="0" cy="0"/>
          <a:chOff x="0" y="0"/>
          <a:chExt cx="0" cy="0"/>
        </a:xfrm>
      </p:grpSpPr>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003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199915" y="-25248"/>
            <a:ext cx="2002971" cy="1115452"/>
          </a:xfrm>
          <a:prstGeom prst="rect">
            <a:avLst/>
          </a:pr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a:extLst>
              <a:ext uri="{FF2B5EF4-FFF2-40B4-BE49-F238E27FC236}">
                <a16:creationId xmlns:a16="http://schemas.microsoft.com/office/drawing/2014/main" id="{49043F73-8834-4114-AD27-24C1BD0B05A6}"/>
              </a:ext>
            </a:extLst>
          </p:cNvPr>
          <p:cNvGrpSpPr/>
          <p:nvPr userDrawn="1"/>
        </p:nvGrpSpPr>
        <p:grpSpPr>
          <a:xfrm>
            <a:off x="10273494" y="138710"/>
            <a:ext cx="1935480" cy="780217"/>
            <a:chOff x="10212534" y="176810"/>
            <a:chExt cx="1935480" cy="780217"/>
          </a:xfrm>
        </p:grpSpPr>
        <p:sp>
          <p:nvSpPr>
            <p:cNvPr id="19" name="TextBox 18"/>
            <p:cNvSpPr txBox="1"/>
            <p:nvPr/>
          </p:nvSpPr>
          <p:spPr>
            <a:xfrm>
              <a:off x="10618401" y="433807"/>
              <a:ext cx="1441475" cy="523220"/>
            </a:xfrm>
            <a:prstGeom prst="rect">
              <a:avLst/>
            </a:prstGeom>
            <a:noFill/>
          </p:spPr>
          <p:txBody>
            <a:bodyPr wrap="square" rtlCol="0">
              <a:spAutoFit/>
            </a:bodyPr>
            <a:lstStyle/>
            <a:p>
              <a:r>
                <a:rPr lang="en-GB" sz="2800" dirty="0">
                  <a:solidFill>
                    <a:schemeClr val="bg1"/>
                  </a:solidFill>
                </a:rPr>
                <a:t>Review</a:t>
              </a:r>
            </a:p>
          </p:txBody>
        </p:sp>
        <p:sp>
          <p:nvSpPr>
            <p:cNvPr id="18" name="TextBox 17"/>
            <p:cNvSpPr txBox="1"/>
            <p:nvPr/>
          </p:nvSpPr>
          <p:spPr>
            <a:xfrm>
              <a:off x="10212534" y="176810"/>
              <a:ext cx="1935480" cy="523220"/>
            </a:xfrm>
            <a:prstGeom prst="rect">
              <a:avLst/>
            </a:prstGeom>
            <a:noFill/>
          </p:spPr>
          <p:txBody>
            <a:bodyPr wrap="square" rtlCol="0">
              <a:spAutoFit/>
            </a:bodyPr>
            <a:lstStyle/>
            <a:p>
              <a:r>
                <a:rPr lang="en-GB" sz="2800" dirty="0">
                  <a:solidFill>
                    <a:schemeClr val="bg1"/>
                  </a:solidFill>
                </a:rPr>
                <a:t>Educational</a:t>
              </a:r>
            </a:p>
          </p:txBody>
        </p:sp>
      </p:gr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895934" y="2279828"/>
            <a:ext cx="169559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 name="connsiteX0" fmla="*/ 18 w 10018"/>
              <a:gd name="connsiteY0" fmla="*/ 3 h 10000"/>
              <a:gd name="connsiteX1" fmla="*/ 7076 w 10018"/>
              <a:gd name="connsiteY1" fmla="*/ 0 h 10000"/>
              <a:gd name="connsiteX2" fmla="*/ 7095 w 10018"/>
              <a:gd name="connsiteY2" fmla="*/ 9416 h 10000"/>
              <a:gd name="connsiteX3" fmla="*/ 10018 w 10018"/>
              <a:gd name="connsiteY3" fmla="*/ 10000 h 10000"/>
              <a:gd name="connsiteX4" fmla="*/ 32 w 10018"/>
              <a:gd name="connsiteY4" fmla="*/ 9999 h 10000"/>
              <a:gd name="connsiteX5" fmla="*/ 18 w 10018"/>
              <a:gd name="connsiteY5" fmla="*/ 3 h 10000"/>
              <a:gd name="connsiteX0" fmla="*/ 0 w 10065"/>
              <a:gd name="connsiteY0" fmla="*/ 3 h 10000"/>
              <a:gd name="connsiteX1" fmla="*/ 7123 w 10065"/>
              <a:gd name="connsiteY1" fmla="*/ 0 h 10000"/>
              <a:gd name="connsiteX2" fmla="*/ 7142 w 10065"/>
              <a:gd name="connsiteY2" fmla="*/ 9416 h 10000"/>
              <a:gd name="connsiteX3" fmla="*/ 10065 w 10065"/>
              <a:gd name="connsiteY3" fmla="*/ 10000 h 10000"/>
              <a:gd name="connsiteX4" fmla="*/ 79 w 10065"/>
              <a:gd name="connsiteY4" fmla="*/ 9999 h 10000"/>
              <a:gd name="connsiteX5" fmla="*/ 0 w 10065"/>
              <a:gd name="connsiteY5" fmla="*/ 3 h 10000"/>
              <a:gd name="connsiteX0" fmla="*/ 0 w 10065"/>
              <a:gd name="connsiteY0" fmla="*/ 3 h 10000"/>
              <a:gd name="connsiteX1" fmla="*/ 7123 w 10065"/>
              <a:gd name="connsiteY1" fmla="*/ 0 h 10000"/>
              <a:gd name="connsiteX2" fmla="*/ 7142 w 10065"/>
              <a:gd name="connsiteY2" fmla="*/ 9416 h 10000"/>
              <a:gd name="connsiteX3" fmla="*/ 10065 w 10065"/>
              <a:gd name="connsiteY3" fmla="*/ 10000 h 10000"/>
              <a:gd name="connsiteX4" fmla="*/ 79 w 10065"/>
              <a:gd name="connsiteY4" fmla="*/ 9999 h 10000"/>
              <a:gd name="connsiteX5" fmla="*/ 0 w 10065"/>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65" h="10000">
                <a:moveTo>
                  <a:pt x="0" y="3"/>
                </a:moveTo>
                <a:lnTo>
                  <a:pt x="7123" y="0"/>
                </a:lnTo>
                <a:cubicBezTo>
                  <a:pt x="7114" y="2528"/>
                  <a:pt x="7133" y="8825"/>
                  <a:pt x="7142" y="9416"/>
                </a:cubicBezTo>
                <a:cubicBezTo>
                  <a:pt x="7117" y="9743"/>
                  <a:pt x="8449" y="10000"/>
                  <a:pt x="10065" y="10000"/>
                </a:cubicBezTo>
                <a:lnTo>
                  <a:pt x="79" y="9999"/>
                </a:lnTo>
                <a:cubicBezTo>
                  <a:pt x="7" y="7401"/>
                  <a:pt x="15" y="1749"/>
                  <a:pt x="0" y="3"/>
                </a:cubicBezTo>
                <a:close/>
              </a:path>
            </a:pathLst>
          </a:custGeom>
          <a:solidFill>
            <a:srgbClr val="65A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a:p>
        </p:txBody>
      </p:sp>
    </p:spTree>
    <p:extLst>
      <p:ext uri="{BB962C8B-B14F-4D97-AF65-F5344CB8AC3E}">
        <p14:creationId xmlns:p14="http://schemas.microsoft.com/office/powerpoint/2010/main" val="1752252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ystematic Review / Meta-analysis">
    <p:spTree>
      <p:nvGrpSpPr>
        <p:cNvPr id="1" name=""/>
        <p:cNvGrpSpPr/>
        <p:nvPr/>
      </p:nvGrpSpPr>
      <p:grpSpPr>
        <a:xfrm>
          <a:off x="0" y="0"/>
          <a:ext cx="0" cy="0"/>
          <a:chOff x="0" y="0"/>
          <a:chExt cx="0" cy="0"/>
        </a:xfrm>
      </p:grpSpPr>
      <p:sp>
        <p:nvSpPr>
          <p:cNvPr id="16" name="Flowchart: Stored Data 4">
            <a:extLst>
              <a:ext uri="{FF2B5EF4-FFF2-40B4-BE49-F238E27FC236}">
                <a16:creationId xmlns:a16="http://schemas.microsoft.com/office/drawing/2014/main" id="{6750A1AE-34CF-C798-885B-4AD2785F8297}"/>
              </a:ext>
            </a:extLst>
          </p:cNvPr>
          <p:cNvSpPr/>
          <p:nvPr userDrawn="1"/>
        </p:nvSpPr>
        <p:spPr>
          <a:xfrm rot="5400000">
            <a:off x="5284491" y="-4795876"/>
            <a:ext cx="1614236" cy="12214771"/>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4 h 9996"/>
              <a:gd name="connsiteX1" fmla="*/ 7009 w 10000"/>
              <a:gd name="connsiteY1" fmla="*/ 0 h 9996"/>
              <a:gd name="connsiteX2" fmla="*/ 6949 w 10000"/>
              <a:gd name="connsiteY2" fmla="*/ 9637 h 9996"/>
              <a:gd name="connsiteX3" fmla="*/ 10000 w 10000"/>
              <a:gd name="connsiteY3" fmla="*/ 9996 h 9996"/>
              <a:gd name="connsiteX4" fmla="*/ 128 w 10000"/>
              <a:gd name="connsiteY4" fmla="*/ 9992 h 9996"/>
              <a:gd name="connsiteX5" fmla="*/ 0 w 10000"/>
              <a:gd name="connsiteY5" fmla="*/ 4 h 9996"/>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0"/>
              <a:gd name="connsiteX1" fmla="*/ 7009 w 10000"/>
              <a:gd name="connsiteY1" fmla="*/ 0 h 10000"/>
              <a:gd name="connsiteX2" fmla="*/ 6949 w 10000"/>
              <a:gd name="connsiteY2" fmla="*/ 9641 h 10000"/>
              <a:gd name="connsiteX3" fmla="*/ 10000 w 10000"/>
              <a:gd name="connsiteY3" fmla="*/ 10000 h 10000"/>
              <a:gd name="connsiteX4" fmla="*/ 128 w 10000"/>
              <a:gd name="connsiteY4" fmla="*/ 9996 h 10000"/>
              <a:gd name="connsiteX5" fmla="*/ 0 w 10000"/>
              <a:gd name="connsiteY5" fmla="*/ 4 h 10000"/>
              <a:gd name="connsiteX0" fmla="*/ 0 w 10000"/>
              <a:gd name="connsiteY0" fmla="*/ 4 h 10004"/>
              <a:gd name="connsiteX1" fmla="*/ 7009 w 10000"/>
              <a:gd name="connsiteY1" fmla="*/ 0 h 10004"/>
              <a:gd name="connsiteX2" fmla="*/ 6949 w 10000"/>
              <a:gd name="connsiteY2" fmla="*/ 9641 h 10004"/>
              <a:gd name="connsiteX3" fmla="*/ 10000 w 10000"/>
              <a:gd name="connsiteY3" fmla="*/ 10000 h 10004"/>
              <a:gd name="connsiteX4" fmla="*/ 128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7009" y="0"/>
                </a:lnTo>
                <a:cubicBezTo>
                  <a:pt x="6847" y="1556"/>
                  <a:pt x="6821" y="9283"/>
                  <a:pt x="6949" y="9641"/>
                </a:cubicBezTo>
                <a:cubicBezTo>
                  <a:pt x="6923" y="9843"/>
                  <a:pt x="8314" y="10000"/>
                  <a:pt x="10000" y="10000"/>
                </a:cubicBezTo>
                <a:lnTo>
                  <a:pt x="128" y="10004"/>
                </a:lnTo>
                <a:cubicBezTo>
                  <a:pt x="97" y="8408"/>
                  <a:pt x="98" y="1073"/>
                  <a:pt x="0" y="4"/>
                </a:cubicBezTo>
                <a:close/>
              </a:path>
            </a:pathLst>
          </a:custGeom>
          <a:solidFill>
            <a:srgbClr val="860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050" dirty="0"/>
          </a:p>
        </p:txBody>
      </p:sp>
      <p:sp>
        <p:nvSpPr>
          <p:cNvPr id="5" name="Flowchart: Stored Data 4">
            <a:extLst>
              <a:ext uri="{FF2B5EF4-FFF2-40B4-BE49-F238E27FC236}">
                <a16:creationId xmlns:a16="http://schemas.microsoft.com/office/drawing/2014/main" id="{D150C2D2-09E4-F78B-7FA6-F42DD5FA59F4}"/>
              </a:ext>
            </a:extLst>
          </p:cNvPr>
          <p:cNvSpPr/>
          <p:nvPr userDrawn="1"/>
        </p:nvSpPr>
        <p:spPr>
          <a:xfrm rot="5400000">
            <a:off x="5283465" y="-5325515"/>
            <a:ext cx="1614236" cy="12214770"/>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0 h 9996"/>
              <a:gd name="connsiteX1" fmla="*/ 7001 w 10056"/>
              <a:gd name="connsiteY1" fmla="*/ 1 h 9996"/>
              <a:gd name="connsiteX2" fmla="*/ 6988 w 10056"/>
              <a:gd name="connsiteY2" fmla="*/ 9624 h 9996"/>
              <a:gd name="connsiteX3" fmla="*/ 10056 w 10056"/>
              <a:gd name="connsiteY3" fmla="*/ 9983 h 9996"/>
              <a:gd name="connsiteX4" fmla="*/ 62 w 10056"/>
              <a:gd name="connsiteY4" fmla="*/ 9996 h 9996"/>
              <a:gd name="connsiteX5" fmla="*/ 0 w 10056"/>
              <a:gd name="connsiteY5" fmla="*/ 0 h 9996"/>
              <a:gd name="connsiteX0" fmla="*/ 0 w 10000"/>
              <a:gd name="connsiteY0" fmla="*/ 2 h 10002"/>
              <a:gd name="connsiteX1" fmla="*/ 6962 w 10000"/>
              <a:gd name="connsiteY1" fmla="*/ 0 h 10002"/>
              <a:gd name="connsiteX2" fmla="*/ 6949 w 10000"/>
              <a:gd name="connsiteY2" fmla="*/ 9630 h 10002"/>
              <a:gd name="connsiteX3" fmla="*/ 10000 w 10000"/>
              <a:gd name="connsiteY3" fmla="*/ 9989 h 10002"/>
              <a:gd name="connsiteX4" fmla="*/ 62 w 10000"/>
              <a:gd name="connsiteY4" fmla="*/ 10002 h 10002"/>
              <a:gd name="connsiteX5" fmla="*/ 0 w 10000"/>
              <a:gd name="connsiteY5" fmla="*/ 2 h 10002"/>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 name="connsiteX0" fmla="*/ 0 w 10000"/>
              <a:gd name="connsiteY0" fmla="*/ 4 h 10004"/>
              <a:gd name="connsiteX1" fmla="*/ 6927 w 10000"/>
              <a:gd name="connsiteY1" fmla="*/ 0 h 10004"/>
              <a:gd name="connsiteX2" fmla="*/ 6949 w 10000"/>
              <a:gd name="connsiteY2" fmla="*/ 9632 h 10004"/>
              <a:gd name="connsiteX3" fmla="*/ 10000 w 10000"/>
              <a:gd name="connsiteY3" fmla="*/ 9991 h 10004"/>
              <a:gd name="connsiteX4" fmla="*/ 62 w 10000"/>
              <a:gd name="connsiteY4" fmla="*/ 10004 h 10004"/>
              <a:gd name="connsiteX5" fmla="*/ 0 w 10000"/>
              <a:gd name="connsiteY5" fmla="*/ 4 h 10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4">
                <a:moveTo>
                  <a:pt x="0" y="4"/>
                </a:moveTo>
                <a:lnTo>
                  <a:pt x="6927" y="0"/>
                </a:lnTo>
                <a:cubicBezTo>
                  <a:pt x="6894" y="1547"/>
                  <a:pt x="6891" y="9283"/>
                  <a:pt x="6949" y="9632"/>
                </a:cubicBezTo>
                <a:cubicBezTo>
                  <a:pt x="6923" y="9834"/>
                  <a:pt x="8645" y="9997"/>
                  <a:pt x="10000" y="9991"/>
                </a:cubicBezTo>
                <a:lnTo>
                  <a:pt x="62" y="10004"/>
                </a:lnTo>
                <a:cubicBezTo>
                  <a:pt x="31" y="8409"/>
                  <a:pt x="98" y="1072"/>
                  <a:pt x="0" y="4"/>
                </a:cubicBezTo>
                <a:close/>
              </a:path>
            </a:pathLst>
          </a:cu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p:cNvSpPr/>
          <p:nvPr userDrawn="1"/>
        </p:nvSpPr>
        <p:spPr>
          <a:xfrm>
            <a:off x="7490690" y="5672093"/>
            <a:ext cx="4702823" cy="421061"/>
          </a:xfrm>
          <a:prstGeom prst="rect">
            <a:avLst/>
          </a:prstGeom>
          <a:solidFill>
            <a:srgbClr val="65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3" name="Group 12"/>
          <p:cNvGrpSpPr/>
          <p:nvPr userDrawn="1"/>
        </p:nvGrpSpPr>
        <p:grpSpPr>
          <a:xfrm>
            <a:off x="7637330" y="6112457"/>
            <a:ext cx="4174624" cy="723275"/>
            <a:chOff x="7646796" y="6098813"/>
            <a:chExt cx="4174624" cy="723275"/>
          </a:xfrm>
        </p:grpSpPr>
        <p:pic>
          <p:nvPicPr>
            <p:cNvPr id="14" name="Picture 10" descr="LOGO_IPNA_Blu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6796" y="6186597"/>
              <a:ext cx="581637" cy="581637"/>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2"/>
            <p:cNvSpPr>
              <a:spLocks noChangeArrowheads="1"/>
            </p:cNvSpPr>
            <p:nvPr/>
          </p:nvSpPr>
          <p:spPr bwMode="auto">
            <a:xfrm>
              <a:off x="8208157" y="6098813"/>
              <a:ext cx="3613263"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296DC0"/>
                  </a:solidFill>
                  <a:effectLst/>
                  <a:latin typeface="Arial" panose="020B0604020202020204" pitchFamily="34" charset="0"/>
                  <a:ea typeface="Calibri" panose="020F0502020204030204" pitchFamily="34" charset="0"/>
                  <a:cs typeface="Calibri" panose="020F0502020204030204" pitchFamily="34" charset="0"/>
                </a:rPr>
                <a:t>Pediatric Nephrology</a:t>
              </a:r>
              <a:endParaRPr kumimoji="0" lang="en-GB" altLang="en-US" sz="5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Journal of the </a:t>
              </a:r>
              <a:br>
                <a:rPr kumimoji="0" lang="en-GB"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kumimoji="0" lang="en-GB" altLang="en-US" sz="1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International Pediatric Nephrology Association</a:t>
              </a: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grpSp>
      <p:sp>
        <p:nvSpPr>
          <p:cNvPr id="37" name="Rectangle 36">
            <a:extLst>
              <a:ext uri="{FF2B5EF4-FFF2-40B4-BE49-F238E27FC236}">
                <a16:creationId xmlns:a16="http://schemas.microsoft.com/office/drawing/2014/main" id="{FB861B61-643E-7D14-D771-2A7BF1205723}"/>
              </a:ext>
            </a:extLst>
          </p:cNvPr>
          <p:cNvSpPr/>
          <p:nvPr userDrawn="1"/>
        </p:nvSpPr>
        <p:spPr>
          <a:xfrm>
            <a:off x="10134600" y="-28393"/>
            <a:ext cx="2068286" cy="1119323"/>
          </a:xfrm>
          <a:prstGeom prst="rect">
            <a:avLst/>
          </a:prstGeom>
          <a:solidFill>
            <a:srgbClr val="00396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0626853" y="297104"/>
            <a:ext cx="1441475" cy="419695"/>
          </a:xfrm>
          <a:prstGeom prst="rect">
            <a:avLst/>
          </a:prstGeom>
          <a:noFill/>
        </p:spPr>
        <p:txBody>
          <a:bodyPr wrap="square" rtlCol="0">
            <a:spAutoFit/>
          </a:bodyPr>
          <a:lstStyle/>
          <a:p>
            <a:r>
              <a:rPr lang="en-GB" sz="2400" dirty="0">
                <a:solidFill>
                  <a:schemeClr val="bg1"/>
                </a:solidFill>
              </a:rPr>
              <a:t>Review/</a:t>
            </a:r>
          </a:p>
        </p:txBody>
      </p:sp>
      <p:sp>
        <p:nvSpPr>
          <p:cNvPr id="18" name="TextBox 17"/>
          <p:cNvSpPr txBox="1"/>
          <p:nvPr/>
        </p:nvSpPr>
        <p:spPr>
          <a:xfrm>
            <a:off x="10361243" y="16591"/>
            <a:ext cx="1747805" cy="419695"/>
          </a:xfrm>
          <a:prstGeom prst="rect">
            <a:avLst/>
          </a:prstGeom>
          <a:noFill/>
        </p:spPr>
        <p:txBody>
          <a:bodyPr wrap="square" rtlCol="0">
            <a:spAutoFit/>
          </a:bodyPr>
          <a:lstStyle/>
          <a:p>
            <a:r>
              <a:rPr lang="en-GB" sz="2400" dirty="0">
                <a:solidFill>
                  <a:schemeClr val="bg1"/>
                </a:solidFill>
              </a:rPr>
              <a:t>Systematic</a:t>
            </a:r>
          </a:p>
        </p:txBody>
      </p:sp>
      <p:sp>
        <p:nvSpPr>
          <p:cNvPr id="29" name="Flowchart: Stored Data 4">
            <a:extLst>
              <a:ext uri="{FF2B5EF4-FFF2-40B4-BE49-F238E27FC236}">
                <a16:creationId xmlns:a16="http://schemas.microsoft.com/office/drawing/2014/main" id="{17034CCF-1EDD-D498-AB89-09358AFA3492}"/>
              </a:ext>
            </a:extLst>
          </p:cNvPr>
          <p:cNvSpPr/>
          <p:nvPr userDrawn="1"/>
        </p:nvSpPr>
        <p:spPr>
          <a:xfrm rot="16200000" flipV="1">
            <a:off x="2901409" y="2274353"/>
            <a:ext cx="1684645" cy="7491425"/>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38798 h 49391"/>
              <a:gd name="connsiteX1" fmla="*/ 7817 w 10000"/>
              <a:gd name="connsiteY1" fmla="*/ 0 h 49391"/>
              <a:gd name="connsiteX2" fmla="*/ 8333 w 10000"/>
              <a:gd name="connsiteY2" fmla="*/ 43798 h 49391"/>
              <a:gd name="connsiteX3" fmla="*/ 10000 w 10000"/>
              <a:gd name="connsiteY3" fmla="*/ 48798 h 49391"/>
              <a:gd name="connsiteX4" fmla="*/ 1667 w 10000"/>
              <a:gd name="connsiteY4" fmla="*/ 48798 h 49391"/>
              <a:gd name="connsiteX5" fmla="*/ 0 w 10000"/>
              <a:gd name="connsiteY5" fmla="*/ 43798 h 49391"/>
              <a:gd name="connsiteX6" fmla="*/ 1667 w 10000"/>
              <a:gd name="connsiteY6" fmla="*/ 38798 h 49391"/>
              <a:gd name="connsiteX0" fmla="*/ 1667 w 10000"/>
              <a:gd name="connsiteY0" fmla="*/ 89795 h 103750"/>
              <a:gd name="connsiteX1" fmla="*/ 8293 w 10000"/>
              <a:gd name="connsiteY1" fmla="*/ 0 h 103750"/>
              <a:gd name="connsiteX2" fmla="*/ 8333 w 10000"/>
              <a:gd name="connsiteY2" fmla="*/ 94795 h 103750"/>
              <a:gd name="connsiteX3" fmla="*/ 10000 w 10000"/>
              <a:gd name="connsiteY3" fmla="*/ 99795 h 103750"/>
              <a:gd name="connsiteX4" fmla="*/ 1667 w 10000"/>
              <a:gd name="connsiteY4" fmla="*/ 99795 h 103750"/>
              <a:gd name="connsiteX5" fmla="*/ 0 w 10000"/>
              <a:gd name="connsiteY5" fmla="*/ 94795 h 103750"/>
              <a:gd name="connsiteX6" fmla="*/ 1667 w 10000"/>
              <a:gd name="connsiteY6" fmla="*/ 89795 h 10375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87862 h 101680"/>
              <a:gd name="connsiteX1" fmla="*/ 7836 w 10000"/>
              <a:gd name="connsiteY1" fmla="*/ 0 h 101680"/>
              <a:gd name="connsiteX2" fmla="*/ 8333 w 10000"/>
              <a:gd name="connsiteY2" fmla="*/ 92862 h 101680"/>
              <a:gd name="connsiteX3" fmla="*/ 10000 w 10000"/>
              <a:gd name="connsiteY3" fmla="*/ 97862 h 101680"/>
              <a:gd name="connsiteX4" fmla="*/ 1667 w 10000"/>
              <a:gd name="connsiteY4" fmla="*/ 97862 h 101680"/>
              <a:gd name="connsiteX5" fmla="*/ 0 w 10000"/>
              <a:gd name="connsiteY5" fmla="*/ 92862 h 101680"/>
              <a:gd name="connsiteX6" fmla="*/ 1667 w 10000"/>
              <a:gd name="connsiteY6" fmla="*/ 87862 h 101680"/>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1667 w 10000"/>
              <a:gd name="connsiteY0" fmla="*/ 93062 h 107249"/>
              <a:gd name="connsiteX1" fmla="*/ 8511 w 10000"/>
              <a:gd name="connsiteY1" fmla="*/ 0 h 107249"/>
              <a:gd name="connsiteX2" fmla="*/ 8333 w 10000"/>
              <a:gd name="connsiteY2" fmla="*/ 98062 h 107249"/>
              <a:gd name="connsiteX3" fmla="*/ 10000 w 10000"/>
              <a:gd name="connsiteY3" fmla="*/ 103062 h 107249"/>
              <a:gd name="connsiteX4" fmla="*/ 1667 w 10000"/>
              <a:gd name="connsiteY4" fmla="*/ 103062 h 107249"/>
              <a:gd name="connsiteX5" fmla="*/ 0 w 10000"/>
              <a:gd name="connsiteY5" fmla="*/ 98062 h 107249"/>
              <a:gd name="connsiteX6" fmla="*/ 1667 w 10000"/>
              <a:gd name="connsiteY6" fmla="*/ 93062 h 107249"/>
              <a:gd name="connsiteX0" fmla="*/ 5639 w 10161"/>
              <a:gd name="connsiteY0" fmla="*/ 18392 h 112308"/>
              <a:gd name="connsiteX1" fmla="*/ 8672 w 10161"/>
              <a:gd name="connsiteY1" fmla="*/ 5059 h 112308"/>
              <a:gd name="connsiteX2" fmla="*/ 8494 w 10161"/>
              <a:gd name="connsiteY2" fmla="*/ 103121 h 112308"/>
              <a:gd name="connsiteX3" fmla="*/ 10161 w 10161"/>
              <a:gd name="connsiteY3" fmla="*/ 108121 h 112308"/>
              <a:gd name="connsiteX4" fmla="*/ 1828 w 10161"/>
              <a:gd name="connsiteY4" fmla="*/ 108121 h 112308"/>
              <a:gd name="connsiteX5" fmla="*/ 161 w 10161"/>
              <a:gd name="connsiteY5" fmla="*/ 103121 h 112308"/>
              <a:gd name="connsiteX6" fmla="*/ 5639 w 10161"/>
              <a:gd name="connsiteY6" fmla="*/ 18392 h 112308"/>
              <a:gd name="connsiteX0" fmla="*/ 5639 w 10161"/>
              <a:gd name="connsiteY0" fmla="*/ 48998 h 145481"/>
              <a:gd name="connsiteX1" fmla="*/ 8354 w 10161"/>
              <a:gd name="connsiteY1" fmla="*/ 0 h 145481"/>
              <a:gd name="connsiteX2" fmla="*/ 8494 w 10161"/>
              <a:gd name="connsiteY2" fmla="*/ 133727 h 145481"/>
              <a:gd name="connsiteX3" fmla="*/ 10161 w 10161"/>
              <a:gd name="connsiteY3" fmla="*/ 138727 h 145481"/>
              <a:gd name="connsiteX4" fmla="*/ 1828 w 10161"/>
              <a:gd name="connsiteY4" fmla="*/ 138727 h 145481"/>
              <a:gd name="connsiteX5" fmla="*/ 161 w 10161"/>
              <a:gd name="connsiteY5" fmla="*/ 133727 h 145481"/>
              <a:gd name="connsiteX6" fmla="*/ 5639 w 10161"/>
              <a:gd name="connsiteY6" fmla="*/ 48998 h 145481"/>
              <a:gd name="connsiteX0" fmla="*/ 4738 w 10113"/>
              <a:gd name="connsiteY0" fmla="*/ 13812 h 159292"/>
              <a:gd name="connsiteX1" fmla="*/ 8306 w 10113"/>
              <a:gd name="connsiteY1" fmla="*/ 13811 h 159292"/>
              <a:gd name="connsiteX2" fmla="*/ 8446 w 10113"/>
              <a:gd name="connsiteY2" fmla="*/ 147538 h 159292"/>
              <a:gd name="connsiteX3" fmla="*/ 10113 w 10113"/>
              <a:gd name="connsiteY3" fmla="*/ 152538 h 159292"/>
              <a:gd name="connsiteX4" fmla="*/ 1780 w 10113"/>
              <a:gd name="connsiteY4" fmla="*/ 152538 h 159292"/>
              <a:gd name="connsiteX5" fmla="*/ 113 w 10113"/>
              <a:gd name="connsiteY5" fmla="*/ 147538 h 159292"/>
              <a:gd name="connsiteX6" fmla="*/ 4738 w 10113"/>
              <a:gd name="connsiteY6" fmla="*/ 13812 h 159292"/>
              <a:gd name="connsiteX0" fmla="*/ 4738 w 10113"/>
              <a:gd name="connsiteY0" fmla="*/ 2870 h 148350"/>
              <a:gd name="connsiteX1" fmla="*/ 8306 w 10113"/>
              <a:gd name="connsiteY1" fmla="*/ 2869 h 148350"/>
              <a:gd name="connsiteX2" fmla="*/ 8446 w 10113"/>
              <a:gd name="connsiteY2" fmla="*/ 136596 h 148350"/>
              <a:gd name="connsiteX3" fmla="*/ 10113 w 10113"/>
              <a:gd name="connsiteY3" fmla="*/ 141596 h 148350"/>
              <a:gd name="connsiteX4" fmla="*/ 1780 w 10113"/>
              <a:gd name="connsiteY4" fmla="*/ 141596 h 148350"/>
              <a:gd name="connsiteX5" fmla="*/ 113 w 10113"/>
              <a:gd name="connsiteY5" fmla="*/ 136596 h 148350"/>
              <a:gd name="connsiteX6" fmla="*/ 4738 w 10113"/>
              <a:gd name="connsiteY6" fmla="*/ 2870 h 148350"/>
              <a:gd name="connsiteX0" fmla="*/ 4738 w 10113"/>
              <a:gd name="connsiteY0" fmla="*/ 51 h 145531"/>
              <a:gd name="connsiteX1" fmla="*/ 8306 w 10113"/>
              <a:gd name="connsiteY1" fmla="*/ 50 h 145531"/>
              <a:gd name="connsiteX2" fmla="*/ 8446 w 10113"/>
              <a:gd name="connsiteY2" fmla="*/ 133777 h 145531"/>
              <a:gd name="connsiteX3" fmla="*/ 10113 w 10113"/>
              <a:gd name="connsiteY3" fmla="*/ 138777 h 145531"/>
              <a:gd name="connsiteX4" fmla="*/ 1780 w 10113"/>
              <a:gd name="connsiteY4" fmla="*/ 138777 h 145531"/>
              <a:gd name="connsiteX5" fmla="*/ 113 w 10113"/>
              <a:gd name="connsiteY5" fmla="*/ 133777 h 145531"/>
              <a:gd name="connsiteX6" fmla="*/ 4738 w 10113"/>
              <a:gd name="connsiteY6" fmla="*/ 51 h 145531"/>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738 w 10113"/>
              <a:gd name="connsiteY0" fmla="*/ 68 h 145548"/>
              <a:gd name="connsiteX1" fmla="*/ 8306 w 10113"/>
              <a:gd name="connsiteY1" fmla="*/ 67 h 145548"/>
              <a:gd name="connsiteX2" fmla="*/ 8446 w 10113"/>
              <a:gd name="connsiteY2" fmla="*/ 133794 h 145548"/>
              <a:gd name="connsiteX3" fmla="*/ 10113 w 10113"/>
              <a:gd name="connsiteY3" fmla="*/ 138794 h 145548"/>
              <a:gd name="connsiteX4" fmla="*/ 1780 w 10113"/>
              <a:gd name="connsiteY4" fmla="*/ 138794 h 145548"/>
              <a:gd name="connsiteX5" fmla="*/ 113 w 10113"/>
              <a:gd name="connsiteY5" fmla="*/ 133794 h 145548"/>
              <a:gd name="connsiteX6" fmla="*/ 4738 w 10113"/>
              <a:gd name="connsiteY6" fmla="*/ 68 h 145548"/>
              <a:gd name="connsiteX0" fmla="*/ 4674 w 10109"/>
              <a:gd name="connsiteY0" fmla="*/ 170 h 145517"/>
              <a:gd name="connsiteX1" fmla="*/ 8302 w 10109"/>
              <a:gd name="connsiteY1" fmla="*/ 36 h 145517"/>
              <a:gd name="connsiteX2" fmla="*/ 8442 w 10109"/>
              <a:gd name="connsiteY2" fmla="*/ 133763 h 145517"/>
              <a:gd name="connsiteX3" fmla="*/ 10109 w 10109"/>
              <a:gd name="connsiteY3" fmla="*/ 138763 h 145517"/>
              <a:gd name="connsiteX4" fmla="*/ 1776 w 10109"/>
              <a:gd name="connsiteY4" fmla="*/ 138763 h 145517"/>
              <a:gd name="connsiteX5" fmla="*/ 109 w 10109"/>
              <a:gd name="connsiteY5" fmla="*/ 133763 h 145517"/>
              <a:gd name="connsiteX6" fmla="*/ 4674 w 10109"/>
              <a:gd name="connsiteY6" fmla="*/ 170 h 145517"/>
              <a:gd name="connsiteX0" fmla="*/ 3080 w 8515"/>
              <a:gd name="connsiteY0" fmla="*/ 170 h 145517"/>
              <a:gd name="connsiteX1" fmla="*/ 6708 w 8515"/>
              <a:gd name="connsiteY1" fmla="*/ 36 h 145517"/>
              <a:gd name="connsiteX2" fmla="*/ 6848 w 8515"/>
              <a:gd name="connsiteY2" fmla="*/ 133763 h 145517"/>
              <a:gd name="connsiteX3" fmla="*/ 8515 w 8515"/>
              <a:gd name="connsiteY3" fmla="*/ 138763 h 145517"/>
              <a:gd name="connsiteX4" fmla="*/ 182 w 8515"/>
              <a:gd name="connsiteY4" fmla="*/ 138763 h 145517"/>
              <a:gd name="connsiteX5" fmla="*/ 3080 w 8515"/>
              <a:gd name="connsiteY5" fmla="*/ 170 h 145517"/>
              <a:gd name="connsiteX0" fmla="*/ 3617 w 10000"/>
              <a:gd name="connsiteY0" fmla="*/ 12 h 9536"/>
              <a:gd name="connsiteX1" fmla="*/ 7878 w 10000"/>
              <a:gd name="connsiteY1" fmla="*/ 2 h 9536"/>
              <a:gd name="connsiteX2" fmla="*/ 8042 w 10000"/>
              <a:gd name="connsiteY2" fmla="*/ 9192 h 9536"/>
              <a:gd name="connsiteX3" fmla="*/ 10000 w 10000"/>
              <a:gd name="connsiteY3" fmla="*/ 9536 h 9536"/>
              <a:gd name="connsiteX4" fmla="*/ 214 w 10000"/>
              <a:gd name="connsiteY4" fmla="*/ 9536 h 9536"/>
              <a:gd name="connsiteX5" fmla="*/ 3617 w 10000"/>
              <a:gd name="connsiteY5" fmla="*/ 12 h 9536"/>
              <a:gd name="connsiteX0" fmla="*/ 3403 w 9786"/>
              <a:gd name="connsiteY0" fmla="*/ 13 h 10000"/>
              <a:gd name="connsiteX1" fmla="*/ 7664 w 9786"/>
              <a:gd name="connsiteY1" fmla="*/ 2 h 10000"/>
              <a:gd name="connsiteX2" fmla="*/ 7828 w 9786"/>
              <a:gd name="connsiteY2" fmla="*/ 9639 h 10000"/>
              <a:gd name="connsiteX3" fmla="*/ 9786 w 9786"/>
              <a:gd name="connsiteY3" fmla="*/ 10000 h 10000"/>
              <a:gd name="connsiteX4" fmla="*/ 0 w 9786"/>
              <a:gd name="connsiteY4" fmla="*/ 10000 h 10000"/>
              <a:gd name="connsiteX5" fmla="*/ 3403 w 9786"/>
              <a:gd name="connsiteY5" fmla="*/ 13 h 10000"/>
              <a:gd name="connsiteX0" fmla="*/ 494 w 7017"/>
              <a:gd name="connsiteY0" fmla="*/ 743 h 10730"/>
              <a:gd name="connsiteX1" fmla="*/ 4849 w 7017"/>
              <a:gd name="connsiteY1" fmla="*/ 732 h 10730"/>
              <a:gd name="connsiteX2" fmla="*/ 5016 w 7017"/>
              <a:gd name="connsiteY2" fmla="*/ 10369 h 10730"/>
              <a:gd name="connsiteX3" fmla="*/ 7017 w 7017"/>
              <a:gd name="connsiteY3" fmla="*/ 10730 h 10730"/>
              <a:gd name="connsiteX4" fmla="*/ 45 w 7017"/>
              <a:gd name="connsiteY4" fmla="*/ 10709 h 10730"/>
              <a:gd name="connsiteX5" fmla="*/ 494 w 7017"/>
              <a:gd name="connsiteY5" fmla="*/ 743 h 10730"/>
              <a:gd name="connsiteX0" fmla="*/ 521 w 9817"/>
              <a:gd name="connsiteY0" fmla="*/ 692 h 10000"/>
              <a:gd name="connsiteX1" fmla="*/ 6727 w 9817"/>
              <a:gd name="connsiteY1" fmla="*/ 682 h 10000"/>
              <a:gd name="connsiteX2" fmla="*/ 6965 w 9817"/>
              <a:gd name="connsiteY2" fmla="*/ 9664 h 10000"/>
              <a:gd name="connsiteX3" fmla="*/ 9817 w 9817"/>
              <a:gd name="connsiteY3" fmla="*/ 10000 h 10000"/>
              <a:gd name="connsiteX4" fmla="*/ 273 w 9817"/>
              <a:gd name="connsiteY4" fmla="*/ 9980 h 10000"/>
              <a:gd name="connsiteX5" fmla="*/ 521 w 9817"/>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31 w 10000"/>
              <a:gd name="connsiteY0" fmla="*/ 692 h 10000"/>
              <a:gd name="connsiteX1" fmla="*/ 6852 w 10000"/>
              <a:gd name="connsiteY1" fmla="*/ 682 h 10000"/>
              <a:gd name="connsiteX2" fmla="*/ 7095 w 10000"/>
              <a:gd name="connsiteY2" fmla="*/ 9664 h 10000"/>
              <a:gd name="connsiteX3" fmla="*/ 10000 w 10000"/>
              <a:gd name="connsiteY3" fmla="*/ 10000 h 10000"/>
              <a:gd name="connsiteX4" fmla="*/ 278 w 10000"/>
              <a:gd name="connsiteY4" fmla="*/ 9980 h 10000"/>
              <a:gd name="connsiteX5" fmla="*/ 531 w 10000"/>
              <a:gd name="connsiteY5" fmla="*/ 692 h 10000"/>
              <a:gd name="connsiteX0" fmla="*/ 570 w 10039"/>
              <a:gd name="connsiteY0" fmla="*/ 695 h 10015"/>
              <a:gd name="connsiteX1" fmla="*/ 6891 w 10039"/>
              <a:gd name="connsiteY1" fmla="*/ 685 h 10015"/>
              <a:gd name="connsiteX2" fmla="*/ 7134 w 10039"/>
              <a:gd name="connsiteY2" fmla="*/ 9667 h 10015"/>
              <a:gd name="connsiteX3" fmla="*/ 10039 w 10039"/>
              <a:gd name="connsiteY3" fmla="*/ 10003 h 10015"/>
              <a:gd name="connsiteX4" fmla="*/ 217 w 10039"/>
              <a:gd name="connsiteY4" fmla="*/ 10015 h 10015"/>
              <a:gd name="connsiteX5" fmla="*/ 570 w 10039"/>
              <a:gd name="connsiteY5" fmla="*/ 695 h 10015"/>
              <a:gd name="connsiteX0" fmla="*/ 615 w 10084"/>
              <a:gd name="connsiteY0" fmla="*/ 695 h 10015"/>
              <a:gd name="connsiteX1" fmla="*/ 6936 w 10084"/>
              <a:gd name="connsiteY1" fmla="*/ 685 h 10015"/>
              <a:gd name="connsiteX2" fmla="*/ 7179 w 10084"/>
              <a:gd name="connsiteY2" fmla="*/ 9667 h 10015"/>
              <a:gd name="connsiteX3" fmla="*/ 10084 w 10084"/>
              <a:gd name="connsiteY3" fmla="*/ 10003 h 10015"/>
              <a:gd name="connsiteX4" fmla="*/ 262 w 10084"/>
              <a:gd name="connsiteY4" fmla="*/ 10015 h 10015"/>
              <a:gd name="connsiteX5" fmla="*/ 615 w 10084"/>
              <a:gd name="connsiteY5" fmla="*/ 695 h 10015"/>
              <a:gd name="connsiteX0" fmla="*/ 356 w 9825"/>
              <a:gd name="connsiteY0" fmla="*/ 695 h 10015"/>
              <a:gd name="connsiteX1" fmla="*/ 6677 w 9825"/>
              <a:gd name="connsiteY1" fmla="*/ 685 h 10015"/>
              <a:gd name="connsiteX2" fmla="*/ 6920 w 9825"/>
              <a:gd name="connsiteY2" fmla="*/ 9667 h 10015"/>
              <a:gd name="connsiteX3" fmla="*/ 9825 w 9825"/>
              <a:gd name="connsiteY3" fmla="*/ 10003 h 10015"/>
              <a:gd name="connsiteX4" fmla="*/ 3 w 9825"/>
              <a:gd name="connsiteY4" fmla="*/ 10015 h 10015"/>
              <a:gd name="connsiteX5" fmla="*/ 356 w 9825"/>
              <a:gd name="connsiteY5" fmla="*/ 695 h 10015"/>
              <a:gd name="connsiteX0" fmla="*/ 362 w 10000"/>
              <a:gd name="connsiteY0" fmla="*/ 10 h 9316"/>
              <a:gd name="connsiteX1" fmla="*/ 6796 w 10000"/>
              <a:gd name="connsiteY1" fmla="*/ 0 h 9316"/>
              <a:gd name="connsiteX2" fmla="*/ 7043 w 10000"/>
              <a:gd name="connsiteY2" fmla="*/ 8969 h 9316"/>
              <a:gd name="connsiteX3" fmla="*/ 10000 w 10000"/>
              <a:gd name="connsiteY3" fmla="*/ 9304 h 9316"/>
              <a:gd name="connsiteX4" fmla="*/ 3 w 10000"/>
              <a:gd name="connsiteY4" fmla="*/ 9316 h 9316"/>
              <a:gd name="connsiteX5" fmla="*/ 362 w 10000"/>
              <a:gd name="connsiteY5" fmla="*/ 10 h 9316"/>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6796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474"/>
              <a:gd name="connsiteX1" fmla="*/ 7101 w 10000"/>
              <a:gd name="connsiteY1" fmla="*/ 0 h 10474"/>
              <a:gd name="connsiteX2" fmla="*/ 7043 w 10000"/>
              <a:gd name="connsiteY2" fmla="*/ 9628 h 10474"/>
              <a:gd name="connsiteX3" fmla="*/ 10000 w 10000"/>
              <a:gd name="connsiteY3" fmla="*/ 9987 h 10474"/>
              <a:gd name="connsiteX4" fmla="*/ 3 w 10000"/>
              <a:gd name="connsiteY4" fmla="*/ 10000 h 10474"/>
              <a:gd name="connsiteX5" fmla="*/ 362 w 10000"/>
              <a:gd name="connsiteY5" fmla="*/ 11 h 10474"/>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2 w 10000"/>
              <a:gd name="connsiteY0" fmla="*/ 11 h 10000"/>
              <a:gd name="connsiteX1" fmla="*/ 7101 w 10000"/>
              <a:gd name="connsiteY1" fmla="*/ 0 h 10000"/>
              <a:gd name="connsiteX2" fmla="*/ 7043 w 10000"/>
              <a:gd name="connsiteY2" fmla="*/ 9628 h 10000"/>
              <a:gd name="connsiteX3" fmla="*/ 10000 w 10000"/>
              <a:gd name="connsiteY3" fmla="*/ 9987 h 10000"/>
              <a:gd name="connsiteX4" fmla="*/ 3 w 10000"/>
              <a:gd name="connsiteY4" fmla="*/ 10000 h 10000"/>
              <a:gd name="connsiteX5" fmla="*/ 362 w 10000"/>
              <a:gd name="connsiteY5" fmla="*/ 11 h 10000"/>
              <a:gd name="connsiteX0" fmla="*/ 360 w 9998"/>
              <a:gd name="connsiteY0" fmla="*/ 11 h 10000"/>
              <a:gd name="connsiteX1" fmla="*/ 7099 w 9998"/>
              <a:gd name="connsiteY1" fmla="*/ 0 h 10000"/>
              <a:gd name="connsiteX2" fmla="*/ 7041 w 9998"/>
              <a:gd name="connsiteY2" fmla="*/ 9628 h 10000"/>
              <a:gd name="connsiteX3" fmla="*/ 9998 w 9998"/>
              <a:gd name="connsiteY3" fmla="*/ 9987 h 10000"/>
              <a:gd name="connsiteX4" fmla="*/ 1 w 9998"/>
              <a:gd name="connsiteY4" fmla="*/ 10000 h 10000"/>
              <a:gd name="connsiteX5" fmla="*/ 360 w 9998"/>
              <a:gd name="connsiteY5" fmla="*/ 11 h 10000"/>
              <a:gd name="connsiteX0" fmla="*/ 0 w 9640"/>
              <a:gd name="connsiteY0" fmla="*/ 11 h 10000"/>
              <a:gd name="connsiteX1" fmla="*/ 6740 w 9640"/>
              <a:gd name="connsiteY1" fmla="*/ 0 h 10000"/>
              <a:gd name="connsiteX2" fmla="*/ 6682 w 9640"/>
              <a:gd name="connsiteY2" fmla="*/ 9628 h 10000"/>
              <a:gd name="connsiteX3" fmla="*/ 9640 w 9640"/>
              <a:gd name="connsiteY3" fmla="*/ 9987 h 10000"/>
              <a:gd name="connsiteX4" fmla="*/ 302 w 9640"/>
              <a:gd name="connsiteY4" fmla="*/ 10000 h 10000"/>
              <a:gd name="connsiteX5" fmla="*/ 0 w 964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00"/>
              <a:gd name="connsiteY0" fmla="*/ 11 h 10000"/>
              <a:gd name="connsiteX1" fmla="*/ 6992 w 10000"/>
              <a:gd name="connsiteY1" fmla="*/ 0 h 10000"/>
              <a:gd name="connsiteX2" fmla="*/ 6932 w 10000"/>
              <a:gd name="connsiteY2" fmla="*/ 9628 h 10000"/>
              <a:gd name="connsiteX3" fmla="*/ 10000 w 10000"/>
              <a:gd name="connsiteY3" fmla="*/ 9987 h 10000"/>
              <a:gd name="connsiteX4" fmla="*/ 6 w 10000"/>
              <a:gd name="connsiteY4" fmla="*/ 10000 h 10000"/>
              <a:gd name="connsiteX5" fmla="*/ 0 w 10000"/>
              <a:gd name="connsiteY5" fmla="*/ 11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10000"/>
              <a:gd name="connsiteX1" fmla="*/ 7048 w 10056"/>
              <a:gd name="connsiteY1" fmla="*/ 0 h 10000"/>
              <a:gd name="connsiteX2" fmla="*/ 6988 w 10056"/>
              <a:gd name="connsiteY2" fmla="*/ 9628 h 10000"/>
              <a:gd name="connsiteX3" fmla="*/ 10056 w 10056"/>
              <a:gd name="connsiteY3" fmla="*/ 9987 h 10000"/>
              <a:gd name="connsiteX4" fmla="*/ 62 w 10056"/>
              <a:gd name="connsiteY4" fmla="*/ 10000 h 10000"/>
              <a:gd name="connsiteX5" fmla="*/ 0 w 10056"/>
              <a:gd name="connsiteY5" fmla="*/ 4 h 10000"/>
              <a:gd name="connsiteX0" fmla="*/ 0 w 10056"/>
              <a:gd name="connsiteY0" fmla="*/ 4 h 9991"/>
              <a:gd name="connsiteX1" fmla="*/ 7048 w 10056"/>
              <a:gd name="connsiteY1" fmla="*/ 0 h 9991"/>
              <a:gd name="connsiteX2" fmla="*/ 6988 w 10056"/>
              <a:gd name="connsiteY2" fmla="*/ 9628 h 9991"/>
              <a:gd name="connsiteX3" fmla="*/ 10056 w 10056"/>
              <a:gd name="connsiteY3" fmla="*/ 9987 h 9991"/>
              <a:gd name="connsiteX4" fmla="*/ 129 w 10056"/>
              <a:gd name="connsiteY4" fmla="*/ 9991 h 9991"/>
              <a:gd name="connsiteX5" fmla="*/ 0 w 10056"/>
              <a:gd name="connsiteY5" fmla="*/ 4 h 9991"/>
              <a:gd name="connsiteX0" fmla="*/ 0 w 10000"/>
              <a:gd name="connsiteY0" fmla="*/ 0 h 9996"/>
              <a:gd name="connsiteX1" fmla="*/ 6799 w 10000"/>
              <a:gd name="connsiteY1" fmla="*/ 3842 h 9996"/>
              <a:gd name="connsiteX2" fmla="*/ 6949 w 10000"/>
              <a:gd name="connsiteY2" fmla="*/ 9633 h 9996"/>
              <a:gd name="connsiteX3" fmla="*/ 10000 w 10000"/>
              <a:gd name="connsiteY3" fmla="*/ 9992 h 9996"/>
              <a:gd name="connsiteX4" fmla="*/ 128 w 10000"/>
              <a:gd name="connsiteY4" fmla="*/ 9996 h 9996"/>
              <a:gd name="connsiteX5" fmla="*/ 0 w 10000"/>
              <a:gd name="connsiteY5" fmla="*/ 0 h 9996"/>
              <a:gd name="connsiteX0" fmla="*/ 0 w 9895"/>
              <a:gd name="connsiteY0" fmla="*/ 11 h 6156"/>
              <a:gd name="connsiteX1" fmla="*/ 6694 w 9895"/>
              <a:gd name="connsiteY1" fmla="*/ 0 h 6156"/>
              <a:gd name="connsiteX2" fmla="*/ 6844 w 9895"/>
              <a:gd name="connsiteY2" fmla="*/ 5793 h 6156"/>
              <a:gd name="connsiteX3" fmla="*/ 9895 w 9895"/>
              <a:gd name="connsiteY3" fmla="*/ 6152 h 6156"/>
              <a:gd name="connsiteX4" fmla="*/ 23 w 9895"/>
              <a:gd name="connsiteY4" fmla="*/ 6156 h 6156"/>
              <a:gd name="connsiteX5" fmla="*/ 0 w 9895"/>
              <a:gd name="connsiteY5" fmla="*/ 11 h 6156"/>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1030 w 11007"/>
              <a:gd name="connsiteY4" fmla="*/ 10000 h 10000"/>
              <a:gd name="connsiteX5" fmla="*/ 0 w 11007"/>
              <a:gd name="connsiteY5" fmla="*/ 7 h 10000"/>
              <a:gd name="connsiteX0" fmla="*/ 0 w 11007"/>
              <a:gd name="connsiteY0" fmla="*/ 7 h 10000"/>
              <a:gd name="connsiteX1" fmla="*/ 7772 w 11007"/>
              <a:gd name="connsiteY1" fmla="*/ 0 h 10000"/>
              <a:gd name="connsiteX2" fmla="*/ 7924 w 11007"/>
              <a:gd name="connsiteY2" fmla="*/ 9410 h 10000"/>
              <a:gd name="connsiteX3" fmla="*/ 11007 w 11007"/>
              <a:gd name="connsiteY3" fmla="*/ 9994 h 10000"/>
              <a:gd name="connsiteX4" fmla="*/ 23 w 11007"/>
              <a:gd name="connsiteY4" fmla="*/ 10000 h 10000"/>
              <a:gd name="connsiteX5" fmla="*/ 0 w 11007"/>
              <a:gd name="connsiteY5" fmla="*/ 7 h 10000"/>
              <a:gd name="connsiteX0" fmla="*/ 76 w 10988"/>
              <a:gd name="connsiteY0" fmla="*/ 45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76 w 10988"/>
              <a:gd name="connsiteY5" fmla="*/ 45 h 10000"/>
              <a:gd name="connsiteX0" fmla="*/ 16 w 10988"/>
              <a:gd name="connsiteY0" fmla="*/ 20 h 10000"/>
              <a:gd name="connsiteX1" fmla="*/ 7753 w 10988"/>
              <a:gd name="connsiteY1" fmla="*/ 0 h 10000"/>
              <a:gd name="connsiteX2" fmla="*/ 7905 w 10988"/>
              <a:gd name="connsiteY2" fmla="*/ 9410 h 10000"/>
              <a:gd name="connsiteX3" fmla="*/ 10988 w 10988"/>
              <a:gd name="connsiteY3" fmla="*/ 9994 h 10000"/>
              <a:gd name="connsiteX4" fmla="*/ 4 w 10988"/>
              <a:gd name="connsiteY4" fmla="*/ 10000 h 10000"/>
              <a:gd name="connsiteX5" fmla="*/ 16 w 10988"/>
              <a:gd name="connsiteY5" fmla="*/ 20 h 10000"/>
              <a:gd name="connsiteX0" fmla="*/ 16 w 10988"/>
              <a:gd name="connsiteY0" fmla="*/ 0 h 9980"/>
              <a:gd name="connsiteX1" fmla="*/ 7753 w 10988"/>
              <a:gd name="connsiteY1" fmla="*/ 0 h 9980"/>
              <a:gd name="connsiteX2" fmla="*/ 7905 w 10988"/>
              <a:gd name="connsiteY2" fmla="*/ 9390 h 9980"/>
              <a:gd name="connsiteX3" fmla="*/ 10988 w 10988"/>
              <a:gd name="connsiteY3" fmla="*/ 9974 h 9980"/>
              <a:gd name="connsiteX4" fmla="*/ 4 w 10988"/>
              <a:gd name="connsiteY4" fmla="*/ 9980 h 9980"/>
              <a:gd name="connsiteX5" fmla="*/ 16 w 10988"/>
              <a:gd name="connsiteY5" fmla="*/ 0 h 9980"/>
              <a:gd name="connsiteX0" fmla="*/ 0 w 9985"/>
              <a:gd name="connsiteY0" fmla="*/ 0 h 9994"/>
              <a:gd name="connsiteX1" fmla="*/ 7041 w 9985"/>
              <a:gd name="connsiteY1" fmla="*/ 0 h 9994"/>
              <a:gd name="connsiteX2" fmla="*/ 7179 w 9985"/>
              <a:gd name="connsiteY2" fmla="*/ 9409 h 9994"/>
              <a:gd name="connsiteX3" fmla="*/ 9985 w 9985"/>
              <a:gd name="connsiteY3" fmla="*/ 9994 h 9994"/>
              <a:gd name="connsiteX4" fmla="*/ 11 w 9985"/>
              <a:gd name="connsiteY4" fmla="*/ 9987 h 9994"/>
              <a:gd name="connsiteX5" fmla="*/ 0 w 9985"/>
              <a:gd name="connsiteY5" fmla="*/ 0 h 9994"/>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11 w 10000"/>
              <a:gd name="connsiteY4" fmla="*/ 9996 h 10000"/>
              <a:gd name="connsiteX5" fmla="*/ 0 w 10000"/>
              <a:gd name="connsiteY5" fmla="*/ 0 h 10000"/>
              <a:gd name="connsiteX0" fmla="*/ 35 w 10035"/>
              <a:gd name="connsiteY0" fmla="*/ 0 h 10009"/>
              <a:gd name="connsiteX1" fmla="*/ 7087 w 10035"/>
              <a:gd name="connsiteY1" fmla="*/ 0 h 10009"/>
              <a:gd name="connsiteX2" fmla="*/ 7225 w 10035"/>
              <a:gd name="connsiteY2" fmla="*/ 9415 h 10009"/>
              <a:gd name="connsiteX3" fmla="*/ 10035 w 10035"/>
              <a:gd name="connsiteY3" fmla="*/ 10000 h 10009"/>
              <a:gd name="connsiteX4" fmla="*/ 3 w 10035"/>
              <a:gd name="connsiteY4" fmla="*/ 10009 h 10009"/>
              <a:gd name="connsiteX5" fmla="*/ 35 w 10035"/>
              <a:gd name="connsiteY5" fmla="*/ 0 h 10009"/>
              <a:gd name="connsiteX0" fmla="*/ 0 w 10000"/>
              <a:gd name="connsiteY0" fmla="*/ 0 h 10000"/>
              <a:gd name="connsiteX1" fmla="*/ 7052 w 10000"/>
              <a:gd name="connsiteY1" fmla="*/ 0 h 10000"/>
              <a:gd name="connsiteX2" fmla="*/ 7190 w 10000"/>
              <a:gd name="connsiteY2" fmla="*/ 9415 h 10000"/>
              <a:gd name="connsiteX3" fmla="*/ 10000 w 10000"/>
              <a:gd name="connsiteY3" fmla="*/ 10000 h 10000"/>
              <a:gd name="connsiteX4" fmla="*/ 66 w 10000"/>
              <a:gd name="connsiteY4" fmla="*/ 9989 h 10000"/>
              <a:gd name="connsiteX5" fmla="*/ 0 w 10000"/>
              <a:gd name="connsiteY5" fmla="*/ 0 h 10000"/>
              <a:gd name="connsiteX0" fmla="*/ 0 w 10000"/>
              <a:gd name="connsiteY0" fmla="*/ 0 h 10002"/>
              <a:gd name="connsiteX1" fmla="*/ 7052 w 10000"/>
              <a:gd name="connsiteY1" fmla="*/ 0 h 10002"/>
              <a:gd name="connsiteX2" fmla="*/ 7190 w 10000"/>
              <a:gd name="connsiteY2" fmla="*/ 9415 h 10002"/>
              <a:gd name="connsiteX3" fmla="*/ 10000 w 10000"/>
              <a:gd name="connsiteY3" fmla="*/ 10000 h 10002"/>
              <a:gd name="connsiteX4" fmla="*/ 23 w 10000"/>
              <a:gd name="connsiteY4" fmla="*/ 10002 h 10002"/>
              <a:gd name="connsiteX5" fmla="*/ 0 w 10000"/>
              <a:gd name="connsiteY5" fmla="*/ 0 h 10002"/>
              <a:gd name="connsiteX0" fmla="*/ 164 w 10164"/>
              <a:gd name="connsiteY0" fmla="*/ 0 h 10000"/>
              <a:gd name="connsiteX1" fmla="*/ 7216 w 10164"/>
              <a:gd name="connsiteY1" fmla="*/ 0 h 10000"/>
              <a:gd name="connsiteX2" fmla="*/ 7354 w 10164"/>
              <a:gd name="connsiteY2" fmla="*/ 9415 h 10000"/>
              <a:gd name="connsiteX3" fmla="*/ 10164 w 10164"/>
              <a:gd name="connsiteY3" fmla="*/ 10000 h 10000"/>
              <a:gd name="connsiteX4" fmla="*/ 2 w 10164"/>
              <a:gd name="connsiteY4" fmla="*/ 9999 h 10000"/>
              <a:gd name="connsiteX5" fmla="*/ 164 w 10164"/>
              <a:gd name="connsiteY5" fmla="*/ 0 h 10000"/>
              <a:gd name="connsiteX0" fmla="*/ 163 w 10163"/>
              <a:gd name="connsiteY0" fmla="*/ 0 h 10000"/>
              <a:gd name="connsiteX1" fmla="*/ 7215 w 10163"/>
              <a:gd name="connsiteY1" fmla="*/ 0 h 10000"/>
              <a:gd name="connsiteX2" fmla="*/ 7353 w 10163"/>
              <a:gd name="connsiteY2" fmla="*/ 9415 h 10000"/>
              <a:gd name="connsiteX3" fmla="*/ 10163 w 10163"/>
              <a:gd name="connsiteY3" fmla="*/ 10000 h 10000"/>
              <a:gd name="connsiteX4" fmla="*/ 1 w 10163"/>
              <a:gd name="connsiteY4" fmla="*/ 9999 h 10000"/>
              <a:gd name="connsiteX5" fmla="*/ 163 w 10163"/>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0 h 10000"/>
              <a:gd name="connsiteX1" fmla="*/ 7226 w 10174"/>
              <a:gd name="connsiteY1" fmla="*/ 0 h 10000"/>
              <a:gd name="connsiteX2" fmla="*/ 7364 w 10174"/>
              <a:gd name="connsiteY2" fmla="*/ 9415 h 10000"/>
              <a:gd name="connsiteX3" fmla="*/ 10174 w 10174"/>
              <a:gd name="connsiteY3" fmla="*/ 10000 h 10000"/>
              <a:gd name="connsiteX4" fmla="*/ 12 w 10174"/>
              <a:gd name="connsiteY4" fmla="*/ 9999 h 10000"/>
              <a:gd name="connsiteX5" fmla="*/ 0 w 10174"/>
              <a:gd name="connsiteY5" fmla="*/ 0 h 10000"/>
              <a:gd name="connsiteX0" fmla="*/ 0 w 10174"/>
              <a:gd name="connsiteY0" fmla="*/ 3 h 10003"/>
              <a:gd name="connsiteX1" fmla="*/ 7335 w 10174"/>
              <a:gd name="connsiteY1" fmla="*/ 0 h 10003"/>
              <a:gd name="connsiteX2" fmla="*/ 7364 w 10174"/>
              <a:gd name="connsiteY2" fmla="*/ 9418 h 10003"/>
              <a:gd name="connsiteX3" fmla="*/ 10174 w 10174"/>
              <a:gd name="connsiteY3" fmla="*/ 10003 h 10003"/>
              <a:gd name="connsiteX4" fmla="*/ 12 w 10174"/>
              <a:gd name="connsiteY4" fmla="*/ 10002 h 10003"/>
              <a:gd name="connsiteX5" fmla="*/ 0 w 10174"/>
              <a:gd name="connsiteY5" fmla="*/ 3 h 10003"/>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6 h 10006"/>
              <a:gd name="connsiteX1" fmla="*/ 7346 w 10174"/>
              <a:gd name="connsiteY1" fmla="*/ 0 h 10006"/>
              <a:gd name="connsiteX2" fmla="*/ 7364 w 10174"/>
              <a:gd name="connsiteY2" fmla="*/ 9421 h 10006"/>
              <a:gd name="connsiteX3" fmla="*/ 10174 w 10174"/>
              <a:gd name="connsiteY3" fmla="*/ 10006 h 10006"/>
              <a:gd name="connsiteX4" fmla="*/ 12 w 10174"/>
              <a:gd name="connsiteY4" fmla="*/ 10005 h 10006"/>
              <a:gd name="connsiteX5" fmla="*/ 0 w 10174"/>
              <a:gd name="connsiteY5" fmla="*/ 6 h 10006"/>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0 w 10174"/>
              <a:gd name="connsiteY0" fmla="*/ 9 h 10009"/>
              <a:gd name="connsiteX1" fmla="*/ 7346 w 10174"/>
              <a:gd name="connsiteY1" fmla="*/ 0 h 10009"/>
              <a:gd name="connsiteX2" fmla="*/ 7364 w 10174"/>
              <a:gd name="connsiteY2" fmla="*/ 9424 h 10009"/>
              <a:gd name="connsiteX3" fmla="*/ 10174 w 10174"/>
              <a:gd name="connsiteY3" fmla="*/ 10009 h 10009"/>
              <a:gd name="connsiteX4" fmla="*/ 12 w 10174"/>
              <a:gd name="connsiteY4" fmla="*/ 10008 h 10009"/>
              <a:gd name="connsiteX5" fmla="*/ 0 w 10174"/>
              <a:gd name="connsiteY5" fmla="*/ 9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550 w 10163"/>
              <a:gd name="connsiteY0" fmla="*/ 3 h 10009"/>
              <a:gd name="connsiteX1" fmla="*/ 7335 w 10163"/>
              <a:gd name="connsiteY1" fmla="*/ 0 h 10009"/>
              <a:gd name="connsiteX2" fmla="*/ 7353 w 10163"/>
              <a:gd name="connsiteY2" fmla="*/ 9424 h 10009"/>
              <a:gd name="connsiteX3" fmla="*/ 10163 w 10163"/>
              <a:gd name="connsiteY3" fmla="*/ 10009 h 10009"/>
              <a:gd name="connsiteX4" fmla="*/ 1 w 10163"/>
              <a:gd name="connsiteY4" fmla="*/ 10008 h 10009"/>
              <a:gd name="connsiteX5" fmla="*/ 550 w 10163"/>
              <a:gd name="connsiteY5" fmla="*/ 3 h 10009"/>
              <a:gd name="connsiteX0" fmla="*/ 0 w 9613"/>
              <a:gd name="connsiteY0" fmla="*/ 3 h 10009"/>
              <a:gd name="connsiteX1" fmla="*/ 6785 w 9613"/>
              <a:gd name="connsiteY1" fmla="*/ 0 h 10009"/>
              <a:gd name="connsiteX2" fmla="*/ 6803 w 9613"/>
              <a:gd name="connsiteY2" fmla="*/ 9424 h 10009"/>
              <a:gd name="connsiteX3" fmla="*/ 9613 w 9613"/>
              <a:gd name="connsiteY3" fmla="*/ 10009 h 10009"/>
              <a:gd name="connsiteX4" fmla="*/ 95 w 9613"/>
              <a:gd name="connsiteY4" fmla="*/ 9998 h 10009"/>
              <a:gd name="connsiteX5" fmla="*/ 0 w 9613"/>
              <a:gd name="connsiteY5" fmla="*/ 3 h 10009"/>
              <a:gd name="connsiteX0" fmla="*/ 0 w 10000"/>
              <a:gd name="connsiteY0" fmla="*/ 3 h 10000"/>
              <a:gd name="connsiteX1" fmla="*/ 7058 w 10000"/>
              <a:gd name="connsiteY1" fmla="*/ 0 h 10000"/>
              <a:gd name="connsiteX2" fmla="*/ 7077 w 10000"/>
              <a:gd name="connsiteY2" fmla="*/ 9416 h 10000"/>
              <a:gd name="connsiteX3" fmla="*/ 10000 w 10000"/>
              <a:gd name="connsiteY3" fmla="*/ 10000 h 10000"/>
              <a:gd name="connsiteX4" fmla="*/ 14 w 10000"/>
              <a:gd name="connsiteY4" fmla="*/ 9999 h 10000"/>
              <a:gd name="connsiteX5" fmla="*/ 0 w 10000"/>
              <a:gd name="connsiteY5" fmla="*/ 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3"/>
                </a:moveTo>
                <a:lnTo>
                  <a:pt x="7058" y="0"/>
                </a:lnTo>
                <a:cubicBezTo>
                  <a:pt x="7049" y="2528"/>
                  <a:pt x="7068" y="8825"/>
                  <a:pt x="7077" y="9416"/>
                </a:cubicBezTo>
                <a:cubicBezTo>
                  <a:pt x="7052" y="9743"/>
                  <a:pt x="8384" y="10000"/>
                  <a:pt x="10000" y="10000"/>
                </a:cubicBezTo>
                <a:lnTo>
                  <a:pt x="14" y="9999"/>
                </a:lnTo>
                <a:cubicBezTo>
                  <a:pt x="7" y="7401"/>
                  <a:pt x="15" y="1749"/>
                  <a:pt x="0" y="3"/>
                </a:cubicBezTo>
                <a:close/>
              </a:path>
            </a:pathLst>
          </a:custGeom>
          <a:solidFill>
            <a:srgbClr val="AA00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4FAD86AC-4C87-1793-B8DA-143F6DFB4B75}"/>
              </a:ext>
            </a:extLst>
          </p:cNvPr>
          <p:cNvSpPr txBox="1"/>
          <p:nvPr userDrawn="1"/>
        </p:nvSpPr>
        <p:spPr>
          <a:xfrm>
            <a:off x="10246589" y="585744"/>
            <a:ext cx="2225725" cy="419695"/>
          </a:xfrm>
          <a:prstGeom prst="rect">
            <a:avLst/>
          </a:prstGeom>
          <a:noFill/>
        </p:spPr>
        <p:txBody>
          <a:bodyPr wrap="square" rtlCol="0">
            <a:spAutoFit/>
          </a:bodyPr>
          <a:lstStyle/>
          <a:p>
            <a:r>
              <a:rPr lang="en-GB" sz="2400" dirty="0">
                <a:solidFill>
                  <a:schemeClr val="bg1"/>
                </a:solidFill>
              </a:rPr>
              <a:t>Meta-analysis</a:t>
            </a:r>
          </a:p>
        </p:txBody>
      </p:sp>
    </p:spTree>
    <p:extLst>
      <p:ext uri="{BB962C8B-B14F-4D97-AF65-F5344CB8AC3E}">
        <p14:creationId xmlns:p14="http://schemas.microsoft.com/office/powerpoint/2010/main" val="20597822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14BA06-560F-4272-BD1D-D3D251BC0A82}" type="datetimeFigureOut">
              <a:rPr lang="en-GB" smtClean="0"/>
              <a:t>02/09/2024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2DF36B-8F18-4F81-92A8-26E2BC629512}" type="slidenum">
              <a:rPr lang="en-GB" smtClean="0"/>
              <a:t>‹#›</a:t>
            </a:fld>
            <a:endParaRPr lang="en-GB"/>
          </a:p>
        </p:txBody>
      </p:sp>
    </p:spTree>
    <p:extLst>
      <p:ext uri="{BB962C8B-B14F-4D97-AF65-F5344CB8AC3E}">
        <p14:creationId xmlns:p14="http://schemas.microsoft.com/office/powerpoint/2010/main" val="690031264"/>
      </p:ext>
    </p:extLst>
  </p:cSld>
  <p:clrMap bg1="lt1" tx1="dk1" bg2="lt2" tx2="dk2" accent1="accent1" accent2="accent2" accent3="accent3" accent4="accent4" accent5="accent5" accent6="accent6" hlink="hlink" folHlink="folHlink"/>
  <p:sldLayoutIdLst>
    <p:sldLayoutId id="2147483649" r:id="rId1"/>
    <p:sldLayoutId id="2147483653" r:id="rId2"/>
    <p:sldLayoutId id="2147483652" r:id="rId3"/>
    <p:sldLayoutId id="214748365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F2E93D-6E96-094F-3279-F73667448ED8}"/>
              </a:ext>
            </a:extLst>
          </p:cNvPr>
          <p:cNvSpPr/>
          <p:nvPr/>
        </p:nvSpPr>
        <p:spPr>
          <a:xfrm>
            <a:off x="4490476" y="4745475"/>
            <a:ext cx="7481515" cy="891770"/>
          </a:xfrm>
          <a:prstGeom prst="rect">
            <a:avLst/>
          </a:prstGeom>
          <a:noFill/>
          <a:ln w="41275">
            <a:solidFill>
              <a:srgbClr val="00437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800" dirty="0">
                <a:solidFill>
                  <a:srgbClr val="00437A"/>
                </a:solidFill>
              </a:rPr>
              <a:t>After adjusting for age, average CVP after revascularisation and average systolic BP in the first 24 hours post-transplant were not associated with eGFR in the first month post-transplant. </a:t>
            </a:r>
          </a:p>
        </p:txBody>
      </p:sp>
      <p:sp>
        <p:nvSpPr>
          <p:cNvPr id="24" name="Title 1"/>
          <p:cNvSpPr txBox="1">
            <a:spLocks/>
          </p:cNvSpPr>
          <p:nvPr/>
        </p:nvSpPr>
        <p:spPr>
          <a:xfrm>
            <a:off x="0" y="0"/>
            <a:ext cx="10233660" cy="1085673"/>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16000" algn="l"/>
            <a:r>
              <a:rPr lang="en-GB" sz="2800" b="1" dirty="0">
                <a:solidFill>
                  <a:schemeClr val="bg1"/>
                </a:solidFill>
              </a:rPr>
              <a:t>Effect of perioperative management on early graft function in living donor paediatric kidney transplantation </a:t>
            </a:r>
          </a:p>
        </p:txBody>
      </p:sp>
      <p:sp>
        <p:nvSpPr>
          <p:cNvPr id="25" name="TextBox 24"/>
          <p:cNvSpPr txBox="1"/>
          <p:nvPr/>
        </p:nvSpPr>
        <p:spPr>
          <a:xfrm>
            <a:off x="180182" y="1189759"/>
            <a:ext cx="11838369" cy="369332"/>
          </a:xfrm>
          <a:prstGeom prst="rect">
            <a:avLst/>
          </a:prstGeom>
          <a:noFill/>
        </p:spPr>
        <p:txBody>
          <a:bodyPr wrap="square" rtlCol="0">
            <a:spAutoFit/>
          </a:bodyPr>
          <a:lstStyle/>
          <a:p>
            <a:r>
              <a:rPr lang="en-GB" b="1" dirty="0">
                <a:solidFill>
                  <a:schemeClr val="bg1"/>
                </a:solidFill>
              </a:rPr>
              <a:t>AIM</a:t>
            </a:r>
            <a:r>
              <a:rPr lang="en-GB" dirty="0">
                <a:solidFill>
                  <a:schemeClr val="bg1"/>
                </a:solidFill>
              </a:rPr>
              <a:t>: To determine if perioperative management affects early graft function in living donor paediatric kidney transplantation </a:t>
            </a:r>
          </a:p>
        </p:txBody>
      </p:sp>
      <p:sp>
        <p:nvSpPr>
          <p:cNvPr id="26" name="TextBox 25"/>
          <p:cNvSpPr txBox="1"/>
          <p:nvPr/>
        </p:nvSpPr>
        <p:spPr>
          <a:xfrm>
            <a:off x="173448" y="1758951"/>
            <a:ext cx="11505934" cy="369332"/>
          </a:xfrm>
          <a:prstGeom prst="rect">
            <a:avLst/>
          </a:prstGeom>
          <a:noFill/>
        </p:spPr>
        <p:txBody>
          <a:bodyPr wrap="square" rtlCol="0">
            <a:spAutoFit/>
          </a:bodyPr>
          <a:lstStyle/>
          <a:p>
            <a:r>
              <a:rPr lang="en-GB" b="1" dirty="0">
                <a:solidFill>
                  <a:srgbClr val="0065AA"/>
                </a:solidFill>
              </a:rPr>
              <a:t>DESIGN &amp; OUTCOMES</a:t>
            </a:r>
            <a:r>
              <a:rPr lang="en-GB" dirty="0">
                <a:solidFill>
                  <a:srgbClr val="0065AA"/>
                </a:solidFill>
              </a:rPr>
              <a:t>: </a:t>
            </a:r>
          </a:p>
        </p:txBody>
      </p:sp>
      <p:sp>
        <p:nvSpPr>
          <p:cNvPr id="27" name="TextBox 26"/>
          <p:cNvSpPr txBox="1"/>
          <p:nvPr/>
        </p:nvSpPr>
        <p:spPr>
          <a:xfrm>
            <a:off x="7679856" y="5678917"/>
            <a:ext cx="4108032" cy="400110"/>
          </a:xfrm>
          <a:prstGeom prst="rect">
            <a:avLst/>
          </a:prstGeom>
          <a:noFill/>
        </p:spPr>
        <p:txBody>
          <a:bodyPr wrap="square" rtlCol="0">
            <a:spAutoFit/>
          </a:bodyPr>
          <a:lstStyle/>
          <a:p>
            <a:r>
              <a:rPr lang="en-GB" sz="2000" b="1" dirty="0">
                <a:solidFill>
                  <a:schemeClr val="bg1"/>
                </a:solidFill>
                <a:latin typeface="+mj-lt"/>
              </a:rPr>
              <a:t>Zhang et al. 2024</a:t>
            </a:r>
            <a:endParaRPr lang="en-GB" sz="1400" b="1" dirty="0">
              <a:solidFill>
                <a:schemeClr val="bg1"/>
              </a:solidFill>
              <a:latin typeface="+mj-lt"/>
            </a:endParaRPr>
          </a:p>
        </p:txBody>
      </p:sp>
      <p:sp>
        <p:nvSpPr>
          <p:cNvPr id="28" name="TextBox 27"/>
          <p:cNvSpPr txBox="1"/>
          <p:nvPr/>
        </p:nvSpPr>
        <p:spPr>
          <a:xfrm>
            <a:off x="173448" y="5677922"/>
            <a:ext cx="7141846" cy="1200329"/>
          </a:xfrm>
          <a:prstGeom prst="rect">
            <a:avLst/>
          </a:prstGeom>
          <a:noFill/>
        </p:spPr>
        <p:txBody>
          <a:bodyPr wrap="square" rtlCol="0">
            <a:spAutoFit/>
          </a:bodyPr>
          <a:lstStyle/>
          <a:p>
            <a:pPr>
              <a:spcAft>
                <a:spcPts val="600"/>
              </a:spcAft>
            </a:pPr>
            <a:r>
              <a:rPr lang="en-GB" b="1" dirty="0">
                <a:solidFill>
                  <a:schemeClr val="bg1"/>
                </a:solidFill>
              </a:rPr>
              <a:t>CONCLUSION</a:t>
            </a:r>
            <a:r>
              <a:rPr lang="en-GB" dirty="0">
                <a:solidFill>
                  <a:schemeClr val="bg1"/>
                </a:solidFill>
              </a:rPr>
              <a:t>: Targeted intraoperative and postoperative fluid and haemodynamic characteristics such as CVP, BP and vasoactive agent use, were achieved but did not correlate with early graft function. This exploratory study provides the rationale for future RCTs.  </a:t>
            </a:r>
          </a:p>
        </p:txBody>
      </p:sp>
      <p:grpSp>
        <p:nvGrpSpPr>
          <p:cNvPr id="10" name="Group 9">
            <a:extLst>
              <a:ext uri="{FF2B5EF4-FFF2-40B4-BE49-F238E27FC236}">
                <a16:creationId xmlns:a16="http://schemas.microsoft.com/office/drawing/2014/main" id="{85742F2C-83F7-EA26-D926-554EC9EBFCF2}"/>
              </a:ext>
            </a:extLst>
          </p:cNvPr>
          <p:cNvGrpSpPr/>
          <p:nvPr/>
        </p:nvGrpSpPr>
        <p:grpSpPr>
          <a:xfrm>
            <a:off x="233053" y="2232369"/>
            <a:ext cx="950710" cy="1236607"/>
            <a:chOff x="180182" y="2192393"/>
            <a:chExt cx="950710" cy="1236607"/>
          </a:xfrm>
        </p:grpSpPr>
        <p:sp>
          <p:nvSpPr>
            <p:cNvPr id="6" name="Freeform: Shape 46">
              <a:extLst>
                <a:ext uri="{FF2B5EF4-FFF2-40B4-BE49-F238E27FC236}">
                  <a16:creationId xmlns:a16="http://schemas.microsoft.com/office/drawing/2014/main" id="{812304D3-0693-D4F3-3CED-1FA4C47A6AC4}"/>
                </a:ext>
              </a:extLst>
            </p:cNvPr>
            <p:cNvSpPr/>
            <p:nvPr/>
          </p:nvSpPr>
          <p:spPr>
            <a:xfrm>
              <a:off x="180182" y="2192393"/>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296DC0"/>
            </a:solidFill>
            <a:ln w="15081" cap="flat">
              <a:noFill/>
              <a:prstDash val="solid"/>
              <a:miter/>
            </a:ln>
          </p:spPr>
          <p:txBody>
            <a:bodyPr wrap="square" rtlCol="0" anchor="ctr">
              <a:noAutofit/>
            </a:bodyPr>
            <a:lstStyle/>
            <a:p>
              <a:endParaRPr lang="en-US"/>
            </a:p>
          </p:txBody>
        </p:sp>
        <p:sp>
          <p:nvSpPr>
            <p:cNvPr id="8" name="Freeform: Shape 46">
              <a:extLst>
                <a:ext uri="{FF2B5EF4-FFF2-40B4-BE49-F238E27FC236}">
                  <a16:creationId xmlns:a16="http://schemas.microsoft.com/office/drawing/2014/main" id="{85A2C679-FD65-B50F-837F-D72FF3E655D6}"/>
                </a:ext>
              </a:extLst>
            </p:cNvPr>
            <p:cNvSpPr/>
            <p:nvPr/>
          </p:nvSpPr>
          <p:spPr>
            <a:xfrm>
              <a:off x="617608" y="2192393"/>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65AA00"/>
            </a:solidFill>
            <a:ln w="15081" cap="flat">
              <a:noFill/>
              <a:prstDash val="solid"/>
              <a:miter/>
            </a:ln>
          </p:spPr>
          <p:txBody>
            <a:bodyPr wrap="square" rtlCol="0" anchor="ctr">
              <a:noAutofit/>
            </a:bodyPr>
            <a:lstStyle/>
            <a:p>
              <a:endParaRPr lang="en-US"/>
            </a:p>
          </p:txBody>
        </p:sp>
        <p:sp>
          <p:nvSpPr>
            <p:cNvPr id="9" name="Freeform: Shape 46">
              <a:extLst>
                <a:ext uri="{FF2B5EF4-FFF2-40B4-BE49-F238E27FC236}">
                  <a16:creationId xmlns:a16="http://schemas.microsoft.com/office/drawing/2014/main" id="{EF2EC12F-5FB3-C795-A70F-1B8B0648783A}"/>
                </a:ext>
              </a:extLst>
            </p:cNvPr>
            <p:cNvSpPr/>
            <p:nvPr/>
          </p:nvSpPr>
          <p:spPr>
            <a:xfrm>
              <a:off x="398895" y="2379102"/>
              <a:ext cx="513284" cy="1049898"/>
            </a:xfrm>
            <a:custGeom>
              <a:avLst/>
              <a:gdLst>
                <a:gd name="connsiteX0" fmla="*/ 427832 w 855663"/>
                <a:gd name="connsiteY0" fmla="*/ 350043 h 1750218"/>
                <a:gd name="connsiteX1" fmla="*/ 556181 w 855663"/>
                <a:gd name="connsiteY1" fmla="*/ 365601 h 1750218"/>
                <a:gd name="connsiteX2" fmla="*/ 719535 w 855663"/>
                <a:gd name="connsiteY2" fmla="*/ 451168 h 1750218"/>
                <a:gd name="connsiteX3" fmla="*/ 742872 w 855663"/>
                <a:gd name="connsiteY3" fmla="*/ 493950 h 1750218"/>
                <a:gd name="connsiteX4" fmla="*/ 851774 w 855663"/>
                <a:gd name="connsiteY4" fmla="*/ 956786 h 1750218"/>
                <a:gd name="connsiteX5" fmla="*/ 855663 w 855663"/>
                <a:gd name="connsiteY5" fmla="*/ 976232 h 1750218"/>
                <a:gd name="connsiteX6" fmla="*/ 777876 w 855663"/>
                <a:gd name="connsiteY6" fmla="*/ 1054020 h 1750218"/>
                <a:gd name="connsiteX7" fmla="*/ 703977 w 855663"/>
                <a:gd name="connsiteY7" fmla="*/ 995680 h 1750218"/>
                <a:gd name="connsiteX8" fmla="*/ 622301 w 855663"/>
                <a:gd name="connsiteY8" fmla="*/ 657304 h 1750218"/>
                <a:gd name="connsiteX9" fmla="*/ 622301 w 855663"/>
                <a:gd name="connsiteY9" fmla="*/ 1750218 h 1750218"/>
                <a:gd name="connsiteX10" fmla="*/ 466726 w 855663"/>
                <a:gd name="connsiteY10" fmla="*/ 1750218 h 1750218"/>
                <a:gd name="connsiteX11" fmla="*/ 466726 w 855663"/>
                <a:gd name="connsiteY11" fmla="*/ 1050131 h 1750218"/>
                <a:gd name="connsiteX12" fmla="*/ 388938 w 855663"/>
                <a:gd name="connsiteY12" fmla="*/ 1050131 h 1750218"/>
                <a:gd name="connsiteX13" fmla="*/ 388938 w 855663"/>
                <a:gd name="connsiteY13" fmla="*/ 1750218 h 1750218"/>
                <a:gd name="connsiteX14" fmla="*/ 233363 w 855663"/>
                <a:gd name="connsiteY14" fmla="*/ 1750218 h 1750218"/>
                <a:gd name="connsiteX15" fmla="*/ 233363 w 855663"/>
                <a:gd name="connsiteY15" fmla="*/ 661193 h 1750218"/>
                <a:gd name="connsiteX16" fmla="*/ 151686 w 855663"/>
                <a:gd name="connsiteY16" fmla="*/ 999569 h 1750218"/>
                <a:gd name="connsiteX17" fmla="*/ 77788 w 855663"/>
                <a:gd name="connsiteY17" fmla="*/ 1057910 h 1750218"/>
                <a:gd name="connsiteX18" fmla="*/ 0 w 855663"/>
                <a:gd name="connsiteY18" fmla="*/ 980123 h 1750218"/>
                <a:gd name="connsiteX19" fmla="*/ 3889 w 855663"/>
                <a:gd name="connsiteY19" fmla="*/ 960675 h 1750218"/>
                <a:gd name="connsiteX20" fmla="*/ 112792 w 855663"/>
                <a:gd name="connsiteY20" fmla="*/ 497840 h 1750218"/>
                <a:gd name="connsiteX21" fmla="*/ 136129 w 855663"/>
                <a:gd name="connsiteY21" fmla="*/ 455057 h 1750218"/>
                <a:gd name="connsiteX22" fmla="*/ 299482 w 855663"/>
                <a:gd name="connsiteY22" fmla="*/ 369490 h 1750218"/>
                <a:gd name="connsiteX23" fmla="*/ 427832 w 855663"/>
                <a:gd name="connsiteY23" fmla="*/ 350043 h 1750218"/>
                <a:gd name="connsiteX24" fmla="*/ 427831 w 855663"/>
                <a:gd name="connsiteY24" fmla="*/ 0 h 1750218"/>
                <a:gd name="connsiteX25" fmla="*/ 583406 w 855663"/>
                <a:gd name="connsiteY25" fmla="*/ 155575 h 1750218"/>
                <a:gd name="connsiteX26" fmla="*/ 427831 w 855663"/>
                <a:gd name="connsiteY26" fmla="*/ 311150 h 1750218"/>
                <a:gd name="connsiteX27" fmla="*/ 272256 w 855663"/>
                <a:gd name="connsiteY27" fmla="*/ 155575 h 1750218"/>
                <a:gd name="connsiteX28" fmla="*/ 427831 w 855663"/>
                <a:gd name="connsiteY28" fmla="*/ 0 h 17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5663" h="1750218">
                  <a:moveTo>
                    <a:pt x="427832" y="350043"/>
                  </a:moveTo>
                  <a:cubicBezTo>
                    <a:pt x="470615" y="350043"/>
                    <a:pt x="513398" y="357821"/>
                    <a:pt x="556181" y="365601"/>
                  </a:cubicBezTo>
                  <a:cubicBezTo>
                    <a:pt x="618412" y="385047"/>
                    <a:pt x="672862" y="412273"/>
                    <a:pt x="719535" y="451168"/>
                  </a:cubicBezTo>
                  <a:cubicBezTo>
                    <a:pt x="731203" y="462835"/>
                    <a:pt x="738983" y="478392"/>
                    <a:pt x="742872" y="493950"/>
                  </a:cubicBezTo>
                  <a:lnTo>
                    <a:pt x="851774" y="956786"/>
                  </a:lnTo>
                  <a:cubicBezTo>
                    <a:pt x="851774" y="960675"/>
                    <a:pt x="855663" y="968454"/>
                    <a:pt x="855663" y="976232"/>
                  </a:cubicBezTo>
                  <a:cubicBezTo>
                    <a:pt x="855663" y="1019016"/>
                    <a:pt x="820659" y="1054020"/>
                    <a:pt x="777876" y="1054020"/>
                  </a:cubicBezTo>
                  <a:cubicBezTo>
                    <a:pt x="742872" y="1054020"/>
                    <a:pt x="711757" y="1026795"/>
                    <a:pt x="703977" y="995680"/>
                  </a:cubicBezTo>
                  <a:lnTo>
                    <a:pt x="622301" y="657304"/>
                  </a:lnTo>
                  <a:lnTo>
                    <a:pt x="622301" y="1750218"/>
                  </a:lnTo>
                  <a:lnTo>
                    <a:pt x="466726" y="1750218"/>
                  </a:lnTo>
                  <a:lnTo>
                    <a:pt x="466726" y="1050131"/>
                  </a:lnTo>
                  <a:lnTo>
                    <a:pt x="388938" y="1050131"/>
                  </a:lnTo>
                  <a:lnTo>
                    <a:pt x="388938" y="1750218"/>
                  </a:lnTo>
                  <a:lnTo>
                    <a:pt x="233363" y="1750218"/>
                  </a:lnTo>
                  <a:lnTo>
                    <a:pt x="233363" y="661193"/>
                  </a:lnTo>
                  <a:lnTo>
                    <a:pt x="151686" y="999569"/>
                  </a:lnTo>
                  <a:cubicBezTo>
                    <a:pt x="143907" y="1030684"/>
                    <a:pt x="112792" y="1057910"/>
                    <a:pt x="77788" y="1057910"/>
                  </a:cubicBezTo>
                  <a:cubicBezTo>
                    <a:pt x="35004" y="1057910"/>
                    <a:pt x="0" y="1022905"/>
                    <a:pt x="0" y="980123"/>
                  </a:cubicBezTo>
                  <a:cubicBezTo>
                    <a:pt x="0" y="972343"/>
                    <a:pt x="3889" y="964564"/>
                    <a:pt x="3889" y="960675"/>
                  </a:cubicBezTo>
                  <a:lnTo>
                    <a:pt x="112792" y="497840"/>
                  </a:lnTo>
                  <a:cubicBezTo>
                    <a:pt x="116682" y="482281"/>
                    <a:pt x="124460" y="466725"/>
                    <a:pt x="136129" y="455057"/>
                  </a:cubicBezTo>
                  <a:cubicBezTo>
                    <a:pt x="182801" y="416162"/>
                    <a:pt x="237252" y="385047"/>
                    <a:pt x="299482" y="369490"/>
                  </a:cubicBezTo>
                  <a:cubicBezTo>
                    <a:pt x="342265" y="357821"/>
                    <a:pt x="385049" y="350043"/>
                    <a:pt x="427832" y="350043"/>
                  </a:cubicBezTo>
                  <a:close/>
                  <a:moveTo>
                    <a:pt x="427831" y="0"/>
                  </a:moveTo>
                  <a:cubicBezTo>
                    <a:pt x="513753" y="0"/>
                    <a:pt x="583406" y="69653"/>
                    <a:pt x="583406" y="155575"/>
                  </a:cubicBezTo>
                  <a:cubicBezTo>
                    <a:pt x="583406" y="241496"/>
                    <a:pt x="513753" y="311150"/>
                    <a:pt x="427831" y="311150"/>
                  </a:cubicBezTo>
                  <a:cubicBezTo>
                    <a:pt x="341910" y="311150"/>
                    <a:pt x="272256" y="241496"/>
                    <a:pt x="272256" y="155575"/>
                  </a:cubicBezTo>
                  <a:cubicBezTo>
                    <a:pt x="272256" y="69653"/>
                    <a:pt x="341910" y="0"/>
                    <a:pt x="427831" y="0"/>
                  </a:cubicBezTo>
                  <a:close/>
                </a:path>
              </a:pathLst>
            </a:custGeom>
            <a:solidFill>
              <a:srgbClr val="AA0065"/>
            </a:solidFill>
            <a:ln w="15081" cap="flat">
              <a:noFill/>
              <a:prstDash val="solid"/>
              <a:miter/>
            </a:ln>
          </p:spPr>
          <p:txBody>
            <a:bodyPr wrap="square" rtlCol="0" anchor="ctr">
              <a:noAutofit/>
            </a:bodyPr>
            <a:lstStyle/>
            <a:p>
              <a:endParaRPr lang="en-US"/>
            </a:p>
          </p:txBody>
        </p:sp>
      </p:grpSp>
      <p:sp>
        <p:nvSpPr>
          <p:cNvPr id="11" name="Rectangle 10">
            <a:extLst>
              <a:ext uri="{FF2B5EF4-FFF2-40B4-BE49-F238E27FC236}">
                <a16:creationId xmlns:a16="http://schemas.microsoft.com/office/drawing/2014/main" id="{83C41FAE-7EB7-E0C5-4EE9-D3C8824ACDEB}"/>
              </a:ext>
            </a:extLst>
          </p:cNvPr>
          <p:cNvSpPr/>
          <p:nvPr/>
        </p:nvSpPr>
        <p:spPr>
          <a:xfrm>
            <a:off x="312428" y="3675866"/>
            <a:ext cx="3732135" cy="1621183"/>
          </a:xfrm>
          <a:prstGeom prst="rect">
            <a:avLst/>
          </a:prstGeom>
          <a:noFill/>
          <a:ln w="41275">
            <a:solidFill>
              <a:srgbClr val="296DC0"/>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296DC0"/>
                </a:solidFill>
              </a:rPr>
              <a:t>39 </a:t>
            </a:r>
            <a:r>
              <a:rPr lang="en-GB" sz="2000" dirty="0">
                <a:solidFill>
                  <a:srgbClr val="296DC0"/>
                </a:solidFill>
              </a:rPr>
              <a:t>children (</a:t>
            </a:r>
            <a:r>
              <a:rPr lang="en-GB" sz="2000" b="1" dirty="0">
                <a:solidFill>
                  <a:srgbClr val="296DC0"/>
                </a:solidFill>
              </a:rPr>
              <a:t>13 </a:t>
            </a:r>
            <a:r>
              <a:rPr lang="en-GB" sz="2000" dirty="0">
                <a:solidFill>
                  <a:srgbClr val="296DC0"/>
                </a:solidFill>
              </a:rPr>
              <a:t>female)</a:t>
            </a:r>
          </a:p>
          <a:p>
            <a:pPr algn="ctr"/>
            <a:r>
              <a:rPr lang="en-GB" sz="2000" b="1" dirty="0">
                <a:solidFill>
                  <a:srgbClr val="296DC0"/>
                </a:solidFill>
              </a:rPr>
              <a:t>Median age: </a:t>
            </a:r>
            <a:r>
              <a:rPr lang="en-GB" sz="2000" dirty="0">
                <a:solidFill>
                  <a:srgbClr val="296DC0"/>
                </a:solidFill>
              </a:rPr>
              <a:t>6</a:t>
            </a:r>
          </a:p>
          <a:p>
            <a:pPr algn="ctr"/>
            <a:r>
              <a:rPr lang="en-GB" sz="2000" b="1" dirty="0">
                <a:solidFill>
                  <a:srgbClr val="296DC0"/>
                </a:solidFill>
              </a:rPr>
              <a:t>Median eGFR pre-transplant : </a:t>
            </a:r>
            <a:r>
              <a:rPr lang="en-GB" sz="2000" dirty="0">
                <a:solidFill>
                  <a:srgbClr val="296DC0"/>
                </a:solidFill>
              </a:rPr>
              <a:t>7</a:t>
            </a:r>
          </a:p>
          <a:p>
            <a:pPr algn="ctr"/>
            <a:r>
              <a:rPr lang="en-GB" sz="2000" b="1" dirty="0">
                <a:solidFill>
                  <a:srgbClr val="296DC0"/>
                </a:solidFill>
              </a:rPr>
              <a:t>Median eGFR 7 days &amp; 1-month post-transplant: </a:t>
            </a:r>
            <a:r>
              <a:rPr lang="en-GB" sz="2000" dirty="0">
                <a:solidFill>
                  <a:srgbClr val="296DC0"/>
                </a:solidFill>
              </a:rPr>
              <a:t>115 &amp; 103</a:t>
            </a:r>
          </a:p>
        </p:txBody>
      </p:sp>
      <p:cxnSp>
        <p:nvCxnSpPr>
          <p:cNvPr id="12" name="Straight Arrow Connector 11">
            <a:extLst>
              <a:ext uri="{FF2B5EF4-FFF2-40B4-BE49-F238E27FC236}">
                <a16:creationId xmlns:a16="http://schemas.microsoft.com/office/drawing/2014/main" id="{6E00706C-0F93-386A-D151-5F7DC559FD53}"/>
              </a:ext>
            </a:extLst>
          </p:cNvPr>
          <p:cNvCxnSpPr/>
          <p:nvPr/>
        </p:nvCxnSpPr>
        <p:spPr>
          <a:xfrm>
            <a:off x="2237605" y="3142056"/>
            <a:ext cx="715833" cy="0"/>
          </a:xfrm>
          <a:prstGeom prst="straightConnector1">
            <a:avLst/>
          </a:prstGeom>
          <a:ln w="31750">
            <a:solidFill>
              <a:srgbClr val="296DC0"/>
            </a:solidFill>
            <a:headEnd w="lg" len="med"/>
            <a:tailEnd type="arrow" w="lg"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70289D9-96ED-42C2-39E0-C4A9A180B41F}"/>
              </a:ext>
            </a:extLst>
          </p:cNvPr>
          <p:cNvSpPr txBox="1"/>
          <p:nvPr/>
        </p:nvSpPr>
        <p:spPr>
          <a:xfrm>
            <a:off x="1387513" y="2310376"/>
            <a:ext cx="2449090" cy="707886"/>
          </a:xfrm>
          <a:prstGeom prst="rect">
            <a:avLst/>
          </a:prstGeom>
          <a:noFill/>
        </p:spPr>
        <p:txBody>
          <a:bodyPr wrap="square" rtlCol="0">
            <a:spAutoFit/>
          </a:bodyPr>
          <a:lstStyle/>
          <a:p>
            <a:pPr algn="ctr"/>
            <a:r>
              <a:rPr lang="en-GB" sz="2000" dirty="0">
                <a:solidFill>
                  <a:srgbClr val="296DC0"/>
                </a:solidFill>
              </a:rPr>
              <a:t>Retrospective Observational Study </a:t>
            </a:r>
          </a:p>
        </p:txBody>
      </p:sp>
      <p:graphicFrame>
        <p:nvGraphicFramePr>
          <p:cNvPr id="14" name="Table 13">
            <a:extLst>
              <a:ext uri="{FF2B5EF4-FFF2-40B4-BE49-F238E27FC236}">
                <a16:creationId xmlns:a16="http://schemas.microsoft.com/office/drawing/2014/main" id="{684F3900-1476-F7EE-0861-4FECB28A6052}"/>
              </a:ext>
            </a:extLst>
          </p:cNvPr>
          <p:cNvGraphicFramePr>
            <a:graphicFrameLocks noGrp="1"/>
          </p:cNvGraphicFramePr>
          <p:nvPr>
            <p:extLst>
              <p:ext uri="{D42A27DB-BD31-4B8C-83A1-F6EECF244321}">
                <p14:modId xmlns:p14="http://schemas.microsoft.com/office/powerpoint/2010/main" val="60947156"/>
              </p:ext>
            </p:extLst>
          </p:nvPr>
        </p:nvGraphicFramePr>
        <p:xfrm>
          <a:off x="4490320" y="1693118"/>
          <a:ext cx="7489420" cy="3017520"/>
        </p:xfrm>
        <a:graphic>
          <a:graphicData uri="http://schemas.openxmlformats.org/drawingml/2006/table">
            <a:tbl>
              <a:tblPr firstRow="1" bandRow="1">
                <a:tableStyleId>{5C22544A-7EE6-4342-B048-85BDC9FD1C3A}</a:tableStyleId>
              </a:tblPr>
              <a:tblGrid>
                <a:gridCol w="5798755">
                  <a:extLst>
                    <a:ext uri="{9D8B030D-6E8A-4147-A177-3AD203B41FA5}">
                      <a16:colId xmlns:a16="http://schemas.microsoft.com/office/drawing/2014/main" val="3336851818"/>
                    </a:ext>
                  </a:extLst>
                </a:gridCol>
                <a:gridCol w="1690665">
                  <a:extLst>
                    <a:ext uri="{9D8B030D-6E8A-4147-A177-3AD203B41FA5}">
                      <a16:colId xmlns:a16="http://schemas.microsoft.com/office/drawing/2014/main" val="4239528671"/>
                    </a:ext>
                  </a:extLst>
                </a:gridCol>
              </a:tblGrid>
              <a:tr h="165043">
                <a:tc>
                  <a:txBody>
                    <a:bodyPr/>
                    <a:lstStyle/>
                    <a:p>
                      <a:r>
                        <a:rPr lang="en-US" sz="1600" b="1" dirty="0"/>
                        <a:t>Variable </a:t>
                      </a:r>
                      <a:endParaRPr lang="en-AU" sz="1600" b="1" dirty="0"/>
                    </a:p>
                  </a:txBody>
                  <a:tcPr>
                    <a:lnT w="12700" cap="flat" cmpd="sng" algn="ctr">
                      <a:solidFill>
                        <a:srgbClr val="003969"/>
                      </a:solidFill>
                      <a:prstDash val="solid"/>
                      <a:round/>
                      <a:headEnd type="none" w="med" len="med"/>
                      <a:tailEnd type="none" w="med" len="med"/>
                    </a:lnT>
                    <a:lnB w="12700" cap="flat" cmpd="sng" algn="ctr">
                      <a:solidFill>
                        <a:srgbClr val="003969"/>
                      </a:solidFill>
                      <a:prstDash val="solid"/>
                      <a:round/>
                      <a:headEnd type="none" w="med" len="med"/>
                      <a:tailEnd type="none" w="med" len="med"/>
                    </a:lnB>
                  </a:tcPr>
                </a:tc>
                <a:tc>
                  <a:txBody>
                    <a:bodyPr/>
                    <a:lstStyle/>
                    <a:p>
                      <a:pPr algn="ctr"/>
                      <a:r>
                        <a:rPr lang="en-US" sz="1600" dirty="0"/>
                        <a:t>n=39</a:t>
                      </a:r>
                      <a:endParaRPr lang="en-AU" sz="1600" dirty="0"/>
                    </a:p>
                  </a:txBody>
                  <a:tcPr>
                    <a:lnT w="12700" cap="flat" cmpd="sng" algn="ctr">
                      <a:solidFill>
                        <a:srgbClr val="003969"/>
                      </a:solidFill>
                      <a:prstDash val="solid"/>
                      <a:round/>
                      <a:headEnd type="none" w="med" len="med"/>
                      <a:tailEnd type="none" w="med" len="med"/>
                    </a:lnT>
                    <a:lnB w="12700" cap="flat" cmpd="sng" algn="ctr">
                      <a:solidFill>
                        <a:srgbClr val="003969"/>
                      </a:solidFill>
                      <a:prstDash val="solid"/>
                      <a:round/>
                      <a:headEnd type="none" w="med" len="med"/>
                      <a:tailEnd type="none" w="med" len="med"/>
                    </a:lnB>
                  </a:tcPr>
                </a:tc>
                <a:extLst>
                  <a:ext uri="{0D108BD9-81ED-4DB2-BD59-A6C34878D82A}">
                    <a16:rowId xmlns:a16="http://schemas.microsoft.com/office/drawing/2014/main" val="2453130282"/>
                  </a:ext>
                </a:extLst>
              </a:tr>
              <a:tr h="165043">
                <a:tc gridSpan="2">
                  <a:txBody>
                    <a:bodyPr/>
                    <a:lstStyle/>
                    <a:p>
                      <a:r>
                        <a:rPr lang="en-US" sz="1600" b="1" i="1" dirty="0">
                          <a:solidFill>
                            <a:srgbClr val="003969"/>
                          </a:solidFill>
                        </a:rPr>
                        <a:t>Intraoperative </a:t>
                      </a:r>
                      <a:endParaRPr lang="en-AU" sz="1600" b="1" i="1" dirty="0">
                        <a:solidFill>
                          <a:srgbClr val="003969"/>
                        </a:solidFill>
                      </a:endParaRPr>
                    </a:p>
                  </a:txBody>
                  <a:tcPr>
                    <a:lnT w="12700" cap="flat" cmpd="sng" algn="ctr">
                      <a:solidFill>
                        <a:srgbClr val="003969"/>
                      </a:solidFill>
                      <a:prstDash val="solid"/>
                      <a:round/>
                      <a:headEnd type="none" w="med" len="med"/>
                      <a:tailEnd type="none" w="med" len="med"/>
                    </a:lnT>
                    <a:lnB w="12700" cap="flat" cmpd="sng" algn="ctr">
                      <a:solidFill>
                        <a:srgbClr val="003969"/>
                      </a:solidFill>
                      <a:prstDash val="solid"/>
                      <a:round/>
                      <a:headEnd type="none" w="med" len="med"/>
                      <a:tailEnd type="none" w="med" len="med"/>
                    </a:lnB>
                  </a:tcPr>
                </a:tc>
                <a:tc hMerge="1">
                  <a:txBody>
                    <a:bodyPr/>
                    <a:lstStyle/>
                    <a:p>
                      <a:pPr algn="ctr"/>
                      <a:endParaRPr lang="en-AU" sz="1600" dirty="0"/>
                    </a:p>
                  </a:txBody>
                  <a:tcPr/>
                </a:tc>
                <a:extLst>
                  <a:ext uri="{0D108BD9-81ED-4DB2-BD59-A6C34878D82A}">
                    <a16:rowId xmlns:a16="http://schemas.microsoft.com/office/drawing/2014/main" val="538934866"/>
                  </a:ext>
                </a:extLst>
              </a:tr>
              <a:tr h="165043">
                <a:tc>
                  <a:txBody>
                    <a:bodyPr/>
                    <a:lstStyle/>
                    <a:p>
                      <a:r>
                        <a:rPr lang="en-AU" sz="1600" kern="1200" dirty="0">
                          <a:solidFill>
                            <a:srgbClr val="003969"/>
                          </a:solidFill>
                          <a:effectLst/>
                          <a:latin typeface="+mn-lt"/>
                          <a:ea typeface="+mn-ea"/>
                          <a:cs typeface="+mn-cs"/>
                        </a:rPr>
                        <a:t>Average CVP after revascularisation (mmHg) (n=23), </a:t>
                      </a:r>
                      <a:r>
                        <a:rPr lang="en-AU" sz="1600" i="1" kern="1200" dirty="0">
                          <a:solidFill>
                            <a:srgbClr val="003969"/>
                          </a:solidFill>
                          <a:effectLst/>
                          <a:latin typeface="+mn-lt"/>
                          <a:ea typeface="+mn-ea"/>
                          <a:cs typeface="+mn-cs"/>
                        </a:rPr>
                        <a:t>mean (SD)</a:t>
                      </a:r>
                      <a:endParaRPr lang="en-AU" sz="1600" dirty="0">
                        <a:solidFill>
                          <a:srgbClr val="003969"/>
                        </a:solidFill>
                      </a:endParaRPr>
                    </a:p>
                  </a:txBody>
                  <a:tcPr>
                    <a:lnT w="12700" cap="flat" cmpd="sng" algn="ctr">
                      <a:solidFill>
                        <a:srgbClr val="003969"/>
                      </a:solidFill>
                      <a:prstDash val="solid"/>
                      <a:round/>
                      <a:headEnd type="none" w="med" len="med"/>
                      <a:tailEnd type="none" w="med" len="med"/>
                    </a:lnT>
                  </a:tcPr>
                </a:tc>
                <a:tc>
                  <a:txBody>
                    <a:bodyPr/>
                    <a:lstStyle/>
                    <a:p>
                      <a:pPr algn="ctr"/>
                      <a:r>
                        <a:rPr lang="en-AU" sz="1600" kern="1200" dirty="0">
                          <a:solidFill>
                            <a:srgbClr val="003969"/>
                          </a:solidFill>
                          <a:effectLst/>
                          <a:latin typeface="+mn-lt"/>
                          <a:ea typeface="+mn-ea"/>
                          <a:cs typeface="+mn-cs"/>
                        </a:rPr>
                        <a:t>11 (4)</a:t>
                      </a:r>
                      <a:endParaRPr lang="en-AU" sz="1600" dirty="0">
                        <a:solidFill>
                          <a:srgbClr val="003969"/>
                        </a:solidFill>
                      </a:endParaRPr>
                    </a:p>
                  </a:txBody>
                  <a:tcPr>
                    <a:lnT w="12700" cap="flat" cmpd="sng" algn="ctr">
                      <a:solidFill>
                        <a:srgbClr val="003969"/>
                      </a:solidFill>
                      <a:prstDash val="solid"/>
                      <a:round/>
                      <a:headEnd type="none" w="med" len="med"/>
                      <a:tailEnd type="none" w="med" len="med"/>
                    </a:lnT>
                  </a:tcPr>
                </a:tc>
                <a:extLst>
                  <a:ext uri="{0D108BD9-81ED-4DB2-BD59-A6C34878D82A}">
                    <a16:rowId xmlns:a16="http://schemas.microsoft.com/office/drawing/2014/main" val="1669021590"/>
                  </a:ext>
                </a:extLst>
              </a:tr>
              <a:tr h="165043">
                <a:tc>
                  <a:txBody>
                    <a:bodyPr/>
                    <a:lstStyle/>
                    <a:p>
                      <a:r>
                        <a:rPr lang="en-AU" sz="1600" kern="1200" dirty="0">
                          <a:solidFill>
                            <a:srgbClr val="003969"/>
                          </a:solidFill>
                          <a:effectLst/>
                          <a:latin typeface="+mn-lt"/>
                          <a:ea typeface="+mn-ea"/>
                          <a:cs typeface="+mn-cs"/>
                        </a:rPr>
                        <a:t>Volume of fluid administered (mL/kg), </a:t>
                      </a:r>
                      <a:r>
                        <a:rPr lang="en-AU" sz="1600" i="1" kern="1200" dirty="0">
                          <a:solidFill>
                            <a:srgbClr val="003969"/>
                          </a:solidFill>
                          <a:effectLst/>
                          <a:latin typeface="+mn-lt"/>
                          <a:ea typeface="+mn-ea"/>
                          <a:cs typeface="+mn-cs"/>
                        </a:rPr>
                        <a:t>mean (SD)</a:t>
                      </a:r>
                      <a:endParaRPr lang="en-AU" sz="1600" dirty="0">
                        <a:solidFill>
                          <a:srgbClr val="003969"/>
                        </a:solidFill>
                      </a:endParaRPr>
                    </a:p>
                  </a:txBody>
                  <a:tcPr/>
                </a:tc>
                <a:tc>
                  <a:txBody>
                    <a:bodyPr/>
                    <a:lstStyle/>
                    <a:p>
                      <a:pPr algn="ctr"/>
                      <a:r>
                        <a:rPr lang="en-AU" sz="1600" kern="1200" dirty="0">
                          <a:solidFill>
                            <a:srgbClr val="003969"/>
                          </a:solidFill>
                          <a:effectLst/>
                          <a:latin typeface="+mn-lt"/>
                          <a:ea typeface="+mn-ea"/>
                          <a:cs typeface="+mn-cs"/>
                        </a:rPr>
                        <a:t>84 (39)</a:t>
                      </a:r>
                      <a:endParaRPr lang="en-AU" sz="1600" dirty="0">
                        <a:solidFill>
                          <a:srgbClr val="003969"/>
                        </a:solidFill>
                      </a:endParaRPr>
                    </a:p>
                  </a:txBody>
                  <a:tcPr/>
                </a:tc>
                <a:extLst>
                  <a:ext uri="{0D108BD9-81ED-4DB2-BD59-A6C34878D82A}">
                    <a16:rowId xmlns:a16="http://schemas.microsoft.com/office/drawing/2014/main" val="3558830541"/>
                  </a:ext>
                </a:extLst>
              </a:tr>
              <a:tr h="165043">
                <a:tc>
                  <a:txBody>
                    <a:bodyPr/>
                    <a:lstStyle/>
                    <a:p>
                      <a:r>
                        <a:rPr lang="en-AU" sz="1600" kern="1200" dirty="0">
                          <a:solidFill>
                            <a:srgbClr val="003969"/>
                          </a:solidFill>
                          <a:effectLst/>
                          <a:latin typeface="+mn-lt"/>
                          <a:ea typeface="+mn-ea"/>
                          <a:cs typeface="+mn-cs"/>
                        </a:rPr>
                        <a:t>Inotropes administered, </a:t>
                      </a:r>
                      <a:r>
                        <a:rPr lang="en-AU" sz="1600" i="1" kern="1200" dirty="0">
                          <a:solidFill>
                            <a:srgbClr val="003969"/>
                          </a:solidFill>
                          <a:effectLst/>
                          <a:latin typeface="+mn-lt"/>
                          <a:ea typeface="+mn-ea"/>
                          <a:cs typeface="+mn-cs"/>
                        </a:rPr>
                        <a:t>n (%)</a:t>
                      </a:r>
                      <a:r>
                        <a:rPr lang="en-AU" sz="1600" kern="1200" dirty="0">
                          <a:solidFill>
                            <a:srgbClr val="003969"/>
                          </a:solidFill>
                          <a:effectLst/>
                          <a:latin typeface="+mn-lt"/>
                          <a:ea typeface="+mn-ea"/>
                          <a:cs typeface="+mn-cs"/>
                        </a:rPr>
                        <a:t> </a:t>
                      </a:r>
                      <a:endParaRPr lang="en-AU" sz="1600" dirty="0">
                        <a:solidFill>
                          <a:srgbClr val="003969"/>
                        </a:solidFill>
                      </a:endParaRPr>
                    </a:p>
                  </a:txBody>
                  <a:tcPr>
                    <a:lnB w="12700" cap="flat" cmpd="sng" algn="ctr">
                      <a:solidFill>
                        <a:srgbClr val="003969"/>
                      </a:solidFill>
                      <a:prstDash val="solid"/>
                      <a:round/>
                      <a:headEnd type="none" w="med" len="med"/>
                      <a:tailEnd type="none" w="med" len="med"/>
                    </a:lnB>
                  </a:tcPr>
                </a:tc>
                <a:tc>
                  <a:txBody>
                    <a:bodyPr/>
                    <a:lstStyle/>
                    <a:p>
                      <a:pPr algn="ctr"/>
                      <a:r>
                        <a:rPr lang="en-AU" sz="1600" kern="1200" dirty="0">
                          <a:solidFill>
                            <a:srgbClr val="003969"/>
                          </a:solidFill>
                          <a:effectLst/>
                          <a:latin typeface="+mn-lt"/>
                          <a:ea typeface="+mn-ea"/>
                          <a:cs typeface="+mn-cs"/>
                        </a:rPr>
                        <a:t>34 (87)</a:t>
                      </a:r>
                      <a:endParaRPr lang="en-AU" sz="1600" dirty="0">
                        <a:solidFill>
                          <a:srgbClr val="003969"/>
                        </a:solidFill>
                      </a:endParaRPr>
                    </a:p>
                  </a:txBody>
                  <a:tcPr>
                    <a:lnB w="12700" cap="flat" cmpd="sng" algn="ctr">
                      <a:solidFill>
                        <a:srgbClr val="003969"/>
                      </a:solidFill>
                      <a:prstDash val="solid"/>
                      <a:round/>
                      <a:headEnd type="none" w="med" len="med"/>
                      <a:tailEnd type="none" w="med" len="med"/>
                    </a:lnB>
                  </a:tcPr>
                </a:tc>
                <a:extLst>
                  <a:ext uri="{0D108BD9-81ED-4DB2-BD59-A6C34878D82A}">
                    <a16:rowId xmlns:a16="http://schemas.microsoft.com/office/drawing/2014/main" val="4212112374"/>
                  </a:ext>
                </a:extLst>
              </a:tr>
              <a:tr h="165043">
                <a:tc gridSpan="2">
                  <a:txBody>
                    <a:bodyPr/>
                    <a:lstStyle/>
                    <a:p>
                      <a:r>
                        <a:rPr lang="en-US" sz="1600" b="1" i="1" dirty="0">
                          <a:solidFill>
                            <a:srgbClr val="003969"/>
                          </a:solidFill>
                        </a:rPr>
                        <a:t>Postoperative </a:t>
                      </a:r>
                      <a:endParaRPr lang="en-AU" sz="1600" b="1" i="1" dirty="0">
                        <a:solidFill>
                          <a:srgbClr val="003969"/>
                        </a:solidFill>
                      </a:endParaRPr>
                    </a:p>
                  </a:txBody>
                  <a:tcPr>
                    <a:lnT w="12700" cap="flat" cmpd="sng" algn="ctr">
                      <a:solidFill>
                        <a:srgbClr val="003969"/>
                      </a:solidFill>
                      <a:prstDash val="solid"/>
                      <a:round/>
                      <a:headEnd type="none" w="med" len="med"/>
                      <a:tailEnd type="none" w="med" len="med"/>
                    </a:lnT>
                    <a:lnB w="12700" cap="flat" cmpd="sng" algn="ctr">
                      <a:solidFill>
                        <a:srgbClr val="003969"/>
                      </a:solidFill>
                      <a:prstDash val="solid"/>
                      <a:round/>
                      <a:headEnd type="none" w="med" len="med"/>
                      <a:tailEnd type="none" w="med" len="med"/>
                    </a:lnB>
                  </a:tcPr>
                </a:tc>
                <a:tc hMerge="1">
                  <a:txBody>
                    <a:bodyPr/>
                    <a:lstStyle/>
                    <a:p>
                      <a:pPr algn="ctr"/>
                      <a:endParaRPr lang="en-AU" sz="1600" dirty="0"/>
                    </a:p>
                  </a:txBody>
                  <a:tcPr/>
                </a:tc>
                <a:extLst>
                  <a:ext uri="{0D108BD9-81ED-4DB2-BD59-A6C34878D82A}">
                    <a16:rowId xmlns:a16="http://schemas.microsoft.com/office/drawing/2014/main" val="1965024464"/>
                  </a:ext>
                </a:extLst>
              </a:tr>
              <a:tr h="165043">
                <a:tc>
                  <a:txBody>
                    <a:bodyPr/>
                    <a:lstStyle/>
                    <a:p>
                      <a:r>
                        <a:rPr lang="en-AU" sz="1600" kern="1200" dirty="0">
                          <a:solidFill>
                            <a:srgbClr val="003969"/>
                          </a:solidFill>
                          <a:effectLst/>
                          <a:latin typeface="+mn-lt"/>
                          <a:ea typeface="+mn-ea"/>
                          <a:cs typeface="+mn-cs"/>
                        </a:rPr>
                        <a:t>Average systolic BP in first 24 hours (mmHg), </a:t>
                      </a:r>
                      <a:r>
                        <a:rPr lang="en-AU" sz="1600" i="1" kern="1200" dirty="0">
                          <a:solidFill>
                            <a:srgbClr val="003969"/>
                          </a:solidFill>
                          <a:effectLst/>
                          <a:latin typeface="+mn-lt"/>
                          <a:ea typeface="+mn-ea"/>
                          <a:cs typeface="+mn-cs"/>
                        </a:rPr>
                        <a:t>mean (SD)</a:t>
                      </a:r>
                      <a:endParaRPr lang="en-AU" sz="1600" dirty="0">
                        <a:solidFill>
                          <a:srgbClr val="003969"/>
                        </a:solidFill>
                      </a:endParaRPr>
                    </a:p>
                  </a:txBody>
                  <a:tcPr>
                    <a:lnT w="12700" cap="flat" cmpd="sng" algn="ctr">
                      <a:solidFill>
                        <a:srgbClr val="003969"/>
                      </a:solidFill>
                      <a:prstDash val="solid"/>
                      <a:round/>
                      <a:headEnd type="none" w="med" len="med"/>
                      <a:tailEnd type="none" w="med" len="med"/>
                    </a:lnT>
                  </a:tcPr>
                </a:tc>
                <a:tc>
                  <a:txBody>
                    <a:bodyPr/>
                    <a:lstStyle/>
                    <a:p>
                      <a:pPr algn="ctr"/>
                      <a:r>
                        <a:rPr lang="en-AU" sz="1600" kern="1200" dirty="0">
                          <a:solidFill>
                            <a:srgbClr val="003969"/>
                          </a:solidFill>
                          <a:effectLst/>
                          <a:latin typeface="+mn-lt"/>
                          <a:ea typeface="+mn-ea"/>
                          <a:cs typeface="+mn-cs"/>
                        </a:rPr>
                        <a:t>117 (12)</a:t>
                      </a:r>
                      <a:endParaRPr lang="en-AU" sz="1600" dirty="0">
                        <a:solidFill>
                          <a:srgbClr val="003969"/>
                        </a:solidFill>
                      </a:endParaRPr>
                    </a:p>
                  </a:txBody>
                  <a:tcPr>
                    <a:lnT w="12700" cap="flat" cmpd="sng" algn="ctr">
                      <a:solidFill>
                        <a:srgbClr val="003969"/>
                      </a:solidFill>
                      <a:prstDash val="solid"/>
                      <a:round/>
                      <a:headEnd type="none" w="med" len="med"/>
                      <a:tailEnd type="none" w="med" len="med"/>
                    </a:lnT>
                  </a:tcPr>
                </a:tc>
                <a:extLst>
                  <a:ext uri="{0D108BD9-81ED-4DB2-BD59-A6C34878D82A}">
                    <a16:rowId xmlns:a16="http://schemas.microsoft.com/office/drawing/2014/main" val="1077379797"/>
                  </a:ext>
                </a:extLst>
              </a:tr>
              <a:tr h="165043">
                <a:tc>
                  <a:txBody>
                    <a:bodyPr/>
                    <a:lstStyle/>
                    <a:p>
                      <a:r>
                        <a:rPr lang="en-AU" sz="1600" kern="1200" dirty="0">
                          <a:solidFill>
                            <a:srgbClr val="003969"/>
                          </a:solidFill>
                          <a:effectLst/>
                          <a:latin typeface="+mn-lt"/>
                          <a:ea typeface="+mn-ea"/>
                          <a:cs typeface="+mn-cs"/>
                        </a:rPr>
                        <a:t>Volume of fluid administered in first 24 hours (mL/kg), </a:t>
                      </a:r>
                      <a:r>
                        <a:rPr lang="en-AU" sz="1600" i="1" kern="1200" dirty="0">
                          <a:solidFill>
                            <a:srgbClr val="003969"/>
                          </a:solidFill>
                          <a:effectLst/>
                          <a:latin typeface="+mn-lt"/>
                          <a:ea typeface="+mn-ea"/>
                          <a:cs typeface="+mn-cs"/>
                        </a:rPr>
                        <a:t>median (IQR)</a:t>
                      </a:r>
                      <a:endParaRPr lang="en-AU" sz="1600" dirty="0">
                        <a:solidFill>
                          <a:srgbClr val="003969"/>
                        </a:solidFill>
                      </a:endParaRPr>
                    </a:p>
                  </a:txBody>
                  <a:tcPr/>
                </a:tc>
                <a:tc>
                  <a:txBody>
                    <a:bodyPr/>
                    <a:lstStyle/>
                    <a:p>
                      <a:pPr algn="ctr"/>
                      <a:r>
                        <a:rPr lang="en-AU" sz="1600" kern="1200" dirty="0">
                          <a:solidFill>
                            <a:srgbClr val="003969"/>
                          </a:solidFill>
                          <a:effectLst/>
                          <a:latin typeface="+mn-lt"/>
                          <a:ea typeface="+mn-ea"/>
                          <a:cs typeface="+mn-cs"/>
                        </a:rPr>
                        <a:t>224 (159-313)</a:t>
                      </a:r>
                      <a:endParaRPr lang="en-AU" sz="1600" dirty="0">
                        <a:solidFill>
                          <a:srgbClr val="003969"/>
                        </a:solidFill>
                      </a:endParaRPr>
                    </a:p>
                  </a:txBody>
                  <a:tcPr/>
                </a:tc>
                <a:extLst>
                  <a:ext uri="{0D108BD9-81ED-4DB2-BD59-A6C34878D82A}">
                    <a16:rowId xmlns:a16="http://schemas.microsoft.com/office/drawing/2014/main" val="2772143099"/>
                  </a:ext>
                </a:extLst>
              </a:tr>
              <a:tr h="165043">
                <a:tc>
                  <a:txBody>
                    <a:bodyPr/>
                    <a:lstStyle/>
                    <a:p>
                      <a:r>
                        <a:rPr lang="en-AU" sz="1600" kern="1200" dirty="0">
                          <a:solidFill>
                            <a:srgbClr val="003969"/>
                          </a:solidFill>
                          <a:effectLst/>
                          <a:latin typeface="+mn-lt"/>
                          <a:ea typeface="+mn-ea"/>
                          <a:cs typeface="+mn-cs"/>
                        </a:rPr>
                        <a:t>Inotropes administered, </a:t>
                      </a:r>
                      <a:r>
                        <a:rPr lang="en-AU" sz="1600" i="1" kern="1200" dirty="0">
                          <a:solidFill>
                            <a:srgbClr val="003969"/>
                          </a:solidFill>
                          <a:effectLst/>
                          <a:latin typeface="+mn-lt"/>
                          <a:ea typeface="+mn-ea"/>
                          <a:cs typeface="+mn-cs"/>
                        </a:rPr>
                        <a:t>n (%)</a:t>
                      </a:r>
                      <a:endParaRPr lang="en-AU" sz="1600" kern="1200" dirty="0">
                        <a:solidFill>
                          <a:srgbClr val="003969"/>
                        </a:solidFill>
                        <a:effectLst/>
                        <a:latin typeface="+mn-lt"/>
                        <a:ea typeface="+mn-ea"/>
                        <a:cs typeface="+mn-cs"/>
                      </a:endParaRPr>
                    </a:p>
                  </a:txBody>
                  <a:tcPr>
                    <a:lnB w="12700" cap="flat" cmpd="sng" algn="ctr">
                      <a:solidFill>
                        <a:srgbClr val="003969"/>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600" kern="1200" dirty="0">
                          <a:solidFill>
                            <a:srgbClr val="003969"/>
                          </a:solidFill>
                          <a:effectLst/>
                          <a:latin typeface="+mn-lt"/>
                          <a:ea typeface="+mn-ea"/>
                          <a:cs typeface="+mn-cs"/>
                        </a:rPr>
                        <a:t>17 (44)</a:t>
                      </a:r>
                    </a:p>
                  </a:txBody>
                  <a:tcPr>
                    <a:lnB w="12700" cap="flat" cmpd="sng" algn="ctr">
                      <a:solidFill>
                        <a:srgbClr val="003969"/>
                      </a:solidFill>
                      <a:prstDash val="solid"/>
                      <a:round/>
                      <a:headEnd type="none" w="med" len="med"/>
                      <a:tailEnd type="none" w="med" len="med"/>
                    </a:lnB>
                  </a:tcPr>
                </a:tc>
                <a:extLst>
                  <a:ext uri="{0D108BD9-81ED-4DB2-BD59-A6C34878D82A}">
                    <a16:rowId xmlns:a16="http://schemas.microsoft.com/office/drawing/2014/main" val="874989717"/>
                  </a:ext>
                </a:extLst>
              </a:tr>
            </a:tbl>
          </a:graphicData>
        </a:graphic>
      </p:graphicFrame>
      <p:sp>
        <p:nvSpPr>
          <p:cNvPr id="15" name="Up Arrow 74">
            <a:extLst>
              <a:ext uri="{FF2B5EF4-FFF2-40B4-BE49-F238E27FC236}">
                <a16:creationId xmlns:a16="http://schemas.microsoft.com/office/drawing/2014/main" id="{B2E3E93B-176D-A7EB-CE62-391600971DE1}"/>
              </a:ext>
            </a:extLst>
          </p:cNvPr>
          <p:cNvSpPr/>
          <p:nvPr/>
        </p:nvSpPr>
        <p:spPr>
          <a:xfrm rot="5400000">
            <a:off x="4170764" y="1951792"/>
            <a:ext cx="301374" cy="476776"/>
          </a:xfrm>
          <a:prstGeom prst="upArrow">
            <a:avLst>
              <a:gd name="adj1" fmla="val 0"/>
              <a:gd name="adj2" fmla="val 108703"/>
            </a:avLst>
          </a:prstGeom>
          <a:solidFill>
            <a:srgbClr val="296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Up Arrow 74">
            <a:extLst>
              <a:ext uri="{FF2B5EF4-FFF2-40B4-BE49-F238E27FC236}">
                <a16:creationId xmlns:a16="http://schemas.microsoft.com/office/drawing/2014/main" id="{DFC65511-BBB8-09DF-9C95-C108F9B6F350}"/>
              </a:ext>
            </a:extLst>
          </p:cNvPr>
          <p:cNvSpPr/>
          <p:nvPr/>
        </p:nvSpPr>
        <p:spPr>
          <a:xfrm rot="5400000">
            <a:off x="4170765" y="3286791"/>
            <a:ext cx="301374" cy="476776"/>
          </a:xfrm>
          <a:prstGeom prst="upArrow">
            <a:avLst>
              <a:gd name="adj1" fmla="val 0"/>
              <a:gd name="adj2" fmla="val 108703"/>
            </a:avLst>
          </a:prstGeom>
          <a:solidFill>
            <a:srgbClr val="296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Up Arrow 74">
            <a:extLst>
              <a:ext uri="{FF2B5EF4-FFF2-40B4-BE49-F238E27FC236}">
                <a16:creationId xmlns:a16="http://schemas.microsoft.com/office/drawing/2014/main" id="{FD0C82BF-5AC5-192F-68E3-6FEC01DB6939}"/>
              </a:ext>
            </a:extLst>
          </p:cNvPr>
          <p:cNvSpPr/>
          <p:nvPr/>
        </p:nvSpPr>
        <p:spPr>
          <a:xfrm rot="5400000">
            <a:off x="4170764" y="4647361"/>
            <a:ext cx="301374" cy="476776"/>
          </a:xfrm>
          <a:prstGeom prst="upArrow">
            <a:avLst>
              <a:gd name="adj1" fmla="val 0"/>
              <a:gd name="adj2" fmla="val 108703"/>
            </a:avLst>
          </a:prstGeom>
          <a:solidFill>
            <a:srgbClr val="296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67428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dNeph_VisualAbstract_Template_NoText.potx" id="{B1C48F58-D1E0-4C98-814B-D3979964E517}" vid="{3276ECFE-687C-499A-B544-1DE21692DD62}"/>
    </a:ext>
  </a:extLst>
</a:theme>
</file>

<file path=docProps/app.xml><?xml version="1.0" encoding="utf-8"?>
<Properties xmlns="http://schemas.openxmlformats.org/officeDocument/2006/extended-properties" xmlns:vt="http://schemas.openxmlformats.org/officeDocument/2006/docPropsVTypes">
  <Template/>
  <TotalTime>3138</TotalTime>
  <Words>240</Words>
  <Application>Microsoft Office PowerPoint</Application>
  <PresentationFormat>Widescreen</PresentationFormat>
  <Paragraphs>27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University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IDEAS  initially using a combination of    monochromatic and triadic colours</dc:title>
  <dc:creator>Joseph Laycock</dc:creator>
  <cp:lastModifiedBy>Laycock, Joseph</cp:lastModifiedBy>
  <cp:revision>76</cp:revision>
  <dcterms:created xsi:type="dcterms:W3CDTF">2019-06-13T12:30:18Z</dcterms:created>
  <dcterms:modified xsi:type="dcterms:W3CDTF">2024-09-02T14:49:03Z</dcterms:modified>
</cp:coreProperties>
</file>