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2"/>
  </p:notesMasterIdLst>
  <p:sldIdLst>
    <p:sldId id="271" r:id="rId5"/>
    <p:sldId id="270" r:id="rId6"/>
    <p:sldId id="269" r:id="rId7"/>
    <p:sldId id="262" r:id="rId8"/>
    <p:sldId id="263" r:id="rId9"/>
    <p:sldId id="273"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C3FC86-7E37-A741-A67B-38D13DB35A60}" v="191" dt="2024-10-14T19:05:09.14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6327"/>
  </p:normalViewPr>
  <p:slideViewPr>
    <p:cSldViewPr snapToGrid="0">
      <p:cViewPr varScale="1">
        <p:scale>
          <a:sx n="123" d="100"/>
          <a:sy n="123" d="100"/>
        </p:scale>
        <p:origin x="696"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hillips, Jared" userId="90fd4c2b-496f-451a-9d78-b1ece2e382b3" providerId="ADAL" clId="{73C3FC86-7E37-A741-A67B-38D13DB35A60}"/>
    <pc:docChg chg="undo custSel modSld">
      <pc:chgData name="Phillips, Jared" userId="90fd4c2b-496f-451a-9d78-b1ece2e382b3" providerId="ADAL" clId="{73C3FC86-7E37-A741-A67B-38D13DB35A60}" dt="2024-10-23T13:31:19.290" v="513" actId="1038"/>
      <pc:docMkLst>
        <pc:docMk/>
      </pc:docMkLst>
      <pc:sldChg chg="modSp mod">
        <pc:chgData name="Phillips, Jared" userId="90fd4c2b-496f-451a-9d78-b1ece2e382b3" providerId="ADAL" clId="{73C3FC86-7E37-A741-A67B-38D13DB35A60}" dt="2024-10-15T22:01:19.831" v="476" actId="20577"/>
        <pc:sldMkLst>
          <pc:docMk/>
          <pc:sldMk cId="2586034201" sldId="262"/>
        </pc:sldMkLst>
        <pc:graphicFrameChg chg="modGraphic">
          <ac:chgData name="Phillips, Jared" userId="90fd4c2b-496f-451a-9d78-b1ece2e382b3" providerId="ADAL" clId="{73C3FC86-7E37-A741-A67B-38D13DB35A60}" dt="2024-10-15T22:01:19.831" v="476" actId="20577"/>
          <ac:graphicFrameMkLst>
            <pc:docMk/>
            <pc:sldMk cId="2586034201" sldId="262"/>
            <ac:graphicFrameMk id="4" creationId="{8EA9B1BE-2367-997D-DF43-9DE998942EDE}"/>
          </ac:graphicFrameMkLst>
        </pc:graphicFrameChg>
      </pc:sldChg>
      <pc:sldChg chg="modSp mod">
        <pc:chgData name="Phillips, Jared" userId="90fd4c2b-496f-451a-9d78-b1ece2e382b3" providerId="ADAL" clId="{73C3FC86-7E37-A741-A67B-38D13DB35A60}" dt="2024-10-23T13:31:19.290" v="513" actId="1038"/>
        <pc:sldMkLst>
          <pc:docMk/>
          <pc:sldMk cId="1566867218" sldId="269"/>
        </pc:sldMkLst>
        <pc:spChg chg="mod">
          <ac:chgData name="Phillips, Jared" userId="90fd4c2b-496f-451a-9d78-b1ece2e382b3" providerId="ADAL" clId="{73C3FC86-7E37-A741-A67B-38D13DB35A60}" dt="2024-10-23T13:31:19.290" v="513" actId="1038"/>
          <ac:spMkLst>
            <pc:docMk/>
            <pc:sldMk cId="1566867218" sldId="269"/>
            <ac:spMk id="3" creationId="{11AD3558-97A7-23AF-F38C-65FE4A6A78A6}"/>
          </ac:spMkLst>
        </pc:spChg>
        <pc:spChg chg="mod">
          <ac:chgData name="Phillips, Jared" userId="90fd4c2b-496f-451a-9d78-b1ece2e382b3" providerId="ADAL" clId="{73C3FC86-7E37-A741-A67B-38D13DB35A60}" dt="2024-10-23T13:31:19.290" v="513" actId="1038"/>
          <ac:spMkLst>
            <pc:docMk/>
            <pc:sldMk cId="1566867218" sldId="269"/>
            <ac:spMk id="5" creationId="{9A643303-9793-EE77-0F62-6D0F0EBAC1FA}"/>
          </ac:spMkLst>
        </pc:spChg>
        <pc:cxnChg chg="mod">
          <ac:chgData name="Phillips, Jared" userId="90fd4c2b-496f-451a-9d78-b1ece2e382b3" providerId="ADAL" clId="{73C3FC86-7E37-A741-A67B-38D13DB35A60}" dt="2024-10-23T13:31:19.290" v="513" actId="1038"/>
          <ac:cxnSpMkLst>
            <pc:docMk/>
            <pc:sldMk cId="1566867218" sldId="269"/>
            <ac:cxnSpMk id="6" creationId="{99DFD338-8024-6567-20BB-AA9D693555C0}"/>
          </ac:cxnSpMkLst>
        </pc:cxnChg>
        <pc:cxnChg chg="mod">
          <ac:chgData name="Phillips, Jared" userId="90fd4c2b-496f-451a-9d78-b1ece2e382b3" providerId="ADAL" clId="{73C3FC86-7E37-A741-A67B-38D13DB35A60}" dt="2024-10-23T13:31:19.290" v="513" actId="1038"/>
          <ac:cxnSpMkLst>
            <pc:docMk/>
            <pc:sldMk cId="1566867218" sldId="269"/>
            <ac:cxnSpMk id="7" creationId="{4F2C4045-DBF2-E668-5519-1122BB098BDE}"/>
          </ac:cxnSpMkLst>
        </pc:cxnChg>
        <pc:cxnChg chg="mod">
          <ac:chgData name="Phillips, Jared" userId="90fd4c2b-496f-451a-9d78-b1ece2e382b3" providerId="ADAL" clId="{73C3FC86-7E37-A741-A67B-38D13DB35A60}" dt="2024-10-23T13:31:19.290" v="513" actId="1038"/>
          <ac:cxnSpMkLst>
            <pc:docMk/>
            <pc:sldMk cId="1566867218" sldId="269"/>
            <ac:cxnSpMk id="8" creationId="{D43C3220-BEEC-4E4B-A00A-2D5C419AA402}"/>
          </ac:cxnSpMkLst>
        </pc:cxnChg>
        <pc:cxnChg chg="mod">
          <ac:chgData name="Phillips, Jared" userId="90fd4c2b-496f-451a-9d78-b1ece2e382b3" providerId="ADAL" clId="{73C3FC86-7E37-A741-A67B-38D13DB35A60}" dt="2024-10-23T13:31:19.290" v="513" actId="1038"/>
          <ac:cxnSpMkLst>
            <pc:docMk/>
            <pc:sldMk cId="1566867218" sldId="269"/>
            <ac:cxnSpMk id="9" creationId="{69772201-25B6-E18B-FF97-7742B02EDAEB}"/>
          </ac:cxnSpMkLst>
        </pc:cxnChg>
      </pc:sldChg>
      <pc:sldChg chg="modSp mod">
        <pc:chgData name="Phillips, Jared" userId="90fd4c2b-496f-451a-9d78-b1ece2e382b3" providerId="ADAL" clId="{73C3FC86-7E37-A741-A67B-38D13DB35A60}" dt="2024-10-23T13:30:21.333" v="492" actId="1037"/>
        <pc:sldMkLst>
          <pc:docMk/>
          <pc:sldMk cId="2701252" sldId="270"/>
        </pc:sldMkLst>
        <pc:spChg chg="mod">
          <ac:chgData name="Phillips, Jared" userId="90fd4c2b-496f-451a-9d78-b1ece2e382b3" providerId="ADAL" clId="{73C3FC86-7E37-A741-A67B-38D13DB35A60}" dt="2024-10-23T13:30:21.333" v="492" actId="1037"/>
          <ac:spMkLst>
            <pc:docMk/>
            <pc:sldMk cId="2701252" sldId="270"/>
            <ac:spMk id="3" creationId="{E4858613-7123-61CB-4684-C74C02BCD426}"/>
          </ac:spMkLst>
        </pc:spChg>
        <pc:spChg chg="mod">
          <ac:chgData name="Phillips, Jared" userId="90fd4c2b-496f-451a-9d78-b1ece2e382b3" providerId="ADAL" clId="{73C3FC86-7E37-A741-A67B-38D13DB35A60}" dt="2024-10-23T13:30:21.333" v="492" actId="1037"/>
          <ac:spMkLst>
            <pc:docMk/>
            <pc:sldMk cId="2701252" sldId="270"/>
            <ac:spMk id="6" creationId="{414AFF13-04F8-75FA-1505-3FB2C700BA5B}"/>
          </ac:spMkLst>
        </pc:spChg>
        <pc:cxnChg chg="mod">
          <ac:chgData name="Phillips, Jared" userId="90fd4c2b-496f-451a-9d78-b1ece2e382b3" providerId="ADAL" clId="{73C3FC86-7E37-A741-A67B-38D13DB35A60}" dt="2024-10-23T13:30:21.333" v="492" actId="1037"/>
          <ac:cxnSpMkLst>
            <pc:docMk/>
            <pc:sldMk cId="2701252" sldId="270"/>
            <ac:cxnSpMk id="7" creationId="{861D0DC8-02CF-2570-07AC-223DAA4B752D}"/>
          </ac:cxnSpMkLst>
        </pc:cxnChg>
        <pc:cxnChg chg="mod">
          <ac:chgData name="Phillips, Jared" userId="90fd4c2b-496f-451a-9d78-b1ece2e382b3" providerId="ADAL" clId="{73C3FC86-7E37-A741-A67B-38D13DB35A60}" dt="2024-10-23T13:30:21.333" v="492" actId="1037"/>
          <ac:cxnSpMkLst>
            <pc:docMk/>
            <pc:sldMk cId="2701252" sldId="270"/>
            <ac:cxnSpMk id="8" creationId="{4996CF9B-6690-6BD0-649D-7DE52F8DCC28}"/>
          </ac:cxnSpMkLst>
        </pc:cxnChg>
        <pc:cxnChg chg="mod">
          <ac:chgData name="Phillips, Jared" userId="90fd4c2b-496f-451a-9d78-b1ece2e382b3" providerId="ADAL" clId="{73C3FC86-7E37-A741-A67B-38D13DB35A60}" dt="2024-10-23T13:30:21.333" v="492" actId="1037"/>
          <ac:cxnSpMkLst>
            <pc:docMk/>
            <pc:sldMk cId="2701252" sldId="270"/>
            <ac:cxnSpMk id="9" creationId="{DA4FC770-6664-D632-05A2-BE846047119A}"/>
          </ac:cxnSpMkLst>
        </pc:cxnChg>
        <pc:cxnChg chg="mod">
          <ac:chgData name="Phillips, Jared" userId="90fd4c2b-496f-451a-9d78-b1ece2e382b3" providerId="ADAL" clId="{73C3FC86-7E37-A741-A67B-38D13DB35A60}" dt="2024-10-23T13:30:21.333" v="492" actId="1037"/>
          <ac:cxnSpMkLst>
            <pc:docMk/>
            <pc:sldMk cId="2701252" sldId="270"/>
            <ac:cxnSpMk id="10" creationId="{04040FCF-EBF9-B7C6-0008-42FBC1E675C0}"/>
          </ac:cxnSpMkLst>
        </pc:cxnChg>
      </pc:sldChg>
      <pc:sldChg chg="addSp delSp modSp mod">
        <pc:chgData name="Phillips, Jared" userId="90fd4c2b-496f-451a-9d78-b1ece2e382b3" providerId="ADAL" clId="{73C3FC86-7E37-A741-A67B-38D13DB35A60}" dt="2024-10-14T19:06:34.338" v="466" actId="20577"/>
        <pc:sldMkLst>
          <pc:docMk/>
          <pc:sldMk cId="2082047428" sldId="271"/>
        </pc:sldMkLst>
        <pc:spChg chg="mod">
          <ac:chgData name="Phillips, Jared" userId="90fd4c2b-496f-451a-9d78-b1ece2e382b3" providerId="ADAL" clId="{73C3FC86-7E37-A741-A67B-38D13DB35A60}" dt="2024-10-14T19:06:34.338" v="466" actId="20577"/>
          <ac:spMkLst>
            <pc:docMk/>
            <pc:sldMk cId="2082047428" sldId="271"/>
            <ac:spMk id="4" creationId="{0A8218CB-2059-1181-0A2F-CD9F9EC107D8}"/>
          </ac:spMkLst>
        </pc:spChg>
        <pc:picChg chg="add mod modCrop">
          <ac:chgData name="Phillips, Jared" userId="90fd4c2b-496f-451a-9d78-b1ece2e382b3" providerId="ADAL" clId="{73C3FC86-7E37-A741-A67B-38D13DB35A60}" dt="2024-10-14T17:40:50.967" v="101" actId="732"/>
          <ac:picMkLst>
            <pc:docMk/>
            <pc:sldMk cId="2082047428" sldId="271"/>
            <ac:picMk id="2" creationId="{CBF9374C-3562-635F-BCC4-2D9B2A95C1FD}"/>
          </ac:picMkLst>
        </pc:picChg>
        <pc:picChg chg="del">
          <ac:chgData name="Phillips, Jared" userId="90fd4c2b-496f-451a-9d78-b1ece2e382b3" providerId="ADAL" clId="{73C3FC86-7E37-A741-A67B-38D13DB35A60}" dt="2024-10-14T17:40:40.937" v="99" actId="478"/>
          <ac:picMkLst>
            <pc:docMk/>
            <pc:sldMk cId="2082047428" sldId="271"/>
            <ac:picMk id="15" creationId="{4F02A662-8203-2E7A-3BAA-2D57F34C744B}"/>
          </ac:picMkLst>
        </pc:picChg>
      </pc:sldChg>
      <pc:sldChg chg="modSp mod">
        <pc:chgData name="Phillips, Jared" userId="90fd4c2b-496f-451a-9d78-b1ece2e382b3" providerId="ADAL" clId="{73C3FC86-7E37-A741-A67B-38D13DB35A60}" dt="2024-10-14T19:05:47.435" v="463" actId="20577"/>
        <pc:sldMkLst>
          <pc:docMk/>
          <pc:sldMk cId="4267217733" sldId="274"/>
        </pc:sldMkLst>
        <pc:graphicFrameChg chg="mod modGraphic">
          <ac:chgData name="Phillips, Jared" userId="90fd4c2b-496f-451a-9d78-b1ece2e382b3" providerId="ADAL" clId="{73C3FC86-7E37-A741-A67B-38D13DB35A60}" dt="2024-10-14T19:05:47.435" v="463" actId="20577"/>
          <ac:graphicFrameMkLst>
            <pc:docMk/>
            <pc:sldMk cId="4267217733" sldId="274"/>
            <ac:graphicFrameMk id="4" creationId="{41E47DF0-73F6-FB41-7E33-0C92D296B00B}"/>
          </ac:graphicFrameMkLst>
        </pc:graphicFrame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49EF8C-CAAC-E848-9020-0F9447AEC2B7}" type="datetimeFigureOut">
              <a:rPr lang="en-US" smtClean="0"/>
              <a:t>10/23/24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52E0B-4819-DD46-BA9F-5EFD81531874}" type="slidenum">
              <a:rPr lang="en-US" smtClean="0"/>
              <a:t>‹#›</a:t>
            </a:fld>
            <a:endParaRPr lang="en-US"/>
          </a:p>
        </p:txBody>
      </p:sp>
    </p:spTree>
    <p:extLst>
      <p:ext uri="{BB962C8B-B14F-4D97-AF65-F5344CB8AC3E}">
        <p14:creationId xmlns:p14="http://schemas.microsoft.com/office/powerpoint/2010/main" val="3576880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52E0B-4819-DD46-BA9F-5EFD81531874}" type="slidenum">
              <a:rPr lang="en-US" smtClean="0"/>
              <a:t>6</a:t>
            </a:fld>
            <a:endParaRPr lang="en-US"/>
          </a:p>
        </p:txBody>
      </p:sp>
    </p:spTree>
    <p:extLst>
      <p:ext uri="{BB962C8B-B14F-4D97-AF65-F5344CB8AC3E}">
        <p14:creationId xmlns:p14="http://schemas.microsoft.com/office/powerpoint/2010/main" val="157626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452E0B-4819-DD46-BA9F-5EFD81531874}" type="slidenum">
              <a:rPr lang="en-US" smtClean="0"/>
              <a:t>7</a:t>
            </a:fld>
            <a:endParaRPr lang="en-US"/>
          </a:p>
        </p:txBody>
      </p:sp>
    </p:spTree>
    <p:extLst>
      <p:ext uri="{BB962C8B-B14F-4D97-AF65-F5344CB8AC3E}">
        <p14:creationId xmlns:p14="http://schemas.microsoft.com/office/powerpoint/2010/main" val="881674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E6139-0F8D-7C3D-A4F1-BD6120068DE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A176C66-ACA6-3BFC-C814-E27702150F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833960A-1FC4-5A3D-29F2-1A65D865AF2E}"/>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E19EDE00-25EF-486A-010A-1A7F54BDD0B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CA144C-BC52-D425-E276-8F2DFF70C84F}"/>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5512814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B3D9A-B088-7246-0878-5CBA67A89F7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9B0FA3E-E90C-A535-19A6-52C7B54A18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0003DA3-9E72-249E-E935-27F4455A95F9}"/>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534AD197-2CD3-1368-C3A9-AE008F05D6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113C21-AD69-0C68-3E80-191A473AF3AB}"/>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1021643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7887DA3-BD78-3BA2-26DC-207FE0336D8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4431F4F-F89F-453C-312B-158092ECB43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90DF4E-DF25-0779-8DCA-80009D4D2DBF}"/>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2E57F972-6CF7-0978-EDA9-B5F5B9D4D7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64CE34-D753-74AC-C17E-A9AC252C8AA5}"/>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160761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3A8A0-DB33-AD97-4987-230EA98D30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19D2EA-2BC0-7B90-2DC1-2EF8FF68649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86FD16A-E654-CE54-795B-EF5B61C32917}"/>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66C1EC10-BB8D-FA61-90DD-337F8268F9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25E347-D614-8B69-A747-18829AB77446}"/>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16521400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5A9536-894C-C577-AB8E-7BD19DA515F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CCF9735-7A3C-3C6D-6C54-2E37A33E7A67}"/>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3309BB8-394A-84FD-DAAA-BC95E8EE0967}"/>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B748B24E-9F1A-C07D-6616-1A181D0F64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A174C7-F348-6AE3-4D23-14FF980FB1ED}"/>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13233537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E756C-D3F0-D644-EDB5-07EAF1189FF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D0FE2F-6126-23D7-A76C-4E86CBC6197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FE90498-77EB-AA52-A052-8452BBEF5FF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AD02BEE-2845-E895-11FA-A930E68BF724}"/>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6" name="Footer Placeholder 5">
            <a:extLst>
              <a:ext uri="{FF2B5EF4-FFF2-40B4-BE49-F238E27FC236}">
                <a16:creationId xmlns:a16="http://schemas.microsoft.com/office/drawing/2014/main" id="{C4F510A9-76F0-C477-4909-8428AB88CB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B3395C-F00F-6496-9FAC-210564279048}"/>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1893317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88F14-5FBB-DF2B-1D8C-6E6296296E8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342FE8-49AB-630C-06DD-5466284EC2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EA9D3-4F87-D574-1291-6ACA1752DA1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62CD06-3574-3F73-C3EE-EC63C8FB5E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DCCA2D1-9203-1E5E-ADC7-4F31DE0030B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BFE049-4EB1-B6C1-D747-57E44BAB608F}"/>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8" name="Footer Placeholder 7">
            <a:extLst>
              <a:ext uri="{FF2B5EF4-FFF2-40B4-BE49-F238E27FC236}">
                <a16:creationId xmlns:a16="http://schemas.microsoft.com/office/drawing/2014/main" id="{C0AEFAEF-0363-202E-28B3-6D7120987C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A21EE2A-487B-DFCC-7D95-CC077057E338}"/>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772851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9F441-A0FF-02B6-4F5A-1A4682A11E6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FE19846-E90B-0F3A-A560-A0D1382D7A9C}"/>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4" name="Footer Placeholder 3">
            <a:extLst>
              <a:ext uri="{FF2B5EF4-FFF2-40B4-BE49-F238E27FC236}">
                <a16:creationId xmlns:a16="http://schemas.microsoft.com/office/drawing/2014/main" id="{DAEC9223-248D-1EE7-47FD-C7E3C4AAA18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B01E259-6BFE-225A-F69F-C6FDC6BEE92D}"/>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2989348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2C118FC-1F3A-2C85-A2C6-E4869EBADEC9}"/>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3" name="Footer Placeholder 2">
            <a:extLst>
              <a:ext uri="{FF2B5EF4-FFF2-40B4-BE49-F238E27FC236}">
                <a16:creationId xmlns:a16="http://schemas.microsoft.com/office/drawing/2014/main" id="{D3326CEC-0513-F630-2F27-F4A44769FF0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636242-FA12-E3F1-AF6A-8FFDE5061D5F}"/>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1283554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C1460-C8B7-2681-3F56-E05BB03BE8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5B0476F-CAC7-C26C-7055-C0A90FB159D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8950E9-AF11-7477-6860-6D82674067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3197CBA-BF01-822A-EFF6-3A1C0DA79FE5}"/>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6" name="Footer Placeholder 5">
            <a:extLst>
              <a:ext uri="{FF2B5EF4-FFF2-40B4-BE49-F238E27FC236}">
                <a16:creationId xmlns:a16="http://schemas.microsoft.com/office/drawing/2014/main" id="{789DCE88-F9EA-1D70-8E6C-999B95F3EC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2EA5EE-381B-0BF0-4B3D-480570FFA757}"/>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076349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C44B0-01D7-6C70-39DF-1BCBD6D282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19A1CB3-51AB-FE67-458E-DFB9E4E0A7B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3EACF89-4724-5F74-9F7C-5C6EE7E671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7A49C29-58E7-3747-D492-FA252655A1AC}"/>
              </a:ext>
            </a:extLst>
          </p:cNvPr>
          <p:cNvSpPr>
            <a:spLocks noGrp="1"/>
          </p:cNvSpPr>
          <p:nvPr>
            <p:ph type="dt" sz="half" idx="10"/>
          </p:nvPr>
        </p:nvSpPr>
        <p:spPr/>
        <p:txBody>
          <a:bodyPr/>
          <a:lstStyle/>
          <a:p>
            <a:fld id="{D49ADCEF-DC5D-8C47-BB61-B4784937525C}" type="datetimeFigureOut">
              <a:rPr lang="en-US" smtClean="0"/>
              <a:t>10/23/24</a:t>
            </a:fld>
            <a:endParaRPr lang="en-US"/>
          </a:p>
        </p:txBody>
      </p:sp>
      <p:sp>
        <p:nvSpPr>
          <p:cNvPr id="6" name="Footer Placeholder 5">
            <a:extLst>
              <a:ext uri="{FF2B5EF4-FFF2-40B4-BE49-F238E27FC236}">
                <a16:creationId xmlns:a16="http://schemas.microsoft.com/office/drawing/2014/main" id="{3EED8ACD-D921-FDAC-9052-3A4E2C403D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F01429-4C3E-3806-FAD9-6CC498080275}"/>
              </a:ext>
            </a:extLst>
          </p:cNvPr>
          <p:cNvSpPr>
            <a:spLocks noGrp="1"/>
          </p:cNvSpPr>
          <p:nvPr>
            <p:ph type="sldNum" sz="quarter" idx="12"/>
          </p:nvPr>
        </p:nvSpPr>
        <p:spPr/>
        <p:txBody>
          <a:bodyPr/>
          <a:lstStyle/>
          <a:p>
            <a:fld id="{B0C50482-46E4-BB49-BB66-90F822E8506A}" type="slidenum">
              <a:rPr lang="en-US" smtClean="0"/>
              <a:t>‹#›</a:t>
            </a:fld>
            <a:endParaRPr lang="en-US"/>
          </a:p>
        </p:txBody>
      </p:sp>
    </p:spTree>
    <p:extLst>
      <p:ext uri="{BB962C8B-B14F-4D97-AF65-F5344CB8AC3E}">
        <p14:creationId xmlns:p14="http://schemas.microsoft.com/office/powerpoint/2010/main" val="36343575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81C32-F691-5895-EA93-05D3681CAF9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7B1FFC3-1CAD-DECC-2A1F-AB190DBC1A1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92F14A-E017-A1E9-32E7-1FABEFA95E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49ADCEF-DC5D-8C47-BB61-B4784937525C}" type="datetimeFigureOut">
              <a:rPr lang="en-US" smtClean="0"/>
              <a:t>10/23/24</a:t>
            </a:fld>
            <a:endParaRPr lang="en-US"/>
          </a:p>
        </p:txBody>
      </p:sp>
      <p:sp>
        <p:nvSpPr>
          <p:cNvPr id="5" name="Footer Placeholder 4">
            <a:extLst>
              <a:ext uri="{FF2B5EF4-FFF2-40B4-BE49-F238E27FC236}">
                <a16:creationId xmlns:a16="http://schemas.microsoft.com/office/drawing/2014/main" id="{42DDF499-522D-F4FD-B25F-27DB7F1458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9B2BF4EA-5ADE-DF73-8565-56F3B76E798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B0C50482-46E4-BB49-BB66-90F822E8506A}" type="slidenum">
              <a:rPr lang="en-US" smtClean="0"/>
              <a:t>‹#›</a:t>
            </a:fld>
            <a:endParaRPr lang="en-US"/>
          </a:p>
        </p:txBody>
      </p:sp>
    </p:spTree>
    <p:extLst>
      <p:ext uri="{BB962C8B-B14F-4D97-AF65-F5344CB8AC3E}">
        <p14:creationId xmlns:p14="http://schemas.microsoft.com/office/powerpoint/2010/main" val="41215643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6CDE57-96F7-BD67-47ED-F457797065DA}"/>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0A8218CB-2059-1181-0A2F-CD9F9EC107D8}"/>
              </a:ext>
            </a:extLst>
          </p:cNvPr>
          <p:cNvSpPr txBox="1"/>
          <p:nvPr/>
        </p:nvSpPr>
        <p:spPr>
          <a:xfrm>
            <a:off x="109330" y="79513"/>
            <a:ext cx="2621722" cy="3600986"/>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1. </a:t>
            </a:r>
            <a:r>
              <a:rPr lang="en-US" sz="1200" dirty="0">
                <a:latin typeface="Times New Roman" panose="02020603050405020304" pitchFamily="18" charset="0"/>
                <a:cs typeface="Times New Roman" panose="02020603050405020304" pitchFamily="18" charset="0"/>
              </a:rPr>
              <a:t>GFAP expression across cognitive and pathological diagnoses. Cortical GFAP transcript and protein levels are upregulated in participants with pathologically-confirmed AD compared to cognitively unimpaired, pathology-negative individuals. Columns denote Normal Cognition (NC), Mild Cognitive Impairment (MCI), and Alzheimer’s Disease (AD) dementia along with absence or presence of an AD pathological diagnosis at autopsy (0 or 1, respectively). S</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ignificance values are derived from pairwise student t-tests and FDR-corrected results. ns: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&gt; 0.05.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0.05,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0.01,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0.001</a:t>
            </a:r>
            <a:r>
              <a:rPr lang="en-US" sz="1200" dirty="0">
                <a:effectLst/>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6D2DE3E2-8CD6-FE13-283A-541210FCBA85}"/>
              </a:ext>
            </a:extLst>
          </p:cNvPr>
          <p:cNvGrpSpPr/>
          <p:nvPr/>
        </p:nvGrpSpPr>
        <p:grpSpPr>
          <a:xfrm>
            <a:off x="4160724" y="230977"/>
            <a:ext cx="3818597" cy="6483492"/>
            <a:chOff x="4539068" y="230977"/>
            <a:chExt cx="3818597" cy="6483492"/>
          </a:xfrm>
        </p:grpSpPr>
        <p:sp>
          <p:nvSpPr>
            <p:cNvPr id="3" name="TextBox 2">
              <a:extLst>
                <a:ext uri="{FF2B5EF4-FFF2-40B4-BE49-F238E27FC236}">
                  <a16:creationId xmlns:a16="http://schemas.microsoft.com/office/drawing/2014/main" id="{3560D373-8399-98A6-1045-F466947CFE41}"/>
                </a:ext>
              </a:extLst>
            </p:cNvPr>
            <p:cNvSpPr txBox="1"/>
            <p:nvPr/>
          </p:nvSpPr>
          <p:spPr>
            <a:xfrm rot="16200000">
              <a:off x="2976212" y="4273193"/>
              <a:ext cx="3448878"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mRNA level</a:t>
              </a:r>
            </a:p>
          </p:txBody>
        </p:sp>
        <p:sp>
          <p:nvSpPr>
            <p:cNvPr id="6" name="TextBox 5">
              <a:extLst>
                <a:ext uri="{FF2B5EF4-FFF2-40B4-BE49-F238E27FC236}">
                  <a16:creationId xmlns:a16="http://schemas.microsoft.com/office/drawing/2014/main" id="{5A3ACCF4-3BDB-16D1-E3F9-CA8D60A2FDAE}"/>
                </a:ext>
              </a:extLst>
            </p:cNvPr>
            <p:cNvSpPr txBox="1"/>
            <p:nvPr/>
          </p:nvSpPr>
          <p:spPr>
            <a:xfrm rot="16200000">
              <a:off x="3833238" y="995601"/>
              <a:ext cx="1821635"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protein level</a:t>
              </a:r>
            </a:p>
          </p:txBody>
        </p:sp>
        <p:cxnSp>
          <p:nvCxnSpPr>
            <p:cNvPr id="7" name="Straight Connector 6">
              <a:extLst>
                <a:ext uri="{FF2B5EF4-FFF2-40B4-BE49-F238E27FC236}">
                  <a16:creationId xmlns:a16="http://schemas.microsoft.com/office/drawing/2014/main" id="{87FEA511-68D8-BE36-F08F-05AAB54513EB}"/>
                </a:ext>
              </a:extLst>
            </p:cNvPr>
            <p:cNvCxnSpPr/>
            <p:nvPr/>
          </p:nvCxnSpPr>
          <p:spPr>
            <a:xfrm>
              <a:off x="4718800" y="5352808"/>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E10241C9-EF73-3171-2624-5BC84F301A61}"/>
                </a:ext>
              </a:extLst>
            </p:cNvPr>
            <p:cNvCxnSpPr/>
            <p:nvPr/>
          </p:nvCxnSpPr>
          <p:spPr>
            <a:xfrm>
              <a:off x="4547350" y="6714469"/>
              <a:ext cx="342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895B5D26-9939-6B31-F5F4-70286C90045D}"/>
                </a:ext>
              </a:extLst>
            </p:cNvPr>
            <p:cNvCxnSpPr/>
            <p:nvPr/>
          </p:nvCxnSpPr>
          <p:spPr>
            <a:xfrm rot="10800000">
              <a:off x="4700651" y="2124306"/>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777B7D6F-C65F-177B-7C61-2EF8268830A9}"/>
                </a:ext>
              </a:extLst>
            </p:cNvPr>
            <p:cNvCxnSpPr/>
            <p:nvPr/>
          </p:nvCxnSpPr>
          <p:spPr>
            <a:xfrm rot="10800000">
              <a:off x="4539068" y="2124306"/>
              <a:ext cx="34290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F20AAC7A-C7F3-B919-B3E6-AA19709892D1}"/>
                </a:ext>
              </a:extLst>
            </p:cNvPr>
            <p:cNvSpPr txBox="1"/>
            <p:nvPr/>
          </p:nvSpPr>
          <p:spPr>
            <a:xfrm rot="5400000">
              <a:off x="7417985" y="2392870"/>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sp>
          <p:nvSpPr>
            <p:cNvPr id="13" name="TextBox 12">
              <a:extLst>
                <a:ext uri="{FF2B5EF4-FFF2-40B4-BE49-F238E27FC236}">
                  <a16:creationId xmlns:a16="http://schemas.microsoft.com/office/drawing/2014/main" id="{904985A4-C7C4-F771-D27A-39CE58B712C6}"/>
                </a:ext>
              </a:extLst>
            </p:cNvPr>
            <p:cNvSpPr txBox="1"/>
            <p:nvPr/>
          </p:nvSpPr>
          <p:spPr>
            <a:xfrm rot="5400000">
              <a:off x="7417985" y="4004416"/>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Posterior</a:t>
              </a:r>
            </a:p>
            <a:p>
              <a:pPr algn="ctr"/>
              <a:r>
                <a:rPr lang="en-US" sz="1300" dirty="0">
                  <a:latin typeface="Arial" panose="020B0604020202020204" pitchFamily="34" charset="0"/>
                  <a:cs typeface="Arial" panose="020B0604020202020204" pitchFamily="34" charset="0"/>
                </a:rPr>
                <a:t>Cingulate</a:t>
              </a:r>
            </a:p>
            <a:p>
              <a:pPr algn="ctr"/>
              <a:r>
                <a:rPr lang="en-US" sz="1300" dirty="0">
                  <a:latin typeface="Arial" panose="020B0604020202020204" pitchFamily="34" charset="0"/>
                  <a:cs typeface="Arial" panose="020B0604020202020204" pitchFamily="34" charset="0"/>
                </a:rPr>
                <a:t>Cortex</a:t>
              </a:r>
            </a:p>
          </p:txBody>
        </p:sp>
        <p:sp>
          <p:nvSpPr>
            <p:cNvPr id="14" name="TextBox 13">
              <a:extLst>
                <a:ext uri="{FF2B5EF4-FFF2-40B4-BE49-F238E27FC236}">
                  <a16:creationId xmlns:a16="http://schemas.microsoft.com/office/drawing/2014/main" id="{74AAB368-C3DD-4C6D-DA54-89C10CC68337}"/>
                </a:ext>
              </a:extLst>
            </p:cNvPr>
            <p:cNvSpPr txBox="1"/>
            <p:nvPr/>
          </p:nvSpPr>
          <p:spPr>
            <a:xfrm rot="5400000">
              <a:off x="7417984" y="5715989"/>
              <a:ext cx="1186863" cy="492443"/>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Caudate Nucleus</a:t>
              </a:r>
            </a:p>
          </p:txBody>
        </p:sp>
        <p:sp>
          <p:nvSpPr>
            <p:cNvPr id="11" name="TextBox 10">
              <a:extLst>
                <a:ext uri="{FF2B5EF4-FFF2-40B4-BE49-F238E27FC236}">
                  <a16:creationId xmlns:a16="http://schemas.microsoft.com/office/drawing/2014/main" id="{74A46618-1696-6C8A-5632-6350680434B2}"/>
                </a:ext>
              </a:extLst>
            </p:cNvPr>
            <p:cNvSpPr txBox="1"/>
            <p:nvPr/>
          </p:nvSpPr>
          <p:spPr>
            <a:xfrm rot="5400000">
              <a:off x="7417985" y="781324"/>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grpSp>
      <p:pic>
        <p:nvPicPr>
          <p:cNvPr id="2" name="Picture 1">
            <a:extLst>
              <a:ext uri="{FF2B5EF4-FFF2-40B4-BE49-F238E27FC236}">
                <a16:creationId xmlns:a16="http://schemas.microsoft.com/office/drawing/2014/main" id="{CBF9374C-3562-635F-BCC4-2D9B2A95C1FD}"/>
              </a:ext>
            </a:extLst>
          </p:cNvPr>
          <p:cNvPicPr>
            <a:picLocks noChangeAspect="1"/>
          </p:cNvPicPr>
          <p:nvPr/>
        </p:nvPicPr>
        <p:blipFill>
          <a:blip r:embed="rId2"/>
          <a:srcRect r="9484"/>
          <a:stretch/>
        </p:blipFill>
        <p:spPr>
          <a:xfrm>
            <a:off x="4626429" y="0"/>
            <a:ext cx="2660396" cy="6858000"/>
          </a:xfrm>
          <a:prstGeom prst="rect">
            <a:avLst/>
          </a:prstGeom>
        </p:spPr>
      </p:pic>
    </p:spTree>
    <p:extLst>
      <p:ext uri="{BB962C8B-B14F-4D97-AF65-F5344CB8AC3E}">
        <p14:creationId xmlns:p14="http://schemas.microsoft.com/office/powerpoint/2010/main" val="2082047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A4D56F-0C88-EAFB-55AE-757B176D2F2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527B537-54F0-A733-8A2C-29517D5C730D}"/>
              </a:ext>
            </a:extLst>
          </p:cNvPr>
          <p:cNvSpPr txBox="1"/>
          <p:nvPr/>
        </p:nvSpPr>
        <p:spPr>
          <a:xfrm>
            <a:off x="109330" y="79513"/>
            <a:ext cx="2621722" cy="3231654"/>
          </a:xfrm>
          <a:prstGeom prst="rect">
            <a:avLst/>
          </a:prstGeom>
          <a:noFill/>
        </p:spPr>
        <p:txBody>
          <a:bodyPr wrap="square" rtlCol="0">
            <a:spAutoFit/>
          </a:bodyPr>
          <a:lstStyle/>
          <a:p>
            <a:r>
              <a:rPr lang="en-US" sz="1200" b="1" dirty="0">
                <a:latin typeface="Times New Roman" panose="02020603050405020304" pitchFamily="18" charset="0"/>
                <a:cs typeface="Times New Roman" panose="02020603050405020304" pitchFamily="18" charset="0"/>
              </a:rPr>
              <a:t>Supplementary Figure 2. </a:t>
            </a:r>
            <a:r>
              <a:rPr lang="en-US" sz="1200" dirty="0">
                <a:latin typeface="Times New Roman" panose="02020603050405020304" pitchFamily="18" charset="0"/>
                <a:cs typeface="Times New Roman" panose="02020603050405020304" pitchFamily="18" charset="0"/>
              </a:rPr>
              <a:t>GFAP expression across neuropathological class. Cortical GFAP expression is highest in A+/T+ individuals but significantly lower </a:t>
            </a:r>
            <a:r>
              <a:rPr lang="en-US" sz="1200">
                <a:latin typeface="Times New Roman" panose="02020603050405020304" pitchFamily="18" charset="0"/>
                <a:cs typeface="Times New Roman" panose="02020603050405020304" pitchFamily="18" charset="0"/>
              </a:rPr>
              <a:t>when compared to </a:t>
            </a:r>
            <a:r>
              <a:rPr lang="en-US" sz="1200" dirty="0">
                <a:latin typeface="Times New Roman" panose="02020603050405020304" pitchFamily="18" charset="0"/>
                <a:cs typeface="Times New Roman" panose="02020603050405020304" pitchFamily="18" charset="0"/>
              </a:rPr>
              <a:t>A-/T+ individuals. A-/+ denotes amyloid status, where negativity is defined as CERAD “none” or “sparse” and positivity is defined as CERAD “moderate” or ”frequent.” T-/+ denotes tau status, where negativity is defined as </a:t>
            </a:r>
            <a:r>
              <a:rPr lang="en-US" sz="1200" dirty="0" err="1">
                <a:latin typeface="Times New Roman" panose="02020603050405020304" pitchFamily="18" charset="0"/>
                <a:cs typeface="Times New Roman" panose="02020603050405020304" pitchFamily="18" charset="0"/>
              </a:rPr>
              <a:t>Braak</a:t>
            </a:r>
            <a:r>
              <a:rPr lang="en-US" sz="1200" dirty="0">
                <a:latin typeface="Times New Roman" panose="02020603050405020304" pitchFamily="18" charset="0"/>
                <a:cs typeface="Times New Roman" panose="02020603050405020304" pitchFamily="18" charset="0"/>
              </a:rPr>
              <a:t> stages 0-2 and positivity is defined as </a:t>
            </a:r>
            <a:r>
              <a:rPr lang="en-US" sz="1200" dirty="0" err="1">
                <a:latin typeface="Times New Roman" panose="02020603050405020304" pitchFamily="18" charset="0"/>
                <a:cs typeface="Times New Roman" panose="02020603050405020304" pitchFamily="18" charset="0"/>
              </a:rPr>
              <a:t>Braak</a:t>
            </a:r>
            <a:r>
              <a:rPr lang="en-US" sz="1200" dirty="0">
                <a:latin typeface="Times New Roman" panose="02020603050405020304" pitchFamily="18" charset="0"/>
                <a:cs typeface="Times New Roman" panose="02020603050405020304" pitchFamily="18" charset="0"/>
              </a:rPr>
              <a:t> stages 3-6. S</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ignificance values are derived from pairwise student t-tests and FDR-corrected results. ns: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&gt; 0.05.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0.05,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0.01, ***</a:t>
            </a:r>
            <a:r>
              <a:rPr lang="en-US" sz="1200" i="1" kern="0" dirty="0">
                <a:effectLst/>
                <a:latin typeface="Times New Roman" panose="02020603050405020304" pitchFamily="18" charset="0"/>
                <a:ea typeface="Aptos" panose="020B0004020202020204" pitchFamily="34" charset="0"/>
                <a:cs typeface="Times New Roman" panose="02020603050405020304" pitchFamily="18" charset="0"/>
              </a:rPr>
              <a:t>p</a:t>
            </a:r>
            <a:r>
              <a:rPr lang="en-US" sz="1200" kern="0" dirty="0">
                <a:effectLst/>
                <a:latin typeface="Times New Roman" panose="02020603050405020304" pitchFamily="18" charset="0"/>
                <a:ea typeface="Aptos" panose="020B0004020202020204" pitchFamily="34" charset="0"/>
                <a:cs typeface="Times New Roman" panose="02020603050405020304" pitchFamily="18" charset="0"/>
              </a:rPr>
              <a:t> ≤ 0.001</a:t>
            </a:r>
            <a:r>
              <a:rPr lang="en-US" sz="1200" dirty="0">
                <a:effectLst/>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271AA893-9F86-586D-A91A-1ACD4AAF2DCF}"/>
              </a:ext>
            </a:extLst>
          </p:cNvPr>
          <p:cNvGrpSpPr/>
          <p:nvPr/>
        </p:nvGrpSpPr>
        <p:grpSpPr>
          <a:xfrm>
            <a:off x="2976159" y="143529"/>
            <a:ext cx="6353982" cy="6570940"/>
            <a:chOff x="3354503" y="143529"/>
            <a:chExt cx="6353982" cy="6570940"/>
          </a:xfrm>
        </p:grpSpPr>
        <p:sp>
          <p:nvSpPr>
            <p:cNvPr id="3" name="TextBox 2">
              <a:extLst>
                <a:ext uri="{FF2B5EF4-FFF2-40B4-BE49-F238E27FC236}">
                  <a16:creationId xmlns:a16="http://schemas.microsoft.com/office/drawing/2014/main" id="{E4858613-7123-61CB-4684-C74C02BCD426}"/>
                </a:ext>
              </a:extLst>
            </p:cNvPr>
            <p:cNvSpPr txBox="1"/>
            <p:nvPr/>
          </p:nvSpPr>
          <p:spPr>
            <a:xfrm rot="16200000">
              <a:off x="1791647" y="4273193"/>
              <a:ext cx="3448878"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mRNA level</a:t>
              </a:r>
            </a:p>
          </p:txBody>
        </p:sp>
        <p:sp>
          <p:nvSpPr>
            <p:cNvPr id="6" name="TextBox 5">
              <a:extLst>
                <a:ext uri="{FF2B5EF4-FFF2-40B4-BE49-F238E27FC236}">
                  <a16:creationId xmlns:a16="http://schemas.microsoft.com/office/drawing/2014/main" id="{414AFF13-04F8-75FA-1505-3FB2C700BA5B}"/>
                </a:ext>
              </a:extLst>
            </p:cNvPr>
            <p:cNvSpPr txBox="1"/>
            <p:nvPr/>
          </p:nvSpPr>
          <p:spPr>
            <a:xfrm rot="16200000">
              <a:off x="2615135" y="908153"/>
              <a:ext cx="1821635"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protein level</a:t>
              </a:r>
            </a:p>
          </p:txBody>
        </p:sp>
        <p:cxnSp>
          <p:nvCxnSpPr>
            <p:cNvPr id="7" name="Straight Connector 6">
              <a:extLst>
                <a:ext uri="{FF2B5EF4-FFF2-40B4-BE49-F238E27FC236}">
                  <a16:creationId xmlns:a16="http://schemas.microsoft.com/office/drawing/2014/main" id="{861D0DC8-02CF-2570-07AC-223DAA4B752D}"/>
                </a:ext>
              </a:extLst>
            </p:cNvPr>
            <p:cNvCxnSpPr/>
            <p:nvPr/>
          </p:nvCxnSpPr>
          <p:spPr>
            <a:xfrm>
              <a:off x="3534235" y="5352808"/>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4996CF9B-6690-6BD0-649D-7DE52F8DCC28}"/>
                </a:ext>
              </a:extLst>
            </p:cNvPr>
            <p:cNvCxnSpPr/>
            <p:nvPr/>
          </p:nvCxnSpPr>
          <p:spPr>
            <a:xfrm>
              <a:off x="3362785" y="6714469"/>
              <a:ext cx="342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DA4FC770-6664-D632-05A2-BE846047119A}"/>
                </a:ext>
              </a:extLst>
            </p:cNvPr>
            <p:cNvCxnSpPr/>
            <p:nvPr/>
          </p:nvCxnSpPr>
          <p:spPr>
            <a:xfrm rot="10800000">
              <a:off x="3516086" y="2124306"/>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04040FCF-EBF9-B7C6-0008-42FBC1E675C0}"/>
                </a:ext>
              </a:extLst>
            </p:cNvPr>
            <p:cNvCxnSpPr/>
            <p:nvPr/>
          </p:nvCxnSpPr>
          <p:spPr>
            <a:xfrm rot="10800000">
              <a:off x="3354503" y="2124306"/>
              <a:ext cx="342900" cy="0"/>
            </a:xfrm>
            <a:prstGeom prst="line">
              <a:avLst/>
            </a:prstGeom>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E2D7C638-C8E0-D272-D432-81DB2956AB8B}"/>
                </a:ext>
              </a:extLst>
            </p:cNvPr>
            <p:cNvSpPr txBox="1"/>
            <p:nvPr/>
          </p:nvSpPr>
          <p:spPr>
            <a:xfrm rot="5400000">
              <a:off x="8768805" y="781324"/>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sp>
          <p:nvSpPr>
            <p:cNvPr id="12" name="TextBox 11">
              <a:extLst>
                <a:ext uri="{FF2B5EF4-FFF2-40B4-BE49-F238E27FC236}">
                  <a16:creationId xmlns:a16="http://schemas.microsoft.com/office/drawing/2014/main" id="{F88DF1D4-D1D0-BB9B-A35D-0FCB0CB52321}"/>
                </a:ext>
              </a:extLst>
            </p:cNvPr>
            <p:cNvSpPr txBox="1"/>
            <p:nvPr/>
          </p:nvSpPr>
          <p:spPr>
            <a:xfrm rot="5400000">
              <a:off x="8768805" y="2392870"/>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sp>
          <p:nvSpPr>
            <p:cNvPr id="13" name="TextBox 12">
              <a:extLst>
                <a:ext uri="{FF2B5EF4-FFF2-40B4-BE49-F238E27FC236}">
                  <a16:creationId xmlns:a16="http://schemas.microsoft.com/office/drawing/2014/main" id="{E1C14227-281D-E032-779A-A12207CC6E1D}"/>
                </a:ext>
              </a:extLst>
            </p:cNvPr>
            <p:cNvSpPr txBox="1"/>
            <p:nvPr/>
          </p:nvSpPr>
          <p:spPr>
            <a:xfrm rot="5400000">
              <a:off x="8768805" y="4004416"/>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Posterior</a:t>
              </a:r>
            </a:p>
            <a:p>
              <a:pPr algn="ctr"/>
              <a:r>
                <a:rPr lang="en-US" sz="1300" dirty="0">
                  <a:latin typeface="Arial" panose="020B0604020202020204" pitchFamily="34" charset="0"/>
                  <a:cs typeface="Arial" panose="020B0604020202020204" pitchFamily="34" charset="0"/>
                </a:rPr>
                <a:t>Cingulate</a:t>
              </a:r>
            </a:p>
            <a:p>
              <a:pPr algn="ctr"/>
              <a:r>
                <a:rPr lang="en-US" sz="1300" dirty="0">
                  <a:latin typeface="Arial" panose="020B0604020202020204" pitchFamily="34" charset="0"/>
                  <a:cs typeface="Arial" panose="020B0604020202020204" pitchFamily="34" charset="0"/>
                </a:rPr>
                <a:t>Cortex</a:t>
              </a:r>
            </a:p>
          </p:txBody>
        </p:sp>
        <p:sp>
          <p:nvSpPr>
            <p:cNvPr id="14" name="TextBox 13">
              <a:extLst>
                <a:ext uri="{FF2B5EF4-FFF2-40B4-BE49-F238E27FC236}">
                  <a16:creationId xmlns:a16="http://schemas.microsoft.com/office/drawing/2014/main" id="{212D3D60-6611-52C2-83F9-2C531E1ADA9B}"/>
                </a:ext>
              </a:extLst>
            </p:cNvPr>
            <p:cNvSpPr txBox="1"/>
            <p:nvPr/>
          </p:nvSpPr>
          <p:spPr>
            <a:xfrm rot="5400000">
              <a:off x="8768804" y="5715989"/>
              <a:ext cx="1186863" cy="492443"/>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Caudate Nucleus</a:t>
              </a:r>
            </a:p>
          </p:txBody>
        </p:sp>
      </p:grpSp>
      <p:pic>
        <p:nvPicPr>
          <p:cNvPr id="15" name="Picture 14">
            <a:extLst>
              <a:ext uri="{FF2B5EF4-FFF2-40B4-BE49-F238E27FC236}">
                <a16:creationId xmlns:a16="http://schemas.microsoft.com/office/drawing/2014/main" id="{6087C9A8-6036-EB63-8D74-0D22D73F766F}"/>
              </a:ext>
            </a:extLst>
          </p:cNvPr>
          <p:cNvPicPr>
            <a:picLocks noChangeAspect="1"/>
          </p:cNvPicPr>
          <p:nvPr/>
        </p:nvPicPr>
        <p:blipFill>
          <a:blip r:embed="rId2"/>
          <a:srcRect r="3688"/>
          <a:stretch/>
        </p:blipFill>
        <p:spPr>
          <a:xfrm>
            <a:off x="3401786" y="0"/>
            <a:ext cx="5189690" cy="6858000"/>
          </a:xfrm>
          <a:prstGeom prst="rect">
            <a:avLst/>
          </a:prstGeom>
        </p:spPr>
      </p:pic>
    </p:spTree>
    <p:extLst>
      <p:ext uri="{BB962C8B-B14F-4D97-AF65-F5344CB8AC3E}">
        <p14:creationId xmlns:p14="http://schemas.microsoft.com/office/powerpoint/2010/main" val="270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07C89ED-CDCD-A466-4AEE-B414FEA44F50}"/>
              </a:ext>
            </a:extLst>
          </p:cNvPr>
          <p:cNvSpPr txBox="1"/>
          <p:nvPr/>
        </p:nvSpPr>
        <p:spPr>
          <a:xfrm>
            <a:off x="109330" y="79513"/>
            <a:ext cx="2862470"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Supplementary Figure 3. </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GFAP expression across cerebral amyloid angiopathy stage. Cortical GFAP expression is positively associated with CAA stage. S</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ignificance values are derived from pairwise student t-tests and FDR-corrected results. ns: </a:t>
            </a:r>
            <a:r>
              <a:rPr kumimoji="0" lang="en-US" sz="1200" b="0" i="1"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&gt; 0.05. *</a:t>
            </a:r>
            <a:r>
              <a:rPr kumimoji="0" lang="en-US" sz="1200" b="0" i="1"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 0.05, **</a:t>
            </a:r>
            <a:r>
              <a:rPr kumimoji="0" lang="en-US" sz="1200" b="0" i="1"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 0.01, ***</a:t>
            </a:r>
            <a:r>
              <a:rPr kumimoji="0" lang="en-US" sz="1200" b="0" i="1"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p</a:t>
            </a:r>
            <a:r>
              <a:rPr kumimoji="0" lang="en-US" sz="1200" b="0" i="0" u="none" strike="noStrike" kern="0" cap="none" spc="0" normalizeH="0" baseline="0" noProof="0" dirty="0">
                <a:ln>
                  <a:noFill/>
                </a:ln>
                <a:solidFill>
                  <a:prstClr val="black"/>
                </a:solidFill>
                <a:effectLst/>
                <a:uLnTx/>
                <a:uFillTx/>
                <a:latin typeface="Times New Roman" panose="02020603050405020304" pitchFamily="18" charset="0"/>
                <a:ea typeface="Aptos" panose="020B0004020202020204" pitchFamily="34" charset="0"/>
                <a:cs typeface="Times New Roman" panose="02020603050405020304" pitchFamily="18" charset="0"/>
              </a:rPr>
              <a:t> ≤ 0.001</a:t>
            </a:r>
            <a:r>
              <a:rPr kumimoji="0" lang="en-US" sz="12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p>
        </p:txBody>
      </p:sp>
      <p:grpSp>
        <p:nvGrpSpPr>
          <p:cNvPr id="16" name="Group 15">
            <a:extLst>
              <a:ext uri="{FF2B5EF4-FFF2-40B4-BE49-F238E27FC236}">
                <a16:creationId xmlns:a16="http://schemas.microsoft.com/office/drawing/2014/main" id="{57510C57-70F8-7BF1-4424-24AD4E5B2ACE}"/>
              </a:ext>
            </a:extLst>
          </p:cNvPr>
          <p:cNvGrpSpPr/>
          <p:nvPr/>
        </p:nvGrpSpPr>
        <p:grpSpPr>
          <a:xfrm>
            <a:off x="3084446" y="222826"/>
            <a:ext cx="6230927" cy="6498592"/>
            <a:chOff x="3448022" y="216753"/>
            <a:chExt cx="6230927" cy="6498592"/>
          </a:xfrm>
        </p:grpSpPr>
        <p:sp>
          <p:nvSpPr>
            <p:cNvPr id="3" name="TextBox 2">
              <a:extLst>
                <a:ext uri="{FF2B5EF4-FFF2-40B4-BE49-F238E27FC236}">
                  <a16:creationId xmlns:a16="http://schemas.microsoft.com/office/drawing/2014/main" id="{11AD3558-97A7-23AF-F38C-65FE4A6A78A6}"/>
                </a:ext>
              </a:extLst>
            </p:cNvPr>
            <p:cNvSpPr txBox="1"/>
            <p:nvPr/>
          </p:nvSpPr>
          <p:spPr>
            <a:xfrm rot="16200000">
              <a:off x="1885166" y="4274069"/>
              <a:ext cx="3448878"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mRNA level</a:t>
              </a:r>
            </a:p>
          </p:txBody>
        </p:sp>
        <p:sp>
          <p:nvSpPr>
            <p:cNvPr id="5" name="TextBox 4">
              <a:extLst>
                <a:ext uri="{FF2B5EF4-FFF2-40B4-BE49-F238E27FC236}">
                  <a16:creationId xmlns:a16="http://schemas.microsoft.com/office/drawing/2014/main" id="{9A643303-9793-EE77-0F62-6D0F0EBAC1FA}"/>
                </a:ext>
              </a:extLst>
            </p:cNvPr>
            <p:cNvSpPr txBox="1"/>
            <p:nvPr/>
          </p:nvSpPr>
          <p:spPr>
            <a:xfrm rot="16200000">
              <a:off x="2711832" y="981377"/>
              <a:ext cx="1821635" cy="292388"/>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GFAP protein level</a:t>
              </a:r>
            </a:p>
          </p:txBody>
        </p:sp>
        <p:cxnSp>
          <p:nvCxnSpPr>
            <p:cNvPr id="6" name="Straight Connector 5">
              <a:extLst>
                <a:ext uri="{FF2B5EF4-FFF2-40B4-BE49-F238E27FC236}">
                  <a16:creationId xmlns:a16="http://schemas.microsoft.com/office/drawing/2014/main" id="{99DFD338-8024-6567-20BB-AA9D693555C0}"/>
                </a:ext>
              </a:extLst>
            </p:cNvPr>
            <p:cNvCxnSpPr/>
            <p:nvPr/>
          </p:nvCxnSpPr>
          <p:spPr>
            <a:xfrm>
              <a:off x="3627754" y="5353684"/>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a:extLst>
                <a:ext uri="{FF2B5EF4-FFF2-40B4-BE49-F238E27FC236}">
                  <a16:creationId xmlns:a16="http://schemas.microsoft.com/office/drawing/2014/main" id="{4F2C4045-DBF2-E668-5519-1122BB098BDE}"/>
                </a:ext>
              </a:extLst>
            </p:cNvPr>
            <p:cNvCxnSpPr/>
            <p:nvPr/>
          </p:nvCxnSpPr>
          <p:spPr>
            <a:xfrm>
              <a:off x="3456304" y="6715345"/>
              <a:ext cx="3429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D43C3220-BEEC-4E4B-A00A-2D5C419AA402}"/>
                </a:ext>
              </a:extLst>
            </p:cNvPr>
            <p:cNvCxnSpPr/>
            <p:nvPr/>
          </p:nvCxnSpPr>
          <p:spPr>
            <a:xfrm rot="10800000">
              <a:off x="3609605" y="2125182"/>
              <a:ext cx="0" cy="1361661"/>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69772201-25B6-E18B-FF97-7742B02EDAEB}"/>
                </a:ext>
              </a:extLst>
            </p:cNvPr>
            <p:cNvCxnSpPr/>
            <p:nvPr/>
          </p:nvCxnSpPr>
          <p:spPr>
            <a:xfrm rot="10800000">
              <a:off x="3448022" y="2125182"/>
              <a:ext cx="34290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08D1B7B6-6F48-6802-496B-140D3283A22E}"/>
                </a:ext>
              </a:extLst>
            </p:cNvPr>
            <p:cNvSpPr txBox="1"/>
            <p:nvPr/>
          </p:nvSpPr>
          <p:spPr>
            <a:xfrm rot="5400000">
              <a:off x="8739269" y="781324"/>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sp>
          <p:nvSpPr>
            <p:cNvPr id="11" name="TextBox 10">
              <a:extLst>
                <a:ext uri="{FF2B5EF4-FFF2-40B4-BE49-F238E27FC236}">
                  <a16:creationId xmlns:a16="http://schemas.microsoft.com/office/drawing/2014/main" id="{6C4B9EDA-332D-DCC8-8242-57A44858FD3C}"/>
                </a:ext>
              </a:extLst>
            </p:cNvPr>
            <p:cNvSpPr txBox="1"/>
            <p:nvPr/>
          </p:nvSpPr>
          <p:spPr>
            <a:xfrm rot="5400000">
              <a:off x="8739269" y="2392870"/>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Dorsolateral</a:t>
              </a:r>
            </a:p>
            <a:p>
              <a:pPr algn="ctr"/>
              <a:r>
                <a:rPr lang="en-US" sz="1300" dirty="0">
                  <a:latin typeface="Arial" panose="020B0604020202020204" pitchFamily="34" charset="0"/>
                  <a:cs typeface="Arial" panose="020B0604020202020204" pitchFamily="34" charset="0"/>
                </a:rPr>
                <a:t>Prefrontal</a:t>
              </a:r>
            </a:p>
            <a:p>
              <a:pPr algn="ctr"/>
              <a:r>
                <a:rPr lang="en-US" sz="1300" dirty="0">
                  <a:latin typeface="Arial" panose="020B0604020202020204" pitchFamily="34" charset="0"/>
                  <a:cs typeface="Arial" panose="020B0604020202020204" pitchFamily="34" charset="0"/>
                </a:rPr>
                <a:t>Cortex</a:t>
              </a:r>
            </a:p>
          </p:txBody>
        </p:sp>
        <p:sp>
          <p:nvSpPr>
            <p:cNvPr id="12" name="TextBox 11">
              <a:extLst>
                <a:ext uri="{FF2B5EF4-FFF2-40B4-BE49-F238E27FC236}">
                  <a16:creationId xmlns:a16="http://schemas.microsoft.com/office/drawing/2014/main" id="{11D8F5AE-0A21-23C0-8265-D51D4B914FDA}"/>
                </a:ext>
              </a:extLst>
            </p:cNvPr>
            <p:cNvSpPr txBox="1"/>
            <p:nvPr/>
          </p:nvSpPr>
          <p:spPr>
            <a:xfrm rot="5400000">
              <a:off x="8739269" y="4004416"/>
              <a:ext cx="1186863" cy="692497"/>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Posterior</a:t>
              </a:r>
            </a:p>
            <a:p>
              <a:pPr algn="ctr"/>
              <a:r>
                <a:rPr lang="en-US" sz="1300" dirty="0">
                  <a:latin typeface="Arial" panose="020B0604020202020204" pitchFamily="34" charset="0"/>
                  <a:cs typeface="Arial" panose="020B0604020202020204" pitchFamily="34" charset="0"/>
                </a:rPr>
                <a:t>Cingulate</a:t>
              </a:r>
            </a:p>
            <a:p>
              <a:pPr algn="ctr"/>
              <a:r>
                <a:rPr lang="en-US" sz="1300" dirty="0">
                  <a:latin typeface="Arial" panose="020B0604020202020204" pitchFamily="34" charset="0"/>
                  <a:cs typeface="Arial" panose="020B0604020202020204" pitchFamily="34" charset="0"/>
                </a:rPr>
                <a:t>Cortex</a:t>
              </a:r>
            </a:p>
          </p:txBody>
        </p:sp>
        <p:sp>
          <p:nvSpPr>
            <p:cNvPr id="13" name="TextBox 12">
              <a:extLst>
                <a:ext uri="{FF2B5EF4-FFF2-40B4-BE49-F238E27FC236}">
                  <a16:creationId xmlns:a16="http://schemas.microsoft.com/office/drawing/2014/main" id="{3693D76D-6150-EB87-ACF6-BF0B7DDDE92B}"/>
                </a:ext>
              </a:extLst>
            </p:cNvPr>
            <p:cNvSpPr txBox="1"/>
            <p:nvPr/>
          </p:nvSpPr>
          <p:spPr>
            <a:xfrm rot="5400000">
              <a:off x="8739268" y="5715989"/>
              <a:ext cx="1186863" cy="492443"/>
            </a:xfrm>
            <a:prstGeom prst="rect">
              <a:avLst/>
            </a:prstGeom>
            <a:noFill/>
          </p:spPr>
          <p:txBody>
            <a:bodyPr wrap="square" rtlCol="0">
              <a:spAutoFit/>
            </a:bodyPr>
            <a:lstStyle/>
            <a:p>
              <a:pPr algn="ctr"/>
              <a:r>
                <a:rPr lang="en-US" sz="1300" dirty="0">
                  <a:latin typeface="Arial" panose="020B0604020202020204" pitchFamily="34" charset="0"/>
                  <a:cs typeface="Arial" panose="020B0604020202020204" pitchFamily="34" charset="0"/>
                </a:rPr>
                <a:t>Caudate Nucleus</a:t>
              </a:r>
            </a:p>
          </p:txBody>
        </p:sp>
      </p:grpSp>
      <p:pic>
        <p:nvPicPr>
          <p:cNvPr id="2" name="Picture 1">
            <a:extLst>
              <a:ext uri="{FF2B5EF4-FFF2-40B4-BE49-F238E27FC236}">
                <a16:creationId xmlns:a16="http://schemas.microsoft.com/office/drawing/2014/main" id="{A4E3D787-72FD-E396-9FB0-40CBAA60FED4}"/>
              </a:ext>
            </a:extLst>
          </p:cNvPr>
          <p:cNvPicPr>
            <a:picLocks noChangeAspect="1"/>
          </p:cNvPicPr>
          <p:nvPr/>
        </p:nvPicPr>
        <p:blipFill>
          <a:blip r:embed="rId2"/>
          <a:srcRect r="4338"/>
          <a:stretch/>
        </p:blipFill>
        <p:spPr>
          <a:xfrm>
            <a:off x="3401786" y="0"/>
            <a:ext cx="5154682" cy="6858000"/>
          </a:xfrm>
          <a:prstGeom prst="rect">
            <a:avLst/>
          </a:prstGeom>
        </p:spPr>
      </p:pic>
    </p:spTree>
    <p:extLst>
      <p:ext uri="{BB962C8B-B14F-4D97-AF65-F5344CB8AC3E}">
        <p14:creationId xmlns:p14="http://schemas.microsoft.com/office/powerpoint/2010/main" val="1566867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EA9B1BE-2367-997D-DF43-9DE998942EDE}"/>
              </a:ext>
            </a:extLst>
          </p:cNvPr>
          <p:cNvGraphicFramePr>
            <a:graphicFrameLocks noGrp="1"/>
          </p:cNvGraphicFramePr>
          <p:nvPr>
            <p:extLst>
              <p:ext uri="{D42A27DB-BD31-4B8C-83A1-F6EECF244321}">
                <p14:modId xmlns:p14="http://schemas.microsoft.com/office/powerpoint/2010/main" val="2650742020"/>
              </p:ext>
            </p:extLst>
          </p:nvPr>
        </p:nvGraphicFramePr>
        <p:xfrm>
          <a:off x="1407946" y="813532"/>
          <a:ext cx="9376108" cy="4736736"/>
        </p:xfrm>
        <a:graphic>
          <a:graphicData uri="http://schemas.openxmlformats.org/drawingml/2006/table">
            <a:tbl>
              <a:tblPr>
                <a:tableStyleId>{D7AC3CCA-C797-4891-BE02-D94E43425B78}</a:tableStyleId>
              </a:tblPr>
              <a:tblGrid>
                <a:gridCol w="2209897">
                  <a:extLst>
                    <a:ext uri="{9D8B030D-6E8A-4147-A177-3AD203B41FA5}">
                      <a16:colId xmlns:a16="http://schemas.microsoft.com/office/drawing/2014/main" val="2058903137"/>
                    </a:ext>
                  </a:extLst>
                </a:gridCol>
                <a:gridCol w="1802035">
                  <a:extLst>
                    <a:ext uri="{9D8B030D-6E8A-4147-A177-3AD203B41FA5}">
                      <a16:colId xmlns:a16="http://schemas.microsoft.com/office/drawing/2014/main" val="206951659"/>
                    </a:ext>
                  </a:extLst>
                </a:gridCol>
                <a:gridCol w="1341044">
                  <a:extLst>
                    <a:ext uri="{9D8B030D-6E8A-4147-A177-3AD203B41FA5}">
                      <a16:colId xmlns:a16="http://schemas.microsoft.com/office/drawing/2014/main" val="1808631687"/>
                    </a:ext>
                  </a:extLst>
                </a:gridCol>
                <a:gridCol w="1341044">
                  <a:extLst>
                    <a:ext uri="{9D8B030D-6E8A-4147-A177-3AD203B41FA5}">
                      <a16:colId xmlns:a16="http://schemas.microsoft.com/office/drawing/2014/main" val="3142323324"/>
                    </a:ext>
                  </a:extLst>
                </a:gridCol>
                <a:gridCol w="1341044">
                  <a:extLst>
                    <a:ext uri="{9D8B030D-6E8A-4147-A177-3AD203B41FA5}">
                      <a16:colId xmlns:a16="http://schemas.microsoft.com/office/drawing/2014/main" val="3397820658"/>
                    </a:ext>
                  </a:extLst>
                </a:gridCol>
                <a:gridCol w="1341044">
                  <a:extLst>
                    <a:ext uri="{9D8B030D-6E8A-4147-A177-3AD203B41FA5}">
                      <a16:colId xmlns:a16="http://schemas.microsoft.com/office/drawing/2014/main" val="1975471907"/>
                    </a:ext>
                  </a:extLst>
                </a:gridCol>
              </a:tblGrid>
              <a:tr h="437627">
                <a:tc gridSpan="4">
                  <a:txBody>
                    <a:bodyPr/>
                    <a:lstStyle/>
                    <a:p>
                      <a:pPr algn="l" fontAlgn="ctr"/>
                      <a:r>
                        <a:rPr lang="en-US" sz="1600" b="1" i="0" u="none" strike="noStrike" dirty="0">
                          <a:solidFill>
                            <a:schemeClr val="tx1"/>
                          </a:solidFill>
                          <a:effectLst/>
                          <a:latin typeface="Times New Roman" panose="02020603050405020304" pitchFamily="18" charset="0"/>
                          <a:cs typeface="Times New Roman" panose="02020603050405020304" pitchFamily="18" charset="0"/>
                        </a:rPr>
                        <a:t>Supplementary Table 1. </a:t>
                      </a:r>
                      <a:r>
                        <a:rPr lang="en-US" sz="1600" dirty="0">
                          <a:latin typeface="Times New Roman" panose="02020603050405020304" pitchFamily="18" charset="0"/>
                          <a:cs typeface="Times New Roman" panose="02020603050405020304" pitchFamily="18" charset="0"/>
                        </a:rPr>
                        <a:t>Secondary analyses, covarying for neuropathology</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w="12700" cmpd="sng">
                      <a:noFill/>
                    </a:lnL>
                  </a:tcPr>
                </a:tc>
                <a:tc hMerge="1">
                  <a:txBody>
                    <a:bodyPr/>
                    <a:lstStyle/>
                    <a:p>
                      <a:endParaRPr lang="en-US"/>
                    </a:p>
                  </a:txBody>
                  <a:tcPr>
                    <a:lnL w="12700" cmpd="sng">
                      <a:noFill/>
                    </a:lnL>
                  </a:tcPr>
                </a:tc>
                <a:tc hMerge="1">
                  <a:txBody>
                    <a:bodyPr/>
                    <a:lstStyle/>
                    <a:p>
                      <a:pPr algn="ctr" fontAlgn="ctr"/>
                      <a:endParaRPr lang="en-US" sz="2400" b="1" i="0" u="none" strike="noStrike" dirty="0">
                        <a:solidFill>
                          <a:schemeClr val="bg1"/>
                        </a:solidFill>
                        <a:effectLst/>
                        <a:latin typeface="Arial Narrow" panose="020B0606020202030204"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7467295"/>
                  </a:ext>
                </a:extLst>
              </a:tr>
              <a:tr h="329163">
                <a:tc gridSpan="6">
                  <a:txBody>
                    <a:bodyPr/>
                    <a:lstStyle/>
                    <a:p>
                      <a:pPr algn="l" fontAlgn="ctr"/>
                      <a:r>
                        <a:rPr lang="en-US" sz="1400" b="0" i="0" u="none" strike="noStrike" dirty="0">
                          <a:solidFill>
                            <a:schemeClr val="tx1"/>
                          </a:solidFill>
                          <a:effectLst/>
                          <a:latin typeface="Times New Roman" panose="02020603050405020304" pitchFamily="18" charset="0"/>
                          <a:cs typeface="Times New Roman" panose="02020603050405020304" pitchFamily="18" charset="0"/>
                        </a:rPr>
                        <a:t> p-Tau, AT8: covarying for amyloid pathology</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mpd="sng">
                      <a:noFill/>
                    </a:lnL>
                  </a:tcPr>
                </a:tc>
                <a:tc hMerge="1">
                  <a:txBody>
                    <a:bodyPr/>
                    <a:lstStyle/>
                    <a:p>
                      <a:pPr algn="ctr" fontAlgn="ctr"/>
                      <a:endParaRPr lang="en-US" sz="14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hMerge="1">
                  <a:txBody>
                    <a:bodyPr/>
                    <a:lstStyle/>
                    <a:p>
                      <a:pPr algn="ctr" fontAlgn="ctr"/>
                      <a:endParaRPr lang="en-US" sz="14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algn="ctr" fontAlgn="ctr"/>
                      <a:endParaRPr lang="en-US" sz="14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hMerge="1">
                  <a:txBody>
                    <a:bodyPr/>
                    <a:lstStyle/>
                    <a:p>
                      <a:pPr algn="ctr" fontAlgn="ctr"/>
                      <a:endParaRPr lang="en-US" sz="1400" b="0" i="0" u="none" strike="noStrike" dirty="0">
                        <a:solidFill>
                          <a:schemeClr val="bg1"/>
                        </a:solidFill>
                        <a:effectLst/>
                        <a:latin typeface="Arial" panose="020B0604020202020204" pitchFamily="34" charset="0"/>
                        <a:cs typeface="Arial" panose="020B0604020202020204" pitchFamily="34"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71789536"/>
                  </a:ext>
                </a:extLst>
              </a:tr>
              <a:tr h="630633">
                <a:tc>
                  <a:txBody>
                    <a:bodyPr/>
                    <a:lstStyle/>
                    <a:p>
                      <a:pPr algn="ctr" fontAlgn="ctr"/>
                      <a:r>
                        <a:rPr lang="en-US" sz="1400" b="0" i="0" u="none" strike="noStrike" dirty="0">
                          <a:solidFill>
                            <a:schemeClr val="bg1"/>
                          </a:solidFill>
                          <a:effectLst/>
                          <a:latin typeface="Times New Roman" panose="02020603050405020304" pitchFamily="18" charset="0"/>
                          <a:cs typeface="Times New Roman" panose="02020603050405020304" pitchFamily="18" charset="0"/>
                        </a:rPr>
                        <a:t> Predictor</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ctr"/>
                      <a:r>
                        <a:rPr lang="en-US" sz="1400" b="0" i="0" u="none" strike="noStrike">
                          <a:solidFill>
                            <a:schemeClr val="bg1"/>
                          </a:solidFill>
                          <a:effectLst/>
                          <a:latin typeface="Times New Roman" panose="02020603050405020304" pitchFamily="18" charset="0"/>
                          <a:cs typeface="Times New Roman" panose="02020603050405020304" pitchFamily="18" charset="0"/>
                        </a:rPr>
                        <a:t>Outcome</a:t>
                      </a:r>
                      <a:endParaRPr lang="en-US"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l-GR" sz="1400" b="0" i="1" kern="1200" dirty="0">
                          <a:solidFill>
                            <a:schemeClr val="bg1"/>
                          </a:solidFill>
                          <a:effectLst/>
                          <a:latin typeface="Times New Roman" panose="02020603050405020304" pitchFamily="18" charset="0"/>
                          <a:ea typeface="+mn-ea"/>
                          <a:cs typeface="Times New Roman" panose="02020603050405020304" pitchFamily="18" charset="0"/>
                        </a:rPr>
                        <a:t>β</a:t>
                      </a:r>
                      <a:endParaRPr lang="en-US"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400" b="0" i="0" u="none" strike="noStrike" dirty="0">
                          <a:solidFill>
                            <a:schemeClr val="bg1"/>
                          </a:solidFill>
                          <a:effectLst/>
                          <a:latin typeface="Times New Roman" panose="02020603050405020304" pitchFamily="18" charset="0"/>
                          <a:cs typeface="Times New Roman" panose="02020603050405020304" pitchFamily="18" charset="0"/>
                        </a:rPr>
                        <a:t>SE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400" b="0" i="0" u="none" strike="noStrike" dirty="0">
                          <a:solidFill>
                            <a:schemeClr val="bg1"/>
                          </a:solidFill>
                          <a:effectLst/>
                          <a:latin typeface="Times New Roman" panose="02020603050405020304" pitchFamily="18" charset="0"/>
                          <a:cs typeface="Times New Roman" panose="02020603050405020304" pitchFamily="18" charset="0"/>
                        </a:rPr>
                        <a:t>P value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400" b="0" i="0" u="none" strike="noStrike" dirty="0" err="1">
                          <a:solidFill>
                            <a:schemeClr val="bg1"/>
                          </a:solidFill>
                          <a:effectLst/>
                          <a:latin typeface="Times New Roman" panose="02020603050405020304" pitchFamily="18" charset="0"/>
                          <a:cs typeface="Times New Roman" panose="02020603050405020304" pitchFamily="18" charset="0"/>
                        </a:rPr>
                        <a:t>P.fdr</a:t>
                      </a:r>
                      <a:endParaRPr lang="en-US"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784487808"/>
                  </a:ext>
                </a:extLst>
              </a:tr>
              <a:tr h="319370">
                <a:tc>
                  <a:txBody>
                    <a:bodyPr/>
                    <a:lstStyle/>
                    <a:p>
                      <a:pPr marL="0" marR="0" algn="ctr">
                        <a:lnSpc>
                          <a:spcPct val="115000"/>
                        </a:lnSpc>
                        <a:spcBef>
                          <a:spcPts val="0"/>
                        </a:spcBef>
                        <a:spcAft>
                          <a:spcPts val="0"/>
                        </a:spcAft>
                      </a:pPr>
                      <a:r>
                        <a:rPr lang="en-US" sz="14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400" b="0" i="0" kern="1200">
                          <a:solidFill>
                            <a:schemeClr val="dk1"/>
                          </a:solidFill>
                          <a:effectLst/>
                          <a:latin typeface="Times New Roman" panose="02020603050405020304" pitchFamily="18" charset="0"/>
                          <a:ea typeface="+mn-ea"/>
                          <a:cs typeface="Times New Roman" panose="02020603050405020304" pitchFamily="18" charset="0"/>
                        </a:rPr>
                        <a:t>p-Tau, AT8</a:t>
                      </a:r>
                      <a:endPar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0.0551</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dirty="0">
                          <a:solidFill>
                            <a:schemeClr val="tx1"/>
                          </a:solidFill>
                          <a:effectLst/>
                          <a:latin typeface="Times New Roman" panose="02020603050405020304" pitchFamily="18" charset="0"/>
                          <a:cs typeface="Times New Roman" panose="02020603050405020304" pitchFamily="18" charset="0"/>
                        </a:rPr>
                        <a:t>0.0320</a:t>
                      </a:r>
                    </a:p>
                  </a:txBody>
                  <a:tcPr marL="47625" marR="47625" marT="47625" marB="476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8.57e-02</a:t>
                      </a:r>
                      <a:endParaRPr lang="en-US" sz="14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a:solidFill>
                            <a:schemeClr val="dk1"/>
                          </a:solidFill>
                          <a:effectLst/>
                          <a:latin typeface="Times New Roman" panose="02020603050405020304" pitchFamily="18" charset="0"/>
                          <a:ea typeface="+mn-ea"/>
                          <a:cs typeface="Times New Roman" panose="02020603050405020304" pitchFamily="18" charset="0"/>
                        </a:rPr>
                        <a:t>1.40e-01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6744378"/>
                  </a:ext>
                </a:extLst>
              </a:tr>
              <a:tr h="319370">
                <a:tc>
                  <a:txBody>
                    <a:bodyPr/>
                    <a:lstStyle/>
                    <a:p>
                      <a:pPr marL="0" marR="0" algn="ctr">
                        <a:lnSpc>
                          <a:spcPct val="115000"/>
                        </a:lnSpc>
                        <a:spcBef>
                          <a:spcPts val="0"/>
                        </a:spcBef>
                        <a:spcAft>
                          <a:spcPts val="0"/>
                        </a:spcAft>
                      </a:pPr>
                      <a:r>
                        <a:rPr lang="en-US" sz="14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400" b="0" i="0" kern="1200">
                          <a:solidFill>
                            <a:schemeClr val="dk1"/>
                          </a:solidFill>
                          <a:effectLst/>
                          <a:latin typeface="Times New Roman" panose="02020603050405020304" pitchFamily="18" charset="0"/>
                          <a:ea typeface="+mn-ea"/>
                          <a:cs typeface="Times New Roman" panose="02020603050405020304" pitchFamily="18" charset="0"/>
                        </a:rPr>
                        <a:t>p-Tau, AT8</a:t>
                      </a:r>
                      <a:endPar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dirty="0">
                          <a:solidFill>
                            <a:schemeClr val="tx1"/>
                          </a:solidFill>
                          <a:effectLst/>
                          <a:latin typeface="Times New Roman" panose="02020603050405020304" pitchFamily="18" charset="0"/>
                          <a:cs typeface="Times New Roman" panose="02020603050405020304" pitchFamily="18" charset="0"/>
                        </a:rPr>
                        <a:t>0.179</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0.136</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1.88e-01</a:t>
                      </a:r>
                      <a:endParaRPr lang="en-US" sz="14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a:solidFill>
                            <a:schemeClr val="dk1"/>
                          </a:solidFill>
                          <a:effectLst/>
                          <a:latin typeface="Times New Roman" panose="02020603050405020304" pitchFamily="18" charset="0"/>
                          <a:ea typeface="+mn-ea"/>
                          <a:cs typeface="Times New Roman" panose="02020603050405020304" pitchFamily="18" charset="0"/>
                        </a:rPr>
                        <a:t>2.76e-01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694196"/>
                  </a:ext>
                </a:extLst>
              </a:tr>
              <a:tr h="319370">
                <a:tc>
                  <a:txBody>
                    <a:bodyPr/>
                    <a:lstStyle/>
                    <a:p>
                      <a:pPr marL="0" marR="0" algn="ctr">
                        <a:lnSpc>
                          <a:spcPct val="115000"/>
                        </a:lnSpc>
                        <a:spcBef>
                          <a:spcPts val="0"/>
                        </a:spcBef>
                        <a:spcAft>
                          <a:spcPts val="0"/>
                        </a:spcAft>
                      </a:pP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p-Tau, AT8</a:t>
                      </a:r>
                      <a:endPar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0.0447</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0.0718</a:t>
                      </a:r>
                      <a:endParaRPr lang="en-US" sz="14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5.34e-01</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a:solidFill>
                            <a:schemeClr val="dk1"/>
                          </a:solidFill>
                          <a:effectLst/>
                          <a:latin typeface="Times New Roman" panose="02020603050405020304" pitchFamily="18" charset="0"/>
                          <a:ea typeface="+mn-ea"/>
                          <a:cs typeface="Times New Roman" panose="02020603050405020304" pitchFamily="18" charset="0"/>
                        </a:rPr>
                        <a:t>6.41e-01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8992644"/>
                  </a:ext>
                </a:extLst>
              </a:tr>
              <a:tr h="319370">
                <a:tc>
                  <a:txBody>
                    <a:bodyPr/>
                    <a:lstStyle/>
                    <a:p>
                      <a:pPr marL="0" marR="0" algn="ctr">
                        <a:lnSpc>
                          <a:spcPct val="115000"/>
                        </a:lnSpc>
                        <a:spcBef>
                          <a:spcPts val="0"/>
                        </a:spcBef>
                        <a:spcAft>
                          <a:spcPts val="0"/>
                        </a:spcAft>
                      </a:pP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p-Tau, AT8</a:t>
                      </a:r>
                      <a:endPar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tx1"/>
                          </a:solidFill>
                          <a:effectLst/>
                          <a:latin typeface="Times New Roman" panose="02020603050405020304" pitchFamily="18" charset="0"/>
                          <a:ea typeface="+mn-ea"/>
                          <a:cs typeface="Times New Roman" panose="02020603050405020304" pitchFamily="18" charset="0"/>
                        </a:rPr>
                        <a:t>0.1234</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dirty="0">
                          <a:solidFill>
                            <a:schemeClr val="tx1"/>
                          </a:solidFill>
                          <a:effectLst/>
                          <a:latin typeface="Times New Roman" panose="02020603050405020304" pitchFamily="18" charset="0"/>
                          <a:cs typeface="Times New Roman" panose="02020603050405020304" pitchFamily="18" charset="0"/>
                        </a:rPr>
                        <a:t>0.0499</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1" dirty="0">
                          <a:solidFill>
                            <a:schemeClr val="tx1"/>
                          </a:solidFill>
                          <a:effectLst/>
                          <a:latin typeface="Times New Roman" panose="02020603050405020304" pitchFamily="18" charset="0"/>
                          <a:cs typeface="Times New Roman" panose="02020603050405020304" pitchFamily="18" charset="0"/>
                        </a:rPr>
                        <a:t>1.37e-02</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400" b="1" kern="1200" dirty="0">
                          <a:solidFill>
                            <a:schemeClr val="dk1"/>
                          </a:solidFill>
                          <a:effectLst/>
                          <a:latin typeface="Times New Roman" panose="02020603050405020304" pitchFamily="18" charset="0"/>
                          <a:ea typeface="+mn-ea"/>
                          <a:cs typeface="Times New Roman" panose="02020603050405020304" pitchFamily="18" charset="0"/>
                        </a:rPr>
                        <a:t>3.36e-02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8479359"/>
                  </a:ext>
                </a:extLst>
              </a:tr>
              <a:tr h="319370">
                <a:tc gridSpan="6">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4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Longitudinal cognition, covarying for amyloid and tau pathology</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a:p>
                  </a:txBody>
                  <a:tcPr>
                    <a:lnL w="12700" cmpd="sng">
                      <a:noFill/>
                    </a:lnL>
                    <a:lnT w="12700" cmpd="sng">
                      <a:noFill/>
                    </a:lnT>
                  </a:tcPr>
                </a:tc>
                <a:tc hMerge="1">
                  <a:txBody>
                    <a:bodyPr/>
                    <a:lstStyle/>
                    <a:p>
                      <a:pPr marL="0" marR="0" algn="ctr">
                        <a:lnSpc>
                          <a:spcPct val="115000"/>
                        </a:lnSpc>
                        <a:spcBef>
                          <a:spcPts val="0"/>
                        </a:spcBef>
                        <a:spcAft>
                          <a:spcPts val="0"/>
                        </a:spcAft>
                      </a:pPr>
                      <a:endParaRPr lang="en-US" sz="1400" b="0" i="0" u="none"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algn="ctr">
                        <a:lnSpc>
                          <a:spcPct val="115000"/>
                        </a:lnSpc>
                        <a:spcBef>
                          <a:spcPts val="0"/>
                        </a:spcBef>
                        <a:spcAft>
                          <a:spcPts val="0"/>
                        </a:spcAft>
                      </a:pPr>
                      <a:endParaRPr lang="en-US" sz="1400" b="0" i="0" u="none"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algn="ctr">
                        <a:lnSpc>
                          <a:spcPct val="115000"/>
                        </a:lnSpc>
                        <a:spcBef>
                          <a:spcPts val="0"/>
                        </a:spcBef>
                        <a:spcAft>
                          <a:spcPts val="0"/>
                        </a:spcAft>
                      </a:pPr>
                      <a:endParaRPr lang="en-US" sz="1400" b="0" i="0" u="none"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marL="0" marR="0" algn="ctr">
                        <a:lnSpc>
                          <a:spcPct val="115000"/>
                        </a:lnSpc>
                        <a:spcBef>
                          <a:spcPts val="0"/>
                        </a:spcBef>
                        <a:spcAft>
                          <a:spcPts val="0"/>
                        </a:spcAft>
                      </a:pPr>
                      <a:endParaRPr lang="en-US" sz="1400" b="1" i="0" u="none"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94552404"/>
                  </a:ext>
                </a:extLst>
              </a:tr>
              <a:tr h="319370">
                <a:tc>
                  <a:txBody>
                    <a:bodyPr/>
                    <a:lstStyle/>
                    <a:p>
                      <a:pPr marL="0" marR="0" algn="ctr">
                        <a:lnSpc>
                          <a:spcPct val="115000"/>
                        </a:lnSpc>
                        <a:spcBef>
                          <a:spcPts val="0"/>
                        </a:spcBef>
                        <a:spcAft>
                          <a:spcPts val="0"/>
                        </a:spcAft>
                      </a:pPr>
                      <a:r>
                        <a:rPr lang="en-US" sz="14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4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Longitudinal cognition</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-0.00280</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0.00254</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2.71e-01</a:t>
                      </a:r>
                      <a:endParaRPr lang="en-US" sz="14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a:solidFill>
                            <a:schemeClr val="dk1"/>
                          </a:solidFill>
                          <a:effectLst/>
                          <a:latin typeface="Times New Roman" panose="02020603050405020304" pitchFamily="18" charset="0"/>
                          <a:ea typeface="+mn-ea"/>
                          <a:cs typeface="Times New Roman" panose="02020603050405020304" pitchFamily="18" charset="0"/>
                        </a:rPr>
                        <a:t>3.73e-01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91326691"/>
                  </a:ext>
                </a:extLst>
              </a:tr>
              <a:tr h="319370">
                <a:tc>
                  <a:txBody>
                    <a:bodyPr/>
                    <a:lstStyle/>
                    <a:p>
                      <a:pPr marL="0" marR="0" algn="ctr">
                        <a:lnSpc>
                          <a:spcPct val="115000"/>
                        </a:lnSpc>
                        <a:spcBef>
                          <a:spcPts val="0"/>
                        </a:spcBef>
                        <a:spcAft>
                          <a:spcPts val="0"/>
                        </a:spcAft>
                      </a:pPr>
                      <a:r>
                        <a:rPr lang="en-US" sz="14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rPr>
                        <a:t>Longitudinal cognition</a:t>
                      </a:r>
                      <a:endPar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-0.0283</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0.0121</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400" b="1" i="0" u="none" kern="1200" dirty="0">
                          <a:solidFill>
                            <a:schemeClr val="dk1"/>
                          </a:solidFill>
                          <a:effectLst/>
                          <a:latin typeface="Times New Roman" panose="02020603050405020304" pitchFamily="18" charset="0"/>
                          <a:ea typeface="+mn-ea"/>
                          <a:cs typeface="Times New Roman" panose="02020603050405020304" pitchFamily="18" charset="0"/>
                        </a:rPr>
                        <a:t>1.92e-02</a:t>
                      </a:r>
                      <a:endParaRPr lang="en-US" sz="14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b="1" kern="1200" dirty="0">
                          <a:solidFill>
                            <a:schemeClr val="dk1"/>
                          </a:solidFill>
                          <a:effectLst/>
                          <a:latin typeface="Times New Roman" panose="02020603050405020304" pitchFamily="18" charset="0"/>
                          <a:ea typeface="+mn-ea"/>
                          <a:cs typeface="Times New Roman" panose="02020603050405020304" pitchFamily="18" charset="0"/>
                        </a:rPr>
                        <a:t>4.38e-02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55636882"/>
                  </a:ext>
                </a:extLst>
              </a:tr>
              <a:tr h="319370">
                <a:tc>
                  <a:txBody>
                    <a:bodyPr/>
                    <a:lstStyle/>
                    <a:p>
                      <a:pPr marL="0" marR="0" algn="ctr">
                        <a:lnSpc>
                          <a:spcPct val="115000"/>
                        </a:lnSpc>
                        <a:spcBef>
                          <a:spcPts val="0"/>
                        </a:spcBef>
                        <a:spcAft>
                          <a:spcPts val="0"/>
                        </a:spcAft>
                      </a:pP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400" b="0" i="0" u="none" strike="noStrike" kern="1200" cap="none" spc="0" normalizeH="0" baseline="0" noProof="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rPr>
                        <a:t>Longitudinal cognition</a:t>
                      </a:r>
                      <a:endPar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-0.00241</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0.00558</a:t>
                      </a:r>
                      <a:endParaRPr lang="en-US" sz="14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6.66e-01</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400" kern="1200" dirty="0">
                          <a:solidFill>
                            <a:schemeClr val="dk1"/>
                          </a:solidFill>
                          <a:effectLst/>
                          <a:latin typeface="Times New Roman" panose="02020603050405020304" pitchFamily="18" charset="0"/>
                          <a:ea typeface="+mn-ea"/>
                          <a:cs typeface="Times New Roman" panose="02020603050405020304" pitchFamily="18" charset="0"/>
                        </a:rPr>
                        <a:t>7.58e-01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9059013"/>
                  </a:ext>
                </a:extLst>
              </a:tr>
              <a:tr h="319370">
                <a:tc>
                  <a:txBody>
                    <a:bodyPr/>
                    <a:lstStyle/>
                    <a:p>
                      <a:pPr marL="0" marR="0" algn="ctr">
                        <a:lnSpc>
                          <a:spcPct val="115000"/>
                        </a:lnSpc>
                        <a:spcBef>
                          <a:spcPts val="0"/>
                        </a:spcBef>
                        <a:spcAft>
                          <a:spcPts val="0"/>
                        </a:spcAft>
                      </a:pPr>
                      <a:r>
                        <a:rPr lang="en-US" sz="14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Times New Roman" panose="02020603050405020304" pitchFamily="18" charset="0"/>
                          <a:ea typeface="Arial" panose="020B0604020202020204" pitchFamily="34" charset="0"/>
                          <a:cs typeface="Times New Roman" panose="02020603050405020304" pitchFamily="18" charset="0"/>
                        </a:rPr>
                        <a:t>Longitudinal cognition</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-0.00709</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0.00387</a:t>
                      </a:r>
                      <a:endParaRPr lang="en-US" sz="140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6.72e-02</a:t>
                      </a:r>
                      <a:endParaRPr lang="en-US" sz="14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400" kern="1200" dirty="0">
                          <a:solidFill>
                            <a:schemeClr val="dk1"/>
                          </a:solidFill>
                          <a:effectLst/>
                          <a:latin typeface="Times New Roman" panose="02020603050405020304" pitchFamily="18" charset="0"/>
                          <a:ea typeface="+mn-ea"/>
                          <a:cs typeface="Times New Roman" panose="02020603050405020304" pitchFamily="18" charset="0"/>
                        </a:rPr>
                        <a:t>1.14e-01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22728859"/>
                  </a:ext>
                </a:extLst>
              </a:tr>
              <a:tr h="464983">
                <a:tc gridSpan="6">
                  <a:txBody>
                    <a:bodyPr/>
                    <a:lstStyle/>
                    <a:p>
                      <a:pPr algn="l" fontAlgn="ctr">
                        <a:spcBef>
                          <a:spcPts val="600"/>
                        </a:spcBef>
                      </a:pPr>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Boldface signifies p &lt; 0.05</a:t>
                      </a:r>
                    </a:p>
                    <a:p>
                      <a:pPr algn="l" fontAlgn="ctr"/>
                      <a:r>
                        <a:rPr lang="en-US" sz="1400" b="0" i="0" kern="1200" dirty="0" err="1">
                          <a:solidFill>
                            <a:schemeClr val="dk1"/>
                          </a:solidFill>
                          <a:effectLst/>
                          <a:latin typeface="Times New Roman" panose="02020603050405020304" pitchFamily="18" charset="0"/>
                          <a:ea typeface="+mn-ea"/>
                          <a:cs typeface="Times New Roman" panose="02020603050405020304" pitchFamily="18" charset="0"/>
                        </a:rPr>
                        <a:t>dlPFC</a:t>
                      </a:r>
                      <a:r>
                        <a:rPr lang="en-US" sz="1400" b="0" i="0" kern="1200" dirty="0">
                          <a:solidFill>
                            <a:schemeClr val="dk1"/>
                          </a:solidFill>
                          <a:effectLst/>
                          <a:latin typeface="Times New Roman" panose="02020603050405020304" pitchFamily="18" charset="0"/>
                          <a:ea typeface="+mn-ea"/>
                          <a:cs typeface="Times New Roman" panose="02020603050405020304" pitchFamily="18" charset="0"/>
                        </a:rPr>
                        <a:t> Dorsolateral prefrontal cortex, CN caudate nucleus, PCC posterior cingulate cortex</a:t>
                      </a:r>
                      <a:endParaRPr lang="en-US"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lnL w="12700" cmpd="sng">
                      <a:noFill/>
                    </a:lnL>
                    <a:lnT w="12700" cmpd="sng">
                      <a:noFill/>
                    </a:lnT>
                  </a:tcPr>
                </a:tc>
                <a:tc hMerge="1">
                  <a:txBody>
                    <a:bodyPr/>
                    <a:lstStyle/>
                    <a:p>
                      <a:endParaRPr lang="en-US"/>
                    </a:p>
                  </a:txBody>
                  <a:tcPr>
                    <a:lnL w="12700" cmpd="sng">
                      <a:noFill/>
                    </a:lnL>
                    <a:lnT w="12700" cmpd="sng">
                      <a:noFill/>
                    </a:lnT>
                  </a:tcPr>
                </a:tc>
                <a:tc hMerge="1">
                  <a:txBody>
                    <a:bodyPr/>
                    <a:lstStyle/>
                    <a:p>
                      <a:pPr algn="l" fontAlgn="ctr"/>
                      <a:endParaRPr lang="en-US" sz="1200" b="0" i="0" u="none" strike="noStrike" dirty="0">
                        <a:solidFill>
                          <a:schemeClr val="bg1"/>
                        </a:solidFill>
                        <a:effectLst/>
                        <a:latin typeface="Arial Narrow" panose="020B0606020202030204" pitchFamily="34" charset="0"/>
                      </a:endParaRPr>
                    </a:p>
                  </a:txBody>
                  <a:tcPr marL="9525" marR="9525" marT="9525" marB="0" anchor="ctr">
                    <a:solidFill>
                      <a:schemeClr val="bg1">
                        <a:lumMod val="85000"/>
                      </a:schemeClr>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81390029"/>
                  </a:ext>
                </a:extLst>
              </a:tr>
            </a:tbl>
          </a:graphicData>
        </a:graphic>
      </p:graphicFrame>
    </p:spTree>
    <p:extLst>
      <p:ext uri="{BB962C8B-B14F-4D97-AF65-F5344CB8AC3E}">
        <p14:creationId xmlns:p14="http://schemas.microsoft.com/office/powerpoint/2010/main" val="2586034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15997B4-D554-739F-0BC5-2A5216972951}"/>
              </a:ext>
            </a:extLst>
          </p:cNvPr>
          <p:cNvGraphicFramePr>
            <a:graphicFrameLocks noGrp="1"/>
          </p:cNvGraphicFramePr>
          <p:nvPr/>
        </p:nvGraphicFramePr>
        <p:xfrm>
          <a:off x="1407946" y="1"/>
          <a:ext cx="9376108" cy="6810702"/>
        </p:xfrm>
        <a:graphic>
          <a:graphicData uri="http://schemas.openxmlformats.org/drawingml/2006/table">
            <a:tbl>
              <a:tblPr>
                <a:tableStyleId>{D7AC3CCA-C797-4891-BE02-D94E43425B78}</a:tableStyleId>
              </a:tblPr>
              <a:tblGrid>
                <a:gridCol w="1693063">
                  <a:extLst>
                    <a:ext uri="{9D8B030D-6E8A-4147-A177-3AD203B41FA5}">
                      <a16:colId xmlns:a16="http://schemas.microsoft.com/office/drawing/2014/main" val="2058903137"/>
                    </a:ext>
                  </a:extLst>
                </a:gridCol>
                <a:gridCol w="2318869">
                  <a:extLst>
                    <a:ext uri="{9D8B030D-6E8A-4147-A177-3AD203B41FA5}">
                      <a16:colId xmlns:a16="http://schemas.microsoft.com/office/drawing/2014/main" val="670967989"/>
                    </a:ext>
                  </a:extLst>
                </a:gridCol>
                <a:gridCol w="1341044">
                  <a:extLst>
                    <a:ext uri="{9D8B030D-6E8A-4147-A177-3AD203B41FA5}">
                      <a16:colId xmlns:a16="http://schemas.microsoft.com/office/drawing/2014/main" val="1808631687"/>
                    </a:ext>
                  </a:extLst>
                </a:gridCol>
                <a:gridCol w="1341044">
                  <a:extLst>
                    <a:ext uri="{9D8B030D-6E8A-4147-A177-3AD203B41FA5}">
                      <a16:colId xmlns:a16="http://schemas.microsoft.com/office/drawing/2014/main" val="3142323324"/>
                    </a:ext>
                  </a:extLst>
                </a:gridCol>
                <a:gridCol w="1341044">
                  <a:extLst>
                    <a:ext uri="{9D8B030D-6E8A-4147-A177-3AD203B41FA5}">
                      <a16:colId xmlns:a16="http://schemas.microsoft.com/office/drawing/2014/main" val="3397820658"/>
                    </a:ext>
                  </a:extLst>
                </a:gridCol>
                <a:gridCol w="1341044">
                  <a:extLst>
                    <a:ext uri="{9D8B030D-6E8A-4147-A177-3AD203B41FA5}">
                      <a16:colId xmlns:a16="http://schemas.microsoft.com/office/drawing/2014/main" val="1975471907"/>
                    </a:ext>
                  </a:extLst>
                </a:gridCol>
              </a:tblGrid>
              <a:tr h="364336">
                <a:tc gridSpan="6">
                  <a:txBody>
                    <a:bodyPr/>
                    <a:lstStyle/>
                    <a:p>
                      <a:pPr algn="l" fontAlgn="ctr"/>
                      <a:r>
                        <a:rPr lang="en-US" sz="1200" b="1" i="0" u="none" strike="noStrike" dirty="0">
                          <a:solidFill>
                            <a:schemeClr val="tx1"/>
                          </a:solidFill>
                          <a:effectLst/>
                          <a:latin typeface="Times New Roman" panose="02020603050405020304" pitchFamily="18" charset="0"/>
                          <a:cs typeface="Times New Roman" panose="02020603050405020304" pitchFamily="18" charset="0"/>
                        </a:rPr>
                        <a:t>Supplementary Table 2. </a:t>
                      </a:r>
                      <a:r>
                        <a:rPr lang="en-US" sz="1200" dirty="0">
                          <a:latin typeface="Times New Roman" panose="02020603050405020304" pitchFamily="18" charset="0"/>
                          <a:cs typeface="Times New Roman" panose="02020603050405020304" pitchFamily="18" charset="0"/>
                        </a:rPr>
                        <a:t>Main effects of GFAP expression on cerebrovascular, TDP-43, and Lewy body pathology</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tcPr>
                </a:tc>
                <a:tc hMerge="1">
                  <a:txBody>
                    <a:bodyPr/>
                    <a:lstStyle/>
                    <a:p>
                      <a:pPr algn="ctr" fontAlgn="ctr"/>
                      <a:endParaRPr lang="en-US" sz="2400" b="1" i="0" u="none" strike="noStrike" dirty="0">
                        <a:solidFill>
                          <a:schemeClr val="bg1"/>
                        </a:solidFill>
                        <a:effectLst/>
                        <a:latin typeface="Arial Narrow" panose="020B0606020202030204"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hMerge="1">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7467295"/>
                  </a:ext>
                </a:extLst>
              </a:tr>
              <a:tr h="363829">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 Predictor</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Outcome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l-GR" sz="1200" b="0" i="1" kern="1200" dirty="0">
                          <a:solidFill>
                            <a:schemeClr val="bg1"/>
                          </a:solidFill>
                          <a:effectLst/>
                          <a:latin typeface="Times New Roman" panose="02020603050405020304" pitchFamily="18" charset="0"/>
                          <a:ea typeface="+mn-ea"/>
                          <a:cs typeface="Times New Roman" panose="02020603050405020304" pitchFamily="18" charset="0"/>
                        </a:rPr>
                        <a:t>β</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SE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P value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err="1">
                          <a:solidFill>
                            <a:schemeClr val="bg1"/>
                          </a:solidFill>
                          <a:effectLst/>
                          <a:latin typeface="Times New Roman" panose="02020603050405020304" pitchFamily="18" charset="0"/>
                          <a:cs typeface="Times New Roman" panose="02020603050405020304" pitchFamily="18" charset="0"/>
                        </a:rPr>
                        <a:t>P.fdr</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78448780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0.0163</a:t>
                      </a: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0.0616</a:t>
                      </a: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2.64e-01</a:t>
                      </a: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8.71e-01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674437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0.1325</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0.0675</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1" dirty="0">
                          <a:solidFill>
                            <a:schemeClr val="tx1"/>
                          </a:solidFill>
                          <a:effectLst/>
                          <a:latin typeface="Times New Roman" panose="02020603050405020304" pitchFamily="18" charset="0"/>
                          <a:cs typeface="Times New Roman" panose="02020603050405020304" pitchFamily="18" charset="0"/>
                        </a:rPr>
                        <a:t>4.97e-02</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9.38e-02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9840092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0.1734</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0.0507</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1" dirty="0">
                          <a:solidFill>
                            <a:schemeClr val="tx1"/>
                          </a:solidFill>
                          <a:effectLst/>
                          <a:latin typeface="Times New Roman" panose="02020603050405020304" pitchFamily="18" charset="0"/>
                          <a:cs typeface="Times New Roman" panose="02020603050405020304" pitchFamily="18" charset="0"/>
                        </a:rPr>
                        <a:t>6.19e-04</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1" kern="1200" dirty="0">
                          <a:solidFill>
                            <a:schemeClr val="dk1"/>
                          </a:solidFill>
                          <a:effectLst/>
                          <a:latin typeface="Times New Roman" panose="02020603050405020304" pitchFamily="18" charset="0"/>
                          <a:ea typeface="+mn-ea"/>
                          <a:cs typeface="Times New Roman" panose="02020603050405020304" pitchFamily="18" charset="0"/>
                        </a:rPr>
                        <a:t>2.15e-03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599413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0.1170</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0.0635</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6.55e-02</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1.14e-01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7828408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-0.0736</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0.0864</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3.94e-01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4.91e-01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7937031"/>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0.344</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0.328</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2.94e-01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3.96e-01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69419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0.474</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0.371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2.02e-01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2.83e-01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64661930"/>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0.703</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0.278</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1" i="0" kern="1200" dirty="0">
                          <a:solidFill>
                            <a:schemeClr val="dk1"/>
                          </a:solidFill>
                          <a:effectLst/>
                          <a:latin typeface="Times New Roman" panose="02020603050405020304" pitchFamily="18" charset="0"/>
                          <a:ea typeface="+mn-ea"/>
                          <a:cs typeface="Times New Roman" panose="02020603050405020304" pitchFamily="18" charset="0"/>
                        </a:rPr>
                        <a:t>1.15e-02</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1" kern="1200" dirty="0">
                          <a:solidFill>
                            <a:schemeClr val="dk1"/>
                          </a:solidFill>
                          <a:effectLst/>
                          <a:latin typeface="Times New Roman" panose="02020603050405020304" pitchFamily="18" charset="0"/>
                          <a:ea typeface="+mn-ea"/>
                          <a:cs typeface="Times New Roman" panose="02020603050405020304" pitchFamily="18" charset="0"/>
                        </a:rPr>
                        <a:t>2.91e-02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899264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effectLst/>
                          <a:latin typeface="Times New Roman" panose="02020603050405020304" pitchFamily="18" charset="0"/>
                          <a:cs typeface="Times New Roman" panose="02020603050405020304" pitchFamily="18" charset="0"/>
                        </a:rPr>
                        <a:t>0.978</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effectLst/>
                          <a:latin typeface="Times New Roman" panose="02020603050405020304" pitchFamily="18" charset="0"/>
                          <a:cs typeface="Times New Roman" panose="02020603050405020304" pitchFamily="18" charset="0"/>
                        </a:rPr>
                        <a:t>0.356</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1" i="0" kern="1200" dirty="0">
                          <a:solidFill>
                            <a:schemeClr val="dk1"/>
                          </a:solidFill>
                          <a:effectLst/>
                          <a:latin typeface="Times New Roman" panose="02020603050405020304" pitchFamily="18" charset="0"/>
                          <a:ea typeface="+mn-ea"/>
                          <a:cs typeface="Times New Roman" panose="02020603050405020304" pitchFamily="18" charset="0"/>
                        </a:rPr>
                        <a:t>5.97e-03</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1" kern="1200" dirty="0">
                          <a:solidFill>
                            <a:schemeClr val="dk1"/>
                          </a:solidFill>
                          <a:effectLst/>
                          <a:latin typeface="Times New Roman" panose="02020603050405020304" pitchFamily="18" charset="0"/>
                          <a:ea typeface="+mn-ea"/>
                          <a:cs typeface="Times New Roman" panose="02020603050405020304" pitchFamily="18" charset="0"/>
                        </a:rPr>
                        <a:t>1.71e-02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2055804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0.906</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effectLst/>
                          <a:latin typeface="Times New Roman" panose="02020603050405020304" pitchFamily="18" charset="0"/>
                          <a:cs typeface="Times New Roman" panose="02020603050405020304" pitchFamily="18" charset="0"/>
                        </a:rPr>
                        <a:t>0.441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1" i="0" kern="1200" dirty="0">
                          <a:solidFill>
                            <a:schemeClr val="dk1"/>
                          </a:solidFill>
                          <a:effectLst/>
                          <a:latin typeface="Times New Roman" panose="02020603050405020304" pitchFamily="18" charset="0"/>
                          <a:ea typeface="+mn-ea"/>
                          <a:cs typeface="Times New Roman" panose="02020603050405020304" pitchFamily="18" charset="0"/>
                        </a:rPr>
                        <a:t>3.99e-02</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7.97e-02</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8479359"/>
                  </a:ext>
                </a:extLst>
              </a:tr>
              <a:tr h="273122">
                <a:tc>
                  <a:txBody>
                    <a:bodyPr/>
                    <a:lstStyle/>
                    <a:p>
                      <a:pPr marL="0" marR="0" algn="ctr">
                        <a:lnSpc>
                          <a:spcPct val="115000"/>
                        </a:lnSpc>
                        <a:spcBef>
                          <a:spcPts val="0"/>
                        </a:spcBef>
                        <a:spcAft>
                          <a:spcPts val="0"/>
                        </a:spcAft>
                      </a:pP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0.0776</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0.1384</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5.75e-01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6.78e-01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30877502"/>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0.3060</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0.1660</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6.52e-02</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1.14e-01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6073431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0.0815</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0.1128</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4.70e-01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5.75e-01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8521587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0.0052</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0.1434</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9.71e-01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9.93e-01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7250167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0.0405</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0.1979</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8.38e-01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kern="1200" dirty="0">
                          <a:solidFill>
                            <a:schemeClr val="dk1"/>
                          </a:solidFill>
                          <a:effectLst/>
                          <a:latin typeface="Times New Roman" panose="02020603050405020304" pitchFamily="18" charset="0"/>
                          <a:ea typeface="+mn-ea"/>
                          <a:cs typeface="Times New Roman" panose="02020603050405020304" pitchFamily="18" charset="0"/>
                        </a:rPr>
                        <a:t>9.07e-01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886598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-0.0085</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0.1021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9.34e-01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9.93e-01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5529080"/>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-0.0027</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0.1151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9.81e-01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9.93e-01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501744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0.3510</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0.0850</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1" i="0" kern="1200" dirty="0">
                          <a:solidFill>
                            <a:schemeClr val="tx1"/>
                          </a:solidFill>
                          <a:effectLst/>
                          <a:latin typeface="Times New Roman" panose="02020603050405020304" pitchFamily="18" charset="0"/>
                          <a:ea typeface="+mn-ea"/>
                          <a:cs typeface="Times New Roman" panose="02020603050405020304" pitchFamily="18" charset="0"/>
                        </a:rPr>
                        <a:t>3.65e-05</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1" kern="1200" dirty="0">
                          <a:solidFill>
                            <a:schemeClr val="dk1"/>
                          </a:solidFill>
                          <a:effectLst/>
                          <a:latin typeface="Times New Roman" panose="02020603050405020304" pitchFamily="18" charset="0"/>
                          <a:ea typeface="+mn-ea"/>
                          <a:cs typeface="Times New Roman" panose="02020603050405020304" pitchFamily="18" charset="0"/>
                        </a:rPr>
                        <a:t>2.68e-04</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94535127"/>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0.1128</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0.1091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3.01e-01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3.98e-01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21762868"/>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0.0013</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tx1"/>
                          </a:solidFill>
                          <a:effectLst/>
                          <a:latin typeface="Times New Roman" panose="02020603050405020304" pitchFamily="18" charset="0"/>
                          <a:ea typeface="+mn-ea"/>
                          <a:cs typeface="Times New Roman" panose="02020603050405020304" pitchFamily="18" charset="0"/>
                        </a:rPr>
                        <a:t>0.1537</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tx1"/>
                          </a:solidFill>
                          <a:effectLst/>
                          <a:latin typeface="Times New Roman" panose="02020603050405020304" pitchFamily="18" charset="0"/>
                          <a:ea typeface="+mn-ea"/>
                          <a:cs typeface="Times New Roman" panose="02020603050405020304" pitchFamily="18" charset="0"/>
                        </a:rPr>
                        <a:t>9.93e-01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kern="1200" dirty="0">
                          <a:solidFill>
                            <a:schemeClr val="dk1"/>
                          </a:solidFill>
                          <a:effectLst/>
                          <a:latin typeface="Times New Roman" panose="02020603050405020304" pitchFamily="18" charset="0"/>
                          <a:ea typeface="+mn-ea"/>
                          <a:cs typeface="Times New Roman" panose="02020603050405020304" pitchFamily="18" charset="0"/>
                        </a:rPr>
                        <a:t>9.93e-01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2539715"/>
                  </a:ext>
                </a:extLst>
              </a:tr>
              <a:tr h="519937">
                <a:tc gridSpan="6">
                  <a:txBody>
                    <a:bodyPr/>
                    <a:lstStyle/>
                    <a:p>
                      <a:pPr algn="l" fontAlgn="ct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Boldface signifies p &lt; 0.05</a:t>
                      </a:r>
                    </a:p>
                    <a:p>
                      <a:pPr algn="l" fontAlgn="ctr"/>
                      <a:r>
                        <a:rPr lang="en-US" sz="1200" b="0" i="1" kern="1200" dirty="0" err="1">
                          <a:solidFill>
                            <a:schemeClr val="dk1"/>
                          </a:solidFill>
                          <a:effectLst/>
                          <a:latin typeface="Times New Roman" panose="02020603050405020304" pitchFamily="18" charset="0"/>
                          <a:ea typeface="+mn-ea"/>
                          <a:cs typeface="Times New Roman" panose="02020603050405020304" pitchFamily="18" charset="0"/>
                        </a:rPr>
                        <a:t>dlPFC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Dorsolateral prefrontal cortex,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CN</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caudate nucleus,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PCC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posterior cingulate cortex</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lnT w="12700" cmpd="sng">
                      <a:noFill/>
                    </a:lnT>
                  </a:tcPr>
                </a:tc>
                <a:tc hMerge="1">
                  <a:txBody>
                    <a:bodyPr/>
                    <a:lstStyle/>
                    <a:p>
                      <a:pPr algn="l" fontAlgn="ctr"/>
                      <a:endParaRPr lang="en-US" sz="1200" b="0" i="0" u="none" strike="noStrike" dirty="0">
                        <a:solidFill>
                          <a:schemeClr val="bg1"/>
                        </a:solidFill>
                        <a:effectLst/>
                        <a:latin typeface="Arial Narrow" panose="020B0606020202030204" pitchFamily="34" charset="0"/>
                      </a:endParaRPr>
                    </a:p>
                  </a:txBody>
                  <a:tcPr marL="9525" marR="9525" marT="9525" marB="0" anchor="ctr">
                    <a:solidFill>
                      <a:schemeClr val="bg1">
                        <a:lumMod val="85000"/>
                      </a:schemeClr>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81390029"/>
                  </a:ext>
                </a:extLst>
              </a:tr>
            </a:tbl>
          </a:graphicData>
        </a:graphic>
      </p:graphicFrame>
    </p:spTree>
    <p:extLst>
      <p:ext uri="{BB962C8B-B14F-4D97-AF65-F5344CB8AC3E}">
        <p14:creationId xmlns:p14="http://schemas.microsoft.com/office/powerpoint/2010/main" val="25550232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451C43-D8AB-916B-EA15-99E4F23CB9E6}"/>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D64EA14-8F15-7A00-8221-D1FB8A6A2ECD}"/>
              </a:ext>
            </a:extLst>
          </p:cNvPr>
          <p:cNvGraphicFramePr>
            <a:graphicFrameLocks noGrp="1"/>
          </p:cNvGraphicFramePr>
          <p:nvPr>
            <p:extLst>
              <p:ext uri="{D42A27DB-BD31-4B8C-83A1-F6EECF244321}">
                <p14:modId xmlns:p14="http://schemas.microsoft.com/office/powerpoint/2010/main" val="525961426"/>
              </p:ext>
            </p:extLst>
          </p:nvPr>
        </p:nvGraphicFramePr>
        <p:xfrm>
          <a:off x="1407946" y="1"/>
          <a:ext cx="9376108" cy="6765630"/>
        </p:xfrm>
        <a:graphic>
          <a:graphicData uri="http://schemas.openxmlformats.org/drawingml/2006/table">
            <a:tbl>
              <a:tblPr>
                <a:tableStyleId>{D7AC3CCA-C797-4891-BE02-D94E43425B78}</a:tableStyleId>
              </a:tblPr>
              <a:tblGrid>
                <a:gridCol w="1693063">
                  <a:extLst>
                    <a:ext uri="{9D8B030D-6E8A-4147-A177-3AD203B41FA5}">
                      <a16:colId xmlns:a16="http://schemas.microsoft.com/office/drawing/2014/main" val="2058903137"/>
                    </a:ext>
                  </a:extLst>
                </a:gridCol>
                <a:gridCol w="2318869">
                  <a:extLst>
                    <a:ext uri="{9D8B030D-6E8A-4147-A177-3AD203B41FA5}">
                      <a16:colId xmlns:a16="http://schemas.microsoft.com/office/drawing/2014/main" val="670967989"/>
                    </a:ext>
                  </a:extLst>
                </a:gridCol>
                <a:gridCol w="1341044">
                  <a:extLst>
                    <a:ext uri="{9D8B030D-6E8A-4147-A177-3AD203B41FA5}">
                      <a16:colId xmlns:a16="http://schemas.microsoft.com/office/drawing/2014/main" val="1808631687"/>
                    </a:ext>
                  </a:extLst>
                </a:gridCol>
                <a:gridCol w="1341044">
                  <a:extLst>
                    <a:ext uri="{9D8B030D-6E8A-4147-A177-3AD203B41FA5}">
                      <a16:colId xmlns:a16="http://schemas.microsoft.com/office/drawing/2014/main" val="3142323324"/>
                    </a:ext>
                  </a:extLst>
                </a:gridCol>
                <a:gridCol w="1341044">
                  <a:extLst>
                    <a:ext uri="{9D8B030D-6E8A-4147-A177-3AD203B41FA5}">
                      <a16:colId xmlns:a16="http://schemas.microsoft.com/office/drawing/2014/main" val="3397820658"/>
                    </a:ext>
                  </a:extLst>
                </a:gridCol>
                <a:gridCol w="1341044">
                  <a:extLst>
                    <a:ext uri="{9D8B030D-6E8A-4147-A177-3AD203B41FA5}">
                      <a16:colId xmlns:a16="http://schemas.microsoft.com/office/drawing/2014/main" val="1975471907"/>
                    </a:ext>
                  </a:extLst>
                </a:gridCol>
              </a:tblGrid>
              <a:tr h="364336">
                <a:tc gridSpan="6">
                  <a:txBody>
                    <a:bodyPr/>
                    <a:lstStyle/>
                    <a:p>
                      <a:pPr algn="l" fontAlgn="ctr"/>
                      <a:r>
                        <a:rPr lang="en-US" sz="1200" b="1" i="0" u="none" strike="noStrike">
                          <a:solidFill>
                            <a:schemeClr val="tx1"/>
                          </a:solidFill>
                          <a:effectLst/>
                          <a:latin typeface="Times New Roman" panose="02020603050405020304" pitchFamily="18" charset="0"/>
                          <a:cs typeface="Times New Roman" panose="02020603050405020304" pitchFamily="18" charset="0"/>
                        </a:rPr>
                        <a:t>Supplementary Table 3. </a:t>
                      </a:r>
                      <a:r>
                        <a:rPr lang="en-US" sz="1200">
                          <a:latin typeface="Times New Roman" panose="02020603050405020304" pitchFamily="18" charset="0"/>
                          <a:cs typeface="Times New Roman" panose="02020603050405020304" pitchFamily="18" charset="0"/>
                        </a:rPr>
                        <a:t>Main effects of GFAP expression on cerebrovascular, TDP-43, and Lewy body pathology in amyloid-positive individuals</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tcPr>
                </a:tc>
                <a:tc hMerge="1">
                  <a:txBody>
                    <a:bodyPr/>
                    <a:lstStyle/>
                    <a:p>
                      <a:pPr algn="ctr" fontAlgn="ctr"/>
                      <a:endParaRPr lang="en-US" sz="2400" b="1" i="0" u="none" strike="noStrike" dirty="0">
                        <a:solidFill>
                          <a:schemeClr val="bg1"/>
                        </a:solidFill>
                        <a:effectLst/>
                        <a:latin typeface="Arial Narrow" panose="020B0606020202030204"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hMerge="1">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7467295"/>
                  </a:ext>
                </a:extLst>
              </a:tr>
              <a:tr h="363829">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 Predictor</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Outcome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l-GR" sz="1200" b="0" i="1" kern="1200">
                          <a:solidFill>
                            <a:schemeClr val="bg1"/>
                          </a:solidFill>
                          <a:effectLst/>
                          <a:latin typeface="Times New Roman" panose="02020603050405020304" pitchFamily="18" charset="0"/>
                          <a:ea typeface="+mn-ea"/>
                          <a:cs typeface="Times New Roman" panose="02020603050405020304" pitchFamily="18" charset="0"/>
                        </a:rPr>
                        <a:t>β</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SE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P value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err="1">
                          <a:solidFill>
                            <a:schemeClr val="bg1"/>
                          </a:solidFill>
                          <a:effectLst/>
                          <a:latin typeface="Times New Roman" panose="02020603050405020304" pitchFamily="18" charset="0"/>
                          <a:cs typeface="Times New Roman" panose="02020603050405020304" pitchFamily="18" charset="0"/>
                        </a:rPr>
                        <a:t>P.fdr</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78448780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-0.0219</a:t>
                      </a:r>
                    </a:p>
                  </a:txBody>
                  <a:tcPr marL="47625" marR="47625"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0.0808</a:t>
                      </a:r>
                    </a:p>
                  </a:txBody>
                  <a:tcPr marL="47625" marR="47625"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7.86e-1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9.81e-1</a:t>
                      </a: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674437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0.1055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0.08579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2.19e-1</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5.39e-1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9840092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0.1301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0.0665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5.04e-2</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3.16e-1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599413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0.1489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0.0781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5.75e-2</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3.16e-1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7828408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-0.0823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0.1076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4.44e-1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7.14e-1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7937031"/>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0.3982</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0.4051</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3.26e-1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6.51e-1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69419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0.2344</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0.4620</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6.12e-1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8.28e-1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64661930"/>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0.6080</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0.3603</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solidFill>
                            <a:srgbClr val="000000"/>
                          </a:solidFill>
                          <a:effectLst/>
                          <a:latin typeface="Times New Roman" panose="02020603050405020304" pitchFamily="18" charset="0"/>
                          <a:cs typeface="Times New Roman" panose="02020603050405020304" pitchFamily="18" charset="0"/>
                        </a:rPr>
                        <a:t>9.15e-2</a:t>
                      </a:r>
                      <a:endParaRPr lang="en-US" sz="1200" dirty="0">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3.17e-1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899264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0.6725</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0.4030</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9.52e-2</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3.17e-1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2055804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0.7089</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0.5181</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1.71e-1</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4.89e-1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8479359"/>
                  </a:ext>
                </a:extLst>
              </a:tr>
              <a:tr h="273122">
                <a:tc>
                  <a:txBody>
                    <a:bodyPr/>
                    <a:lstStyle/>
                    <a:p>
                      <a:pPr marL="0" marR="0" algn="ctr">
                        <a:lnSpc>
                          <a:spcPct val="115000"/>
                        </a:lnSpc>
                        <a:spcBef>
                          <a:spcPts val="0"/>
                        </a:spcBef>
                        <a:spcAft>
                          <a:spcPts val="0"/>
                        </a:spcAft>
                      </a:pP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0.0117</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0.1826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9.49e-1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9.81e-1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30877502"/>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0.4073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0.2193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6.33e-2</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3.16e-1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6073431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-0.1187</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0.1533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4.40e-1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7.14e-1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8521587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0.0896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0.1812</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6.21e-1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8.28e-1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7250167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-0.0254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0.2499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9.19e-1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b="0" kern="1200" dirty="0">
                          <a:solidFill>
                            <a:schemeClr val="dk1"/>
                          </a:solidFill>
                          <a:effectLst/>
                          <a:latin typeface="Times New Roman" panose="02020603050405020304" pitchFamily="18" charset="0"/>
                          <a:ea typeface="+mn-ea"/>
                          <a:cs typeface="Times New Roman" panose="02020603050405020304" pitchFamily="18" charset="0"/>
                        </a:rPr>
                        <a:t>9.81e-1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886598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-0.1675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0.1434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2.43e-1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5.39e-1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5529080"/>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-0.0036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0.1535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9.81e-1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9.81e-1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501744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0.2848</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0.1168</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1" i="0" u="none" kern="1200" dirty="0">
                          <a:solidFill>
                            <a:schemeClr val="dk1"/>
                          </a:solidFill>
                          <a:effectLst/>
                          <a:latin typeface="Times New Roman" panose="02020603050405020304" pitchFamily="18" charset="0"/>
                          <a:ea typeface="+mn-ea"/>
                          <a:cs typeface="Times New Roman" panose="02020603050405020304" pitchFamily="18" charset="0"/>
                        </a:rPr>
                        <a:t>1.47e-2</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2.94e-1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94535127"/>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-0.0217</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0.1389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8.76e-1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9.81e-1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21762868"/>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-0.1434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0.1960</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4.64e-1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kern="1200" dirty="0">
                          <a:solidFill>
                            <a:schemeClr val="dk1"/>
                          </a:solidFill>
                          <a:effectLst/>
                          <a:latin typeface="Times New Roman" panose="02020603050405020304" pitchFamily="18" charset="0"/>
                          <a:ea typeface="+mn-ea"/>
                          <a:cs typeface="Times New Roman" panose="02020603050405020304" pitchFamily="18" charset="0"/>
                        </a:rPr>
                        <a:t>7.14e-1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2539715"/>
                  </a:ext>
                </a:extLst>
              </a:tr>
              <a:tr h="519937">
                <a:tc gridSpan="6">
                  <a:txBody>
                    <a:bodyPr/>
                    <a:lstStyle/>
                    <a:p>
                      <a:pPr algn="l" fontAlgn="ct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Boldface signifies p &lt; 0.05. All model p values were FDR-corrected for total number of tests completed within each amyloid stratification (N=20)</a:t>
                      </a:r>
                    </a:p>
                    <a:p>
                      <a:pPr algn="l" fontAlgn="ctr"/>
                      <a:r>
                        <a:rPr lang="en-US" sz="1200" b="0" i="1" kern="1200" dirty="0" err="1">
                          <a:solidFill>
                            <a:schemeClr val="dk1"/>
                          </a:solidFill>
                          <a:effectLst/>
                          <a:latin typeface="Times New Roman" panose="02020603050405020304" pitchFamily="18" charset="0"/>
                          <a:ea typeface="+mn-ea"/>
                          <a:cs typeface="Times New Roman" panose="02020603050405020304" pitchFamily="18" charset="0"/>
                        </a:rPr>
                        <a:t>dlPFC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Dorsolateral prefrontal cortex,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CN</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caudate nucleus,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PCC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posterior cingulate cortex</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lnT w="12700" cmpd="sng">
                      <a:noFill/>
                    </a:lnT>
                  </a:tcPr>
                </a:tc>
                <a:tc hMerge="1">
                  <a:txBody>
                    <a:bodyPr/>
                    <a:lstStyle/>
                    <a:p>
                      <a:pPr algn="l" fontAlgn="ctr"/>
                      <a:endParaRPr lang="en-US" sz="1200" b="0" i="0" u="none" strike="noStrike" dirty="0">
                        <a:solidFill>
                          <a:schemeClr val="bg1"/>
                        </a:solidFill>
                        <a:effectLst/>
                        <a:latin typeface="Arial Narrow" panose="020B0606020202030204" pitchFamily="34" charset="0"/>
                      </a:endParaRPr>
                    </a:p>
                  </a:txBody>
                  <a:tcPr marL="9525" marR="9525" marT="9525" marB="0" anchor="ctr">
                    <a:solidFill>
                      <a:schemeClr val="bg1">
                        <a:lumMod val="85000"/>
                      </a:schemeClr>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extLst>
                  <a:ext uri="{0D108BD9-81ED-4DB2-BD59-A6C34878D82A}">
                    <a16:rowId xmlns:a16="http://schemas.microsoft.com/office/drawing/2014/main" val="181390029"/>
                  </a:ext>
                </a:extLst>
              </a:tr>
            </a:tbl>
          </a:graphicData>
        </a:graphic>
      </p:graphicFrame>
    </p:spTree>
    <p:extLst>
      <p:ext uri="{BB962C8B-B14F-4D97-AF65-F5344CB8AC3E}">
        <p14:creationId xmlns:p14="http://schemas.microsoft.com/office/powerpoint/2010/main" val="4018682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53183-2BAA-FEA3-EC3F-698F93A337E3}"/>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1E47DF0-73F6-FB41-7E33-0C92D296B00B}"/>
              </a:ext>
            </a:extLst>
          </p:cNvPr>
          <p:cNvGraphicFramePr>
            <a:graphicFrameLocks noGrp="1"/>
          </p:cNvGraphicFramePr>
          <p:nvPr>
            <p:extLst>
              <p:ext uri="{D42A27DB-BD31-4B8C-83A1-F6EECF244321}">
                <p14:modId xmlns:p14="http://schemas.microsoft.com/office/powerpoint/2010/main" val="1632080632"/>
              </p:ext>
            </p:extLst>
          </p:nvPr>
        </p:nvGraphicFramePr>
        <p:xfrm>
          <a:off x="1326716" y="41177"/>
          <a:ext cx="9538566" cy="6786187"/>
        </p:xfrm>
        <a:graphic>
          <a:graphicData uri="http://schemas.openxmlformats.org/drawingml/2006/table">
            <a:tbl>
              <a:tblPr>
                <a:tableStyleId>{D7AC3CCA-C797-4891-BE02-D94E43425B78}</a:tableStyleId>
              </a:tblPr>
              <a:tblGrid>
                <a:gridCol w="1722398">
                  <a:extLst>
                    <a:ext uri="{9D8B030D-6E8A-4147-A177-3AD203B41FA5}">
                      <a16:colId xmlns:a16="http://schemas.microsoft.com/office/drawing/2014/main" val="2058903137"/>
                    </a:ext>
                  </a:extLst>
                </a:gridCol>
                <a:gridCol w="2359048">
                  <a:extLst>
                    <a:ext uri="{9D8B030D-6E8A-4147-A177-3AD203B41FA5}">
                      <a16:colId xmlns:a16="http://schemas.microsoft.com/office/drawing/2014/main" val="670967989"/>
                    </a:ext>
                  </a:extLst>
                </a:gridCol>
                <a:gridCol w="1364280">
                  <a:extLst>
                    <a:ext uri="{9D8B030D-6E8A-4147-A177-3AD203B41FA5}">
                      <a16:colId xmlns:a16="http://schemas.microsoft.com/office/drawing/2014/main" val="1808631687"/>
                    </a:ext>
                  </a:extLst>
                </a:gridCol>
                <a:gridCol w="1364280">
                  <a:extLst>
                    <a:ext uri="{9D8B030D-6E8A-4147-A177-3AD203B41FA5}">
                      <a16:colId xmlns:a16="http://schemas.microsoft.com/office/drawing/2014/main" val="3142323324"/>
                    </a:ext>
                  </a:extLst>
                </a:gridCol>
                <a:gridCol w="1364280">
                  <a:extLst>
                    <a:ext uri="{9D8B030D-6E8A-4147-A177-3AD203B41FA5}">
                      <a16:colId xmlns:a16="http://schemas.microsoft.com/office/drawing/2014/main" val="3397820658"/>
                    </a:ext>
                  </a:extLst>
                </a:gridCol>
                <a:gridCol w="1364280">
                  <a:extLst>
                    <a:ext uri="{9D8B030D-6E8A-4147-A177-3AD203B41FA5}">
                      <a16:colId xmlns:a16="http://schemas.microsoft.com/office/drawing/2014/main" val="1914611201"/>
                    </a:ext>
                  </a:extLst>
                </a:gridCol>
              </a:tblGrid>
              <a:tr h="364336">
                <a:tc gridSpan="6">
                  <a:txBody>
                    <a:bodyPr/>
                    <a:lstStyle/>
                    <a:p>
                      <a:pPr algn="l" fontAlgn="ctr"/>
                      <a:r>
                        <a:rPr lang="en-US" sz="1200" b="1" i="0" u="none" strike="noStrike" dirty="0">
                          <a:solidFill>
                            <a:schemeClr val="tx1"/>
                          </a:solidFill>
                          <a:effectLst/>
                          <a:latin typeface="Times New Roman" panose="02020603050405020304" pitchFamily="18" charset="0"/>
                          <a:cs typeface="Times New Roman" panose="02020603050405020304" pitchFamily="18" charset="0"/>
                        </a:rPr>
                        <a:t>Supplementary Table 4. </a:t>
                      </a:r>
                      <a:r>
                        <a:rPr lang="en-US" sz="1200" dirty="0">
                          <a:latin typeface="Times New Roman" panose="02020603050405020304" pitchFamily="18" charset="0"/>
                          <a:cs typeface="Times New Roman" panose="02020603050405020304" pitchFamily="18" charset="0"/>
                        </a:rPr>
                        <a:t>Main effects of GFAP expression on cerebrovascular, TDP-43, and Lewy body pathology in amyloid-negative individuals</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tcPr>
                </a:tc>
                <a:tc hMerge="1">
                  <a:txBody>
                    <a:bodyPr/>
                    <a:lstStyle/>
                    <a:p>
                      <a:pPr algn="ctr" fontAlgn="ctr"/>
                      <a:endParaRPr lang="en-US" sz="2400" b="1" i="0" u="none" strike="noStrike" dirty="0">
                        <a:solidFill>
                          <a:schemeClr val="bg1"/>
                        </a:solidFill>
                        <a:effectLst/>
                        <a:latin typeface="Arial Narrow" panose="020B0606020202030204" pitchFamily="34" charset="0"/>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solidFill>
                      <a:schemeClr val="bg1"/>
                    </a:solidFill>
                  </a:tcPr>
                </a:tc>
                <a:tc hMerge="1">
                  <a:txBody>
                    <a:bodyPr/>
                    <a:lstStyle/>
                    <a:p>
                      <a:pPr algn="l" fontAlgn="ctr"/>
                      <a:endParaRPr lang="en-US" sz="1600" b="0" i="0" u="none" strike="noStrike" dirty="0">
                        <a:solidFill>
                          <a:schemeClr val="tx1"/>
                        </a:solidFill>
                        <a:effectLst/>
                        <a:latin typeface="Arial Narrow" panose="020B0606020202030204" pitchFamily="34"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fontAlgn="ct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7467295"/>
                  </a:ext>
                </a:extLst>
              </a:tr>
              <a:tr h="363829">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 Predictor</a:t>
                      </a:r>
                    </a:p>
                  </a:txBody>
                  <a:tcPr marL="9525" marR="9525" marT="9525"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Outcome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l-GR" sz="1200" b="0" i="1" kern="1200" dirty="0">
                          <a:solidFill>
                            <a:schemeClr val="bg1"/>
                          </a:solidFill>
                          <a:effectLst/>
                          <a:latin typeface="Times New Roman" panose="02020603050405020304" pitchFamily="18" charset="0"/>
                          <a:ea typeface="+mn-ea"/>
                          <a:cs typeface="Times New Roman" panose="02020603050405020304" pitchFamily="18" charset="0"/>
                        </a:rPr>
                        <a:t>β</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SE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a:solidFill>
                            <a:schemeClr val="bg1"/>
                          </a:solidFill>
                          <a:effectLst/>
                          <a:latin typeface="Times New Roman" panose="02020603050405020304" pitchFamily="18" charset="0"/>
                          <a:cs typeface="Times New Roman" panose="02020603050405020304" pitchFamily="18" charset="0"/>
                        </a:rPr>
                        <a:t>P value</a:t>
                      </a: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tc>
                  <a:txBody>
                    <a:bodyPr/>
                    <a:lstStyle/>
                    <a:p>
                      <a:pPr algn="ctr" fontAlgn="ctr"/>
                      <a:r>
                        <a:rPr lang="en-US" sz="1200" b="0" i="0" u="none" strike="noStrike" dirty="0" err="1">
                          <a:solidFill>
                            <a:schemeClr val="bg1"/>
                          </a:solidFill>
                          <a:effectLst/>
                          <a:latin typeface="Times New Roman" panose="02020603050405020304" pitchFamily="18" charset="0"/>
                          <a:cs typeface="Times New Roman" panose="02020603050405020304" pitchFamily="18" charset="0"/>
                        </a:rPr>
                        <a:t>P.fdr</a:t>
                      </a:r>
                      <a:endParaRPr lang="en-US" sz="12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tx1"/>
                    </a:solidFill>
                  </a:tcPr>
                </a:tc>
                <a:extLst>
                  <a:ext uri="{0D108BD9-81ED-4DB2-BD59-A6C34878D82A}">
                    <a16:rowId xmlns:a16="http://schemas.microsoft.com/office/drawing/2014/main" val="78448780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0.0596</a:t>
                      </a:r>
                    </a:p>
                  </a:txBody>
                  <a:tcPr marL="47625" marR="47625"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0.0980</a:t>
                      </a:r>
                    </a:p>
                  </a:txBody>
                  <a:tcPr marL="47625" marR="47625" marT="38100" marB="381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5.43e-1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47625" marB="47625"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6744378"/>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0.1347</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0.1142</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2.38e-1</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9840092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0.0691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0.0831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4.06e-1</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6599413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-0.0449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0.1255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7.20e-1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8.48e-1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7828408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-0.0823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0.1076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4.44e-1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7937031"/>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0.04802</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0.6559</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9.42e-1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9.42e-1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694196"/>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1.3356</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0.7892</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9.06e-2</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64661930"/>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0.0441</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0.5157</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9.32e-1</a:t>
                      </a:r>
                      <a:endParaRPr lang="en-US" sz="1200" dirty="0">
                        <a:effectLst/>
                        <a:latin typeface="Times New Roman" panose="02020603050405020304" pitchFamily="18" charset="0"/>
                        <a:cs typeface="Times New Roman" panose="02020603050405020304" pitchFamily="18" charset="0"/>
                      </a:endParaRP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18992644"/>
                  </a:ext>
                </a:extLst>
              </a:tr>
              <a:tr h="273122">
                <a:tc>
                  <a:txBody>
                    <a:bodyPr/>
                    <a:lstStyle/>
                    <a:p>
                      <a:pPr marL="0" marR="0" algn="ctr">
                        <a:lnSpc>
                          <a:spcPct val="115000"/>
                        </a:lnSpc>
                        <a:spcBef>
                          <a:spcPts val="0"/>
                        </a:spcBef>
                        <a:spcAft>
                          <a:spcPts val="0"/>
                        </a:spcAft>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1.5265</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0.8878</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8.55e-2</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2055804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err="1">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dlPFC</a:t>
                      </a: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 protein</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-0.2166</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dirty="0">
                          <a:effectLst/>
                          <a:latin typeface="Times New Roman" panose="02020603050405020304" pitchFamily="18" charset="0"/>
                          <a:cs typeface="Times New Roman" panose="02020603050405020304" pitchFamily="18" charset="0"/>
                        </a:rPr>
                        <a:t>1.1504</a:t>
                      </a:r>
                    </a:p>
                  </a:txBody>
                  <a:tcPr marL="47625" marR="47625" marT="47625" marB="47625">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8.51e-1</a:t>
                      </a:r>
                      <a:endParaRPr lang="en-US" sz="1200" b="1"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8.95e-1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8479359"/>
                  </a:ext>
                </a:extLst>
              </a:tr>
              <a:tr h="273122">
                <a:tc>
                  <a:txBody>
                    <a:bodyPr/>
                    <a:lstStyle/>
                    <a:p>
                      <a:pPr marL="0" marR="0" algn="ctr">
                        <a:lnSpc>
                          <a:spcPct val="115000"/>
                        </a:lnSpc>
                        <a:spcBef>
                          <a:spcPts val="0"/>
                        </a:spcBef>
                        <a:spcAft>
                          <a:spcPts val="0"/>
                        </a:spcAft>
                      </a:pPr>
                      <a:r>
                        <a:rPr lang="en-US" sz="1200" b="0" i="0" u="none" dirty="0">
                          <a:solidFill>
                            <a:schemeClr val="bg1"/>
                          </a:solidFill>
                          <a:effectLst/>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0.1388</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0.2183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5.25e-1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30877502"/>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0.05294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0.2671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indent="0" algn="ctr">
                        <a:buFont typeface="Arial" panose="020B0604020202020204" pitchFamily="34" charset="0"/>
                        <a:buNone/>
                      </a:pPr>
                      <a:r>
                        <a:rPr lang="en-US" sz="1200" dirty="0">
                          <a:effectLst/>
                          <a:latin typeface="Times New Roman" panose="02020603050405020304" pitchFamily="18" charset="0"/>
                          <a:cs typeface="Times New Roman" panose="02020603050405020304" pitchFamily="18" charset="0"/>
                        </a:rPr>
                        <a:t>8.43e-1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8.95e-1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6073431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endPar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0.1734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0.1745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3.21e-1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8521587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-0.3155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0.2650</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2.34e-1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72501674"/>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CN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-0.0254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0.2499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9.19e-1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68865986"/>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Micro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0.2019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0.1516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1.83e-1</a:t>
                      </a:r>
                      <a:endParaRPr lang="en-US" sz="1200" b="0" dirty="0">
                        <a:solidFill>
                          <a:schemeClr val="tx1"/>
                        </a:solidFill>
                        <a:effectLst/>
                        <a:latin typeface="Times New Roman" panose="02020603050405020304" pitchFamily="18" charset="0"/>
                        <a:cs typeface="Times New Roman" panose="02020603050405020304" pitchFamily="18" charset="0"/>
                      </a:endParaRP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47625" marR="47625" marT="47625" marB="476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5529080"/>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Cerebral Macro Infarcts</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-0.0806</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0.1893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6.70e-1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8.38e-1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5017443"/>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CAA</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0.1665</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0.1319</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2.07e-1</a:t>
                      </a:r>
                      <a:endParaRPr lang="en-US" sz="1200" b="1"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6.81e-1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94535127"/>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TDP-43</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0.1603</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0.2100</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4.45e-1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21762868"/>
                  </a:ext>
                </a:extLst>
              </a:tr>
              <a:tr h="273122">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white"/>
                          </a:solidFill>
                          <a:effectLst/>
                          <a:uLnTx/>
                          <a:uFillTx/>
                          <a:latin typeface="Times New Roman" panose="02020603050405020304" pitchFamily="18" charset="0"/>
                          <a:ea typeface="Arial" panose="020B0604020202020204" pitchFamily="34" charset="0"/>
                          <a:cs typeface="Times New Roman" panose="02020603050405020304" pitchFamily="18" charset="0"/>
                        </a:rPr>
                        <a:t>PCC mRNA</a:t>
                      </a:r>
                    </a:p>
                  </a:txBody>
                  <a:tcPr marL="68580" marR="68580" marT="0"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rPr>
                        <a:t>Lewy body pathology</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-0.1434</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a:r>
                        <a:rPr lang="en-US" sz="1200" dirty="0">
                          <a:effectLst/>
                          <a:latin typeface="Times New Roman" panose="02020603050405020304" pitchFamily="18" charset="0"/>
                          <a:cs typeface="Times New Roman" panose="02020603050405020304" pitchFamily="18" charset="0"/>
                        </a:rPr>
                        <a:t>0.1960</a:t>
                      </a:r>
                    </a:p>
                  </a:txBody>
                  <a:tcPr marL="47625" marR="47625" marT="38100" marB="3810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200" b="0" i="0" u="none" kern="1200" dirty="0">
                          <a:solidFill>
                            <a:schemeClr val="dk1"/>
                          </a:solidFill>
                          <a:effectLst/>
                          <a:latin typeface="Times New Roman" panose="02020603050405020304" pitchFamily="18" charset="0"/>
                          <a:ea typeface="+mn-ea"/>
                          <a:cs typeface="Times New Roman" panose="02020603050405020304" pitchFamily="18" charset="0"/>
                        </a:rPr>
                        <a:t>4.64e-1</a:t>
                      </a:r>
                      <a:endParaRPr lang="en-US" sz="1200" b="0" i="0" u="none" dirty="0">
                        <a:solidFill>
                          <a:schemeClr val="tx1"/>
                        </a:solidFill>
                        <a:effectLst/>
                        <a:latin typeface="Times New Roman" panose="02020603050405020304" pitchFamily="18" charset="0"/>
                        <a:ea typeface="Arial" panose="020B0604020202020204" pitchFamily="34" charset="0"/>
                        <a:cs typeface="Times New Roman" panose="02020603050405020304" pitchFamily="18" charset="0"/>
                      </a:endParaRP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t"/>
                      <a:r>
                        <a:rPr lang="en-US" sz="1200" b="0" dirty="0">
                          <a:solidFill>
                            <a:schemeClr val="tx1"/>
                          </a:solidFill>
                          <a:effectLst/>
                          <a:latin typeface="Times New Roman" panose="02020603050405020304" pitchFamily="18" charset="0"/>
                          <a:cs typeface="Times New Roman" panose="02020603050405020304" pitchFamily="18" charset="0"/>
                        </a:rPr>
                        <a:t>7.93e-1</a:t>
                      </a:r>
                    </a:p>
                  </a:txBody>
                  <a:tcPr marL="68580" marR="6858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32539715"/>
                  </a:ext>
                </a:extLst>
              </a:tr>
              <a:tr h="519937">
                <a:tc gridSpan="6">
                  <a:txBody>
                    <a:bodyPr/>
                    <a:lstStyle/>
                    <a:p>
                      <a:pPr algn="l" fontAlgn="ct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Boldface signifies p &lt; 0.05. All model p values were FDR-corrected for total number of tests completed within each amyloid stratification (N=20)</a:t>
                      </a:r>
                    </a:p>
                    <a:p>
                      <a:pPr algn="l" fontAlgn="ctr"/>
                      <a:r>
                        <a:rPr lang="en-US" sz="1200" b="0" i="1" kern="1200" dirty="0" err="1">
                          <a:solidFill>
                            <a:schemeClr val="dk1"/>
                          </a:solidFill>
                          <a:effectLst/>
                          <a:latin typeface="Times New Roman" panose="02020603050405020304" pitchFamily="18" charset="0"/>
                          <a:ea typeface="+mn-ea"/>
                          <a:cs typeface="Times New Roman" panose="02020603050405020304" pitchFamily="18" charset="0"/>
                        </a:rPr>
                        <a:t>dlPFC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Dorsolateral prefrontal cortex,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CN</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caudate nucleus, </a:t>
                      </a:r>
                      <a:r>
                        <a:rPr lang="en-US" sz="1200" b="0" i="1" kern="1200" dirty="0">
                          <a:solidFill>
                            <a:schemeClr val="dk1"/>
                          </a:solidFill>
                          <a:effectLst/>
                          <a:latin typeface="Times New Roman" panose="02020603050405020304" pitchFamily="18" charset="0"/>
                          <a:ea typeface="+mn-ea"/>
                          <a:cs typeface="Times New Roman" panose="02020603050405020304" pitchFamily="18" charset="0"/>
                        </a:rPr>
                        <a:t>PCC</a:t>
                      </a:r>
                      <a:r>
                        <a:rPr lang="en-US" sz="1200" b="0" i="0" kern="1200" dirty="0">
                          <a:solidFill>
                            <a:schemeClr val="dk1"/>
                          </a:solidFill>
                          <a:effectLst/>
                          <a:latin typeface="Times New Roman" panose="02020603050405020304" pitchFamily="18" charset="0"/>
                          <a:ea typeface="+mn-ea"/>
                          <a:cs typeface="Times New Roman" panose="02020603050405020304" pitchFamily="18" charset="0"/>
                        </a:rPr>
                        <a:t> posterior cingulate cortex</a:t>
                      </a: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hMerge="1">
                  <a:txBody>
                    <a:bodyPr/>
                    <a:lstStyle/>
                    <a:p>
                      <a:endParaRPr lang="en-US"/>
                    </a:p>
                  </a:txBody>
                  <a:tcPr>
                    <a:lnL w="12700" cmpd="sng">
                      <a:noFill/>
                    </a:lnL>
                    <a:lnT w="12700" cmpd="sng">
                      <a:noFill/>
                    </a:lnT>
                  </a:tcPr>
                </a:tc>
                <a:tc hMerge="1">
                  <a:txBody>
                    <a:bodyPr/>
                    <a:lstStyle/>
                    <a:p>
                      <a:pPr algn="l" fontAlgn="ctr"/>
                      <a:endParaRPr lang="en-US" sz="1200" b="0" i="0" u="none" strike="noStrike" dirty="0">
                        <a:solidFill>
                          <a:schemeClr val="bg1"/>
                        </a:solidFill>
                        <a:effectLst/>
                        <a:latin typeface="Arial Narrow" panose="020B0606020202030204" pitchFamily="34" charset="0"/>
                      </a:endParaRPr>
                    </a:p>
                  </a:txBody>
                  <a:tcPr marL="9525" marR="9525" marT="9525" marB="0" anchor="ctr">
                    <a:solidFill>
                      <a:schemeClr val="bg1">
                        <a:lumMod val="85000"/>
                      </a:schemeClr>
                    </a:solidFill>
                  </a:tcPr>
                </a:tc>
                <a:tc hMerge="1">
                  <a:txBody>
                    <a:bodyPr/>
                    <a:lstStyle/>
                    <a:p>
                      <a:pPr algn="l" fontAlgn="ctr"/>
                      <a:endParaRPr lang="en-US" sz="1400" b="0" i="0" u="none" strike="noStrike" dirty="0">
                        <a:solidFill>
                          <a:schemeClr val="tx1"/>
                        </a:solidFill>
                        <a:effectLst/>
                        <a:latin typeface="Arial Narrow" panose="020B0604020202020204" pitchFamily="34" charset="0"/>
                        <a:cs typeface="Arial Narrow" panose="020B0604020202020204" pitchFamily="34" charset="0"/>
                      </a:endParaRPr>
                    </a:p>
                  </a:txBody>
                  <a:tcPr marL="9525" marR="9525" marT="9525" marB="0" anchor="ctr">
                    <a:lnL w="12700" cmpd="sng">
                      <a:noFill/>
                    </a:lnL>
                    <a:lnR w="12700" cmpd="sng">
                      <a:noFill/>
                    </a:lnR>
                    <a:lnT w="12700" cmpd="sng">
                      <a:noFill/>
                    </a:lnT>
                    <a:lnB w="12700" cap="flat" cmpd="sng" algn="ctr">
                      <a:solidFill>
                        <a:schemeClr val="bg1"/>
                      </a:solidFill>
                      <a:prstDash val="solid"/>
                      <a:round/>
                      <a:headEnd type="none" w="med" len="med"/>
                      <a:tailEnd type="none" w="med" len="med"/>
                    </a:lnB>
                    <a:solidFill>
                      <a:schemeClr val="bg1"/>
                    </a:solidFill>
                  </a:tcPr>
                </a:tc>
                <a:tc hMerge="1">
                  <a:txBody>
                    <a:bodyPr/>
                    <a:lstStyle/>
                    <a:p>
                      <a:pPr algn="l" fontAlgn="ctr"/>
                      <a:endParaRPr lang="en-US" sz="12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ctr">
                    <a:lnL w="12700" cmpd="sng">
                      <a:noFill/>
                    </a:lnL>
                    <a:lnR w="12700" cmpd="sng">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81390029"/>
                  </a:ext>
                </a:extLst>
              </a:tr>
            </a:tbl>
          </a:graphicData>
        </a:graphic>
      </p:graphicFrame>
    </p:spTree>
    <p:extLst>
      <p:ext uri="{BB962C8B-B14F-4D97-AF65-F5344CB8AC3E}">
        <p14:creationId xmlns:p14="http://schemas.microsoft.com/office/powerpoint/2010/main" val="42672177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7778EFF69F39B4FB185611712E851EE" ma:contentTypeVersion="16" ma:contentTypeDescription="Create a new document." ma:contentTypeScope="" ma:versionID="2a857362328ae98e67e7dd86c92e0f75">
  <xsd:schema xmlns:xsd="http://www.w3.org/2001/XMLSchema" xmlns:xs="http://www.w3.org/2001/XMLSchema" xmlns:p="http://schemas.microsoft.com/office/2006/metadata/properties" xmlns:ns2="f721e87c-4499-4b62-9412-00ba7ddff9dd" xmlns:ns3="6b82293e-2cad-452b-8786-6c262ca78f86" targetNamespace="http://schemas.microsoft.com/office/2006/metadata/properties" ma:root="true" ma:fieldsID="1cfa65bbcdfce92790607e2f34630fd2" ns2:_="" ns3:_="">
    <xsd:import namespace="f721e87c-4499-4b62-9412-00ba7ddff9dd"/>
    <xsd:import namespace="6b82293e-2cad-452b-8786-6c262ca78f8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bjectDetectorVersions" minOccurs="0"/>
                <xsd:element ref="ns2:MediaServiceOCR" minOccurs="0"/>
                <xsd:element ref="ns2:MediaServiceSearchProperties" minOccurs="0"/>
                <xsd:element ref="ns2:DateandTime" minOccurs="0"/>
                <xsd:element ref="ns2:Date_Tim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21e87c-4499-4b62-9412-00ba7ddff9d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be07b1ff-87ca-41ea-8f42-2e31685bcc05" ma:termSetId="09814cd3-568e-fe90-9814-8d621ff8fb84" ma:anchorId="fba54fb3-c3e1-fe81-a776-ca4b69148c4d" ma:open="true" ma:isKeyword="false">
      <xsd:complexType>
        <xsd:sequence>
          <xsd:element ref="pc:Terms" minOccurs="0" maxOccurs="1"/>
        </xsd:sequence>
      </xsd:complex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bjectDetectorVersions" ma:index="19" nillable="true" ma:displayName="MediaServiceObjectDetectorVersions" ma:description="" ma:hidden="true" ma:indexed="true" ma:internalName="MediaServiceObjectDetectorVersions"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DateandTime" ma:index="22" nillable="true" ma:displayName="Date and Time" ma:format="DateOnly" ma:internalName="DateandTime">
      <xsd:simpleType>
        <xsd:restriction base="dms:DateTime"/>
      </xsd:simpleType>
    </xsd:element>
    <xsd:element name="Date_Time" ma:index="23" nillable="true" ma:displayName="Date_Time" ma:default="[today]" ma:format="DateTime" ma:internalName="Date_Tim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6b82293e-2cad-452b-8786-6c262ca78f8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b018c853-ed63-45e0-8b5c-a6998156c576}" ma:internalName="TaxCatchAll" ma:showField="CatchAllData" ma:web="6b82293e-2cad-452b-8786-6c262ca78f8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721e87c-4499-4b62-9412-00ba7ddff9dd">
      <Terms xmlns="http://schemas.microsoft.com/office/infopath/2007/PartnerControls"/>
    </lcf76f155ced4ddcb4097134ff3c332f>
    <Date_Time xmlns="f721e87c-4499-4b62-9412-00ba7ddff9dd">2024-07-19T20:22:16+00:00</Date_Time>
    <TaxCatchAll xmlns="6b82293e-2cad-452b-8786-6c262ca78f86" xsi:nil="true"/>
    <DateandTime xmlns="f721e87c-4499-4b62-9412-00ba7ddff9dd" xsi:nil="true"/>
  </documentManagement>
</p:properties>
</file>

<file path=customXml/itemProps1.xml><?xml version="1.0" encoding="utf-8"?>
<ds:datastoreItem xmlns:ds="http://schemas.openxmlformats.org/officeDocument/2006/customXml" ds:itemID="{DA22E93B-04B7-4854-BE14-4489499619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21e87c-4499-4b62-9412-00ba7ddff9dd"/>
    <ds:schemaRef ds:uri="6b82293e-2cad-452b-8786-6c262ca78f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610C1A32-0258-4C78-9B43-D386DB4D8972}">
  <ds:schemaRefs>
    <ds:schemaRef ds:uri="http://schemas.microsoft.com/sharepoint/v3/contenttype/forms"/>
  </ds:schemaRefs>
</ds:datastoreItem>
</file>

<file path=customXml/itemProps3.xml><?xml version="1.0" encoding="utf-8"?>
<ds:datastoreItem xmlns:ds="http://schemas.openxmlformats.org/officeDocument/2006/customXml" ds:itemID="{0B6FE081-F080-4370-A1B1-C1A566EC0ADD}">
  <ds:schemaRefs>
    <ds:schemaRef ds:uri="http://schemas.microsoft.com/office/2006/documentManagement/types"/>
    <ds:schemaRef ds:uri="http://purl.org/dc/terms/"/>
    <ds:schemaRef ds:uri="http://purl.org/dc/elements/1.1/"/>
    <ds:schemaRef ds:uri="http://schemas.microsoft.com/office/2006/metadata/properties"/>
    <ds:schemaRef ds:uri="http://www.w3.org/XML/1998/namespace"/>
    <ds:schemaRef ds:uri="f721e87c-4499-4b62-9412-00ba7ddff9dd"/>
    <ds:schemaRef ds:uri="http://purl.org/dc/dcmitype/"/>
    <ds:schemaRef ds:uri="http://schemas.microsoft.com/office/infopath/2007/PartnerControls"/>
    <ds:schemaRef ds:uri="http://schemas.openxmlformats.org/package/2006/metadata/core-properties"/>
    <ds:schemaRef ds:uri="6b82293e-2cad-452b-8786-6c262ca78f86"/>
  </ds:schemaRefs>
</ds:datastoreItem>
</file>

<file path=docProps/app.xml><?xml version="1.0" encoding="utf-8"?>
<Properties xmlns="http://schemas.openxmlformats.org/officeDocument/2006/extended-properties" xmlns:vt="http://schemas.openxmlformats.org/officeDocument/2006/docPropsVTypes">
  <TotalTime>18765</TotalTime>
  <Words>1157</Words>
  <Application>Microsoft Macintosh PowerPoint</Application>
  <PresentationFormat>Widescreen</PresentationFormat>
  <Paragraphs>487</Paragraphs>
  <Slides>7</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Aptos</vt:lpstr>
      <vt:lpstr>Aptos Display</vt:lpstr>
      <vt:lpstr>Arial</vt:lpstr>
      <vt:lpstr>Arial Narrow</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Phillips, Jared</dc:creator>
  <cp:lastModifiedBy>Phillips, Jared</cp:lastModifiedBy>
  <cp:revision>46</cp:revision>
  <dcterms:created xsi:type="dcterms:W3CDTF">2024-05-02T18:42:38Z</dcterms:created>
  <dcterms:modified xsi:type="dcterms:W3CDTF">2024-10-23T13:31:27Z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0x01010057778EFF69F39B4FB185611712E851EE</vt:lpwstr>
  </property>
  <property fmtid="{D5CDD505-2E9C-101B-9397-08002B2CF9AE}" pid="3" name="MediaServiceImageTags">
    <vt:lpwstr/>
  </property>
</Properties>
</file>