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70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v6ZSDvyUHWFYZ9DxzDXKd6YQ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73E6A3-D26D-4258-BEAB-1F8A09563376}">
  <a:tblStyle styleId="{2B73E6A3-D26D-4258-BEAB-1F8A095633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0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2" name="Google Shape;19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/>
        </p:nvSpPr>
        <p:spPr>
          <a:xfrm>
            <a:off x="255300" y="3475325"/>
            <a:ext cx="63828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fr-FR" sz="1000" b="1">
                <a:solidFill>
                  <a:schemeClr val="dk1"/>
                </a:solidFill>
              </a:rPr>
              <a:t>Figure S19:</a:t>
            </a:r>
            <a:r>
              <a:rPr lang="fr-FR" sz="1000" b="1"/>
              <a:t> </a:t>
            </a:r>
            <a:r>
              <a:rPr lang="fr-FR" sz="1000">
                <a:solidFill>
                  <a:schemeClr val="dk1"/>
                </a:solidFill>
              </a:rPr>
              <a:t>Biosynthesis of 16-methoxypachysiphine in tobacco by using the TeT16H, PYS1 and the three Te16OMTs. </a:t>
            </a:r>
            <a:r>
              <a:rPr lang="fr-FR" sz="1000" i="1">
                <a:solidFill>
                  <a:schemeClr val="dk1"/>
                </a:solidFill>
              </a:rPr>
              <a:t>PYS1</a:t>
            </a:r>
            <a:r>
              <a:rPr lang="fr-FR" sz="1000">
                <a:solidFill>
                  <a:schemeClr val="dk1"/>
                </a:solidFill>
              </a:rPr>
              <a:t>, the three characterized </a:t>
            </a:r>
            <a:r>
              <a:rPr lang="fr-FR" sz="1000" i="1">
                <a:solidFill>
                  <a:schemeClr val="dk1"/>
                </a:solidFill>
              </a:rPr>
              <a:t>Te16OMT </a:t>
            </a:r>
            <a:r>
              <a:rPr lang="fr-FR" sz="1000">
                <a:solidFill>
                  <a:schemeClr val="dk1"/>
                </a:solidFill>
              </a:rPr>
              <a:t>genes and </a:t>
            </a:r>
            <a:r>
              <a:rPr lang="fr-FR" sz="1000" i="1">
                <a:solidFill>
                  <a:schemeClr val="dk1"/>
                </a:solidFill>
              </a:rPr>
              <a:t>GFP </a:t>
            </a:r>
            <a:r>
              <a:rPr lang="fr-FR" sz="1000">
                <a:solidFill>
                  <a:schemeClr val="dk1"/>
                </a:solidFill>
              </a:rPr>
              <a:t>were transiently overexpressed in tobacco leaves in presence of 16-hydroxytabersonine produced by the TeT16H before extraction and concentration compound. Reaction products were analyzed by LC-MS. Positive differential mass chromatograms of each enzymatic step product are compared to GFP (negative control). Blue and purple asterisks indicate the 16-hydroxypachysiphine (</a:t>
            </a:r>
            <a:r>
              <a:rPr lang="fr-FR" sz="1000" i="1">
                <a:solidFill>
                  <a:schemeClr val="dk1"/>
                </a:solidFill>
              </a:rPr>
              <a:t>m/z</a:t>
            </a:r>
            <a:r>
              <a:rPr lang="fr-FR" sz="1000">
                <a:solidFill>
                  <a:schemeClr val="dk1"/>
                </a:solidFill>
              </a:rPr>
              <a:t> 369) and the 16-methoxypachysiphine (</a:t>
            </a:r>
            <a:r>
              <a:rPr lang="fr-FR" sz="1000" i="1">
                <a:solidFill>
                  <a:schemeClr val="dk1"/>
                </a:solidFill>
              </a:rPr>
              <a:t>m/z</a:t>
            </a:r>
            <a:r>
              <a:rPr lang="fr-FR" sz="1000">
                <a:solidFill>
                  <a:schemeClr val="dk1"/>
                </a:solidFill>
              </a:rPr>
              <a:t> 383), respectively. </a:t>
            </a:r>
            <a:r>
              <a:rPr lang="fr-FR" sz="1000" i="1">
                <a:solidFill>
                  <a:schemeClr val="dk1"/>
                </a:solidFill>
              </a:rPr>
              <a:t>16OHtab: 16-hydroxytabersonine. </a:t>
            </a:r>
            <a:endParaRPr sz="1000" i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fr-FR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100" y="361450"/>
            <a:ext cx="6553198" cy="3033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Format A4 (210 x 297 mm)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Birer Williams</dc:creator>
  <cp:lastModifiedBy>Vincent Courdavault</cp:lastModifiedBy>
  <cp:revision>2</cp:revision>
  <dcterms:created xsi:type="dcterms:W3CDTF">2024-06-19T10:01:50Z</dcterms:created>
  <dcterms:modified xsi:type="dcterms:W3CDTF">2024-07-24T16:24:34Z</dcterms:modified>
</cp:coreProperties>
</file>