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2" roundtripDataSignature="AMtx7mgIv6ZSDvyUHWFYZ9DxzDXKd6YQX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B73E6A3-D26D-4258-BEAB-1F8A09563376}">
  <a:tblStyle styleId="{2B73E6A3-D26D-4258-BEAB-1F8A0956337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2602" y="8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9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9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9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1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1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11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1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1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SECTION_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2"/>
          <p:cNvSpPr txBox="1"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2"/>
          <p:cNvSpPr txBox="1"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12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2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2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3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3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13"/>
          <p:cNvSpPr txBox="1">
            <a:spLocks noGrp="1"/>
          </p:cNvSpPr>
          <p:nvPr>
            <p:ph type="body" idx="2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3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3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TWO_OBJECTS_WITH_TEX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body" idx="2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14"/>
          <p:cNvSpPr txBox="1">
            <a:spLocks noGrp="1"/>
          </p:cNvSpPr>
          <p:nvPr>
            <p:ph type="body" idx="3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50" name="Google Shape;50;p14"/>
          <p:cNvSpPr txBox="1">
            <a:spLocks noGrp="1"/>
          </p:cNvSpPr>
          <p:nvPr>
            <p:ph type="body" idx="4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14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4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6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6"/>
          <p:cNvSpPr txBox="1">
            <a:spLocks noGrp="1"/>
          </p:cNvSpPr>
          <p:nvPr>
            <p:ph type="body"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57" name="Google Shape;57;p16"/>
          <p:cNvSpPr txBox="1">
            <a:spLocks noGrp="1"/>
          </p:cNvSpPr>
          <p:nvPr>
            <p:ph type="body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58" name="Google Shape;58;p16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6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6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7"/>
          <p:cNvSpPr>
            <a:spLocks noGrp="1"/>
          </p:cNvSpPr>
          <p:nvPr>
            <p:ph type="pic" idx="2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7"/>
          <p:cNvSpPr txBox="1">
            <a:spLocks noGrp="1"/>
          </p:cNvSpPr>
          <p:nvPr>
            <p:ph type="body" idx="1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5" name="Google Shape;65;p17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7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8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8"/>
          <p:cNvSpPr txBox="1">
            <a:spLocks noGrp="1"/>
          </p:cNvSpPr>
          <p:nvPr>
            <p:ph type="body" idx="1"/>
          </p:nvPr>
        </p:nvSpPr>
        <p:spPr>
          <a:xfrm rot="5400000">
            <a:off x="286367" y="2822135"/>
            <a:ext cx="6285266" cy="5915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8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>
            <a:spLocks noGrp="1"/>
          </p:cNvSpPr>
          <p:nvPr>
            <p:ph type="title"/>
          </p:nvPr>
        </p:nvSpPr>
        <p:spPr>
          <a:xfrm rot="5400000">
            <a:off x="1449696" y="3985464"/>
            <a:ext cx="8394877" cy="147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body" idx="1"/>
          </p:nvPr>
        </p:nvSpPr>
        <p:spPr>
          <a:xfrm rot="5400000">
            <a:off x="-1550679" y="2549570"/>
            <a:ext cx="8394877" cy="4350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9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9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9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8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8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8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8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618472" y="4926979"/>
            <a:ext cx="5621053" cy="1169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fr-FR" sz="1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Figure S1</a:t>
            </a:r>
            <a:r>
              <a:rPr lang="fr-FR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 Phylogenetic tree of </a:t>
            </a:r>
            <a:r>
              <a:rPr lang="fr-FR" sz="10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T. elegans</a:t>
            </a:r>
            <a:r>
              <a:rPr lang="fr-FR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 and eleven other species, including </a:t>
            </a:r>
            <a:r>
              <a:rPr lang="fr-FR" sz="1000"/>
              <a:t>five</a:t>
            </a:r>
            <a:r>
              <a:rPr lang="fr-FR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Apocynaceae (purple: </a:t>
            </a:r>
            <a:r>
              <a:rPr lang="fr-FR" sz="10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C. roseus</a:t>
            </a:r>
            <a:r>
              <a:rPr lang="fr-FR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fr-FR" sz="10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V. minor</a:t>
            </a:r>
            <a:r>
              <a:rPr lang="fr-FR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fr-FR" sz="10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R. tetraphylla</a:t>
            </a:r>
            <a:r>
              <a:rPr lang="fr-FR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fr-FR" sz="10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V. thouarsii</a:t>
            </a:r>
            <a:r>
              <a:rPr lang="fr-FR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lang="fr-FR" sz="10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P. lamerei)</a:t>
            </a:r>
            <a:r>
              <a:rPr lang="fr-FR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one Gelsemiaceae (yellow: </a:t>
            </a:r>
            <a:r>
              <a:rPr lang="fr-FR" sz="10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G. sempervirens</a:t>
            </a:r>
            <a:r>
              <a:rPr lang="fr-FR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), one Rubiaceae (green: </a:t>
            </a:r>
            <a:r>
              <a:rPr lang="fr-FR" sz="10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O. pumila</a:t>
            </a:r>
            <a:r>
              <a:rPr lang="fr-FR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), one Solanaceae (red: </a:t>
            </a:r>
            <a:r>
              <a:rPr lang="fr-FR" sz="10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S. lycopersicum</a:t>
            </a:r>
            <a:r>
              <a:rPr lang="fr-FR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), one Nyssaceae (pink: </a:t>
            </a:r>
            <a:r>
              <a:rPr lang="fr-FR" sz="10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C. acuminata</a:t>
            </a:r>
            <a:r>
              <a:rPr lang="fr-FR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), one Vitaceae (blue: </a:t>
            </a:r>
            <a:r>
              <a:rPr lang="fr-FR" sz="10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V. vinifera</a:t>
            </a:r>
            <a:r>
              <a:rPr lang="fr-FR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 and one Brassicaceae (black: </a:t>
            </a:r>
            <a:r>
              <a:rPr lang="fr-FR" sz="10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A. thaliana</a:t>
            </a:r>
            <a:r>
              <a:rPr lang="fr-FR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). Gene family expansion (+) and contraction (−) were</a:t>
            </a:r>
            <a:r>
              <a:rPr lang="fr-FR" sz="1000"/>
              <a:t> </a:t>
            </a:r>
            <a:r>
              <a:rPr lang="fr-FR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calculated using Cafe5 in each lineage (light bordered blue boxes) and in internal nodes of ancestral population for each taxon (thick bordered grey boxes).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EE4F2BFA-4805-455C-B169-CDD1C42DF0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164"/>
            <a:ext cx="6858000" cy="393136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133</Words>
  <Application>Microsoft Office PowerPoint</Application>
  <PresentationFormat>Format A4 (210 x 297 mm)</PresentationFormat>
  <Paragraphs>1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Caroline Birer Williams</dc:creator>
  <cp:lastModifiedBy>Vincent Courdavault</cp:lastModifiedBy>
  <cp:revision>3</cp:revision>
  <dcterms:created xsi:type="dcterms:W3CDTF">2024-06-19T10:01:50Z</dcterms:created>
  <dcterms:modified xsi:type="dcterms:W3CDTF">2024-07-24T16:15:16Z</dcterms:modified>
</cp:coreProperties>
</file>