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sldIdLst>
    <p:sldId id="269" r:id="rId2"/>
  </p:sldIdLst>
  <p:sldSz cx="6858000" cy="9906000" type="A4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2" roundtripDataSignature="AMtx7mgIv6ZSDvyUHWFYZ9DxzDXKd6YQX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B73E6A3-D26D-4258-BEAB-1F8A09563376}">
  <a:tblStyle styleId="{2B73E6A3-D26D-4258-BEAB-1F8A0956337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4" d="100"/>
          <a:sy n="54" d="100"/>
        </p:scale>
        <p:origin x="2602" y="7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86" name="Google Shape;18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9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9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9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OBJECT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1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1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11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1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1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de section" type="secHead">
  <p:cSld name="SECTION_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2"/>
          <p:cNvSpPr txBox="1"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2"/>
          <p:cNvSpPr txBox="1"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12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2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2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3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3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13"/>
          <p:cNvSpPr txBox="1">
            <a:spLocks noGrp="1"/>
          </p:cNvSpPr>
          <p:nvPr>
            <p:ph type="body" idx="2"/>
          </p:nvPr>
        </p:nvSpPr>
        <p:spPr>
          <a:xfrm>
            <a:off x="3471863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13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3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3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ison" type="twoTxTwoObj">
  <p:cSld name="TWO_OBJECTS_WITH_TEX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4"/>
          <p:cNvSpPr txBox="1"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4"/>
          <p:cNvSpPr txBox="1"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8" name="Google Shape;48;p14"/>
          <p:cNvSpPr txBox="1">
            <a:spLocks noGrp="1"/>
          </p:cNvSpPr>
          <p:nvPr>
            <p:ph type="body" idx="2"/>
          </p:nvPr>
        </p:nvSpPr>
        <p:spPr>
          <a:xfrm>
            <a:off x="472381" y="3618442"/>
            <a:ext cx="2901255" cy="5322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14"/>
          <p:cNvSpPr txBox="1">
            <a:spLocks noGrp="1"/>
          </p:cNvSpPr>
          <p:nvPr>
            <p:ph type="body" idx="3"/>
          </p:nvPr>
        </p:nvSpPr>
        <p:spPr>
          <a:xfrm>
            <a:off x="3471863" y="2428347"/>
            <a:ext cx="2915543" cy="1190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50" name="Google Shape;50;p14"/>
          <p:cNvSpPr txBox="1">
            <a:spLocks noGrp="1"/>
          </p:cNvSpPr>
          <p:nvPr>
            <p:ph type="body" idx="4"/>
          </p:nvPr>
        </p:nvSpPr>
        <p:spPr>
          <a:xfrm>
            <a:off x="3471863" y="3618442"/>
            <a:ext cx="2915543" cy="5322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14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4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4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 avec légende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6"/>
          <p:cNvSpPr txBox="1"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6"/>
          <p:cNvSpPr txBox="1">
            <a:spLocks noGrp="1"/>
          </p:cNvSpPr>
          <p:nvPr>
            <p:ph type="body" idx="1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57" name="Google Shape;57;p16"/>
          <p:cNvSpPr txBox="1">
            <a:spLocks noGrp="1"/>
          </p:cNvSpPr>
          <p:nvPr>
            <p:ph type="body" idx="2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58" name="Google Shape;58;p16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6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6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avec légende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7"/>
          <p:cNvSpPr txBox="1"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7"/>
          <p:cNvSpPr>
            <a:spLocks noGrp="1"/>
          </p:cNvSpPr>
          <p:nvPr>
            <p:ph type="pic" idx="2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7"/>
          <p:cNvSpPr txBox="1">
            <a:spLocks noGrp="1"/>
          </p:cNvSpPr>
          <p:nvPr>
            <p:ph type="body" idx="1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65" name="Google Shape;65;p17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7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7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texte vertical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8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8"/>
          <p:cNvSpPr txBox="1">
            <a:spLocks noGrp="1"/>
          </p:cNvSpPr>
          <p:nvPr>
            <p:ph type="body" idx="1"/>
          </p:nvPr>
        </p:nvSpPr>
        <p:spPr>
          <a:xfrm rot="5400000">
            <a:off x="286367" y="2822135"/>
            <a:ext cx="6285266" cy="5915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8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8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8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vertical et texte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>
            <a:spLocks noGrp="1"/>
          </p:cNvSpPr>
          <p:nvPr>
            <p:ph type="title"/>
          </p:nvPr>
        </p:nvSpPr>
        <p:spPr>
          <a:xfrm rot="5400000">
            <a:off x="1449696" y="3985464"/>
            <a:ext cx="8394877" cy="1478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9"/>
          <p:cNvSpPr txBox="1">
            <a:spLocks noGrp="1"/>
          </p:cNvSpPr>
          <p:nvPr>
            <p:ph type="body" idx="1"/>
          </p:nvPr>
        </p:nvSpPr>
        <p:spPr>
          <a:xfrm rot="5400000">
            <a:off x="-1550679" y="2549570"/>
            <a:ext cx="8394877" cy="43505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9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9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9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8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8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8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8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8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7"/>
          <p:cNvSpPr txBox="1"/>
          <p:nvPr/>
        </p:nvSpPr>
        <p:spPr>
          <a:xfrm>
            <a:off x="848168" y="4341812"/>
            <a:ext cx="55911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fr-FR"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Figure S1</a:t>
            </a:r>
            <a:r>
              <a:rPr lang="fr-FR" sz="1000" b="1">
                <a:solidFill>
                  <a:schemeClr val="dk1"/>
                </a:solidFill>
              </a:rPr>
              <a:t>8</a:t>
            </a:r>
            <a:r>
              <a:rPr lang="fr-FR" sz="1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fr-FR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MS</a:t>
            </a:r>
            <a:r>
              <a:rPr lang="fr-FR" sz="1000">
                <a:solidFill>
                  <a:schemeClr val="dk1"/>
                </a:solidFill>
              </a:rPr>
              <a:t>/MS</a:t>
            </a:r>
            <a:r>
              <a:rPr lang="fr-FR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comparison of authentic standard of 16</a:t>
            </a:r>
            <a:r>
              <a:rPr lang="fr-FR" sz="1000">
                <a:solidFill>
                  <a:schemeClr val="dk1"/>
                </a:solidFill>
              </a:rPr>
              <a:t>-</a:t>
            </a:r>
            <a:r>
              <a:rPr lang="fr-FR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methoxytabersonine </a:t>
            </a:r>
            <a:r>
              <a:rPr lang="fr-FR" sz="1000">
                <a:solidFill>
                  <a:schemeClr val="dk1"/>
                </a:solidFill>
              </a:rPr>
              <a:t>[M+H]</a:t>
            </a:r>
            <a:r>
              <a:rPr lang="fr-FR" sz="1000" baseline="30000">
                <a:solidFill>
                  <a:schemeClr val="dk1"/>
                </a:solidFill>
              </a:rPr>
              <a:t>+</a:t>
            </a:r>
            <a:r>
              <a:rPr lang="fr-FR" sz="1000">
                <a:solidFill>
                  <a:schemeClr val="dk1"/>
                </a:solidFill>
              </a:rPr>
              <a:t> </a:t>
            </a:r>
            <a:r>
              <a:rPr lang="fr-FR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367.2021 (top) and TeT16H + Te16OMT3 product at </a:t>
            </a:r>
            <a:r>
              <a:rPr lang="fr-FR" sz="1000" b="0" i="1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m/z</a:t>
            </a:r>
            <a:r>
              <a:rPr lang="fr-FR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367.2029 (bottom). Correlation score (GNPS-like score) of 0.93.</a:t>
            </a:r>
            <a:endParaRPr sz="1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9" name="Google Shape;189;p7" descr="Une image contenant texte, diagramme, ligne, Tracé&#10;&#10;Description générée automatiquement"/>
          <p:cNvPicPr preferRelativeResize="0"/>
          <p:nvPr/>
        </p:nvPicPr>
        <p:blipFill rotWithShape="1">
          <a:blip r:embed="rId3">
            <a:alphaModFix/>
          </a:blip>
          <a:srcRect t="10670"/>
          <a:stretch/>
        </p:blipFill>
        <p:spPr>
          <a:xfrm>
            <a:off x="0" y="463296"/>
            <a:ext cx="6858000" cy="38785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</Words>
  <Application>Microsoft Office PowerPoint</Application>
  <PresentationFormat>Format A4 (210 x 297 mm)</PresentationFormat>
  <Paragraphs>1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Caroline Birer Williams</dc:creator>
  <cp:lastModifiedBy>Vincent Courdavault</cp:lastModifiedBy>
  <cp:revision>2</cp:revision>
  <dcterms:created xsi:type="dcterms:W3CDTF">2024-06-19T10:01:50Z</dcterms:created>
  <dcterms:modified xsi:type="dcterms:W3CDTF">2024-07-24T16:23:58Z</dcterms:modified>
</cp:coreProperties>
</file>