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88" r:id="rId2"/>
    <p:sldId id="256" r:id="rId3"/>
    <p:sldId id="284" r:id="rId4"/>
    <p:sldId id="285" r:id="rId5"/>
    <p:sldId id="286" r:id="rId6"/>
    <p:sldId id="261" r:id="rId7"/>
    <p:sldId id="283" r:id="rId8"/>
    <p:sldId id="280" r:id="rId9"/>
    <p:sldId id="287" r:id="rId10"/>
    <p:sldId id="278" r:id="rId11"/>
    <p:sldId id="281" r:id="rId12"/>
    <p:sldId id="279" r:id="rId13"/>
  </p:sldIdLst>
  <p:sldSz cx="6858000" cy="9144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FF1"/>
    <a:srgbClr val="00FF00"/>
    <a:srgbClr val="00ED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5"/>
    <p:restoredTop sz="94762"/>
  </p:normalViewPr>
  <p:slideViewPr>
    <p:cSldViewPr snapToGrid="0" snapToObjects="1">
      <p:cViewPr>
        <p:scale>
          <a:sx n="150" d="100"/>
          <a:sy n="150" d="100"/>
        </p:scale>
        <p:origin x="581" y="-605"/>
      </p:cViewPr>
      <p:guideLst>
        <p:guide orient="horz" pos="2880"/>
        <p:guide pos="213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4DA0E4-A3E9-F840-83EE-5AAB08947D9E}" type="datetimeFigureOut">
              <a:rPr lang="fr-FR" smtClean="0"/>
              <a:t>12/11/2024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FF2247-D583-604C-BFA0-15905A42C05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5998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FF2247-D583-604C-BFA0-15905A42C051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4535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3033E-0E4E-2C44-838C-77F264F440B1}" type="datetimeFigureOut">
              <a:rPr lang="fr-FR" smtClean="0"/>
              <a:t>12/11/2024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53E2F-B880-914B-A00C-766BC460047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967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3033E-0E4E-2C44-838C-77F264F440B1}" type="datetimeFigureOut">
              <a:rPr lang="fr-FR" smtClean="0"/>
              <a:t>12/11/2024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53E2F-B880-914B-A00C-766BC460047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0195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3033E-0E4E-2C44-838C-77F264F440B1}" type="datetimeFigureOut">
              <a:rPr lang="fr-FR" smtClean="0"/>
              <a:t>12/11/2024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53E2F-B880-914B-A00C-766BC460047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746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3033E-0E4E-2C44-838C-77F264F440B1}" type="datetimeFigureOut">
              <a:rPr lang="fr-FR" smtClean="0"/>
              <a:t>12/11/2024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53E2F-B880-914B-A00C-766BC460047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3816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3033E-0E4E-2C44-838C-77F264F440B1}" type="datetimeFigureOut">
              <a:rPr lang="fr-FR" smtClean="0"/>
              <a:t>12/11/2024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53E2F-B880-914B-A00C-766BC460047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9136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3033E-0E4E-2C44-838C-77F264F440B1}" type="datetimeFigureOut">
              <a:rPr lang="fr-FR" smtClean="0"/>
              <a:t>12/11/2024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53E2F-B880-914B-A00C-766BC460047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8604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3033E-0E4E-2C44-838C-77F264F440B1}" type="datetimeFigureOut">
              <a:rPr lang="fr-FR" smtClean="0"/>
              <a:t>12/11/2024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53E2F-B880-914B-A00C-766BC460047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3027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3033E-0E4E-2C44-838C-77F264F440B1}" type="datetimeFigureOut">
              <a:rPr lang="fr-FR" smtClean="0"/>
              <a:t>12/11/2024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53E2F-B880-914B-A00C-766BC460047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7262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3033E-0E4E-2C44-838C-77F264F440B1}" type="datetimeFigureOut">
              <a:rPr lang="fr-FR" smtClean="0"/>
              <a:t>12/11/2024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53E2F-B880-914B-A00C-766BC460047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3512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3033E-0E4E-2C44-838C-77F264F440B1}" type="datetimeFigureOut">
              <a:rPr lang="fr-FR" smtClean="0"/>
              <a:t>12/11/2024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53E2F-B880-914B-A00C-766BC460047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482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3033E-0E4E-2C44-838C-77F264F440B1}" type="datetimeFigureOut">
              <a:rPr lang="fr-FR" smtClean="0"/>
              <a:t>12/11/2024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53E2F-B880-914B-A00C-766BC460047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8607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3033E-0E4E-2C44-838C-77F264F440B1}" type="datetimeFigureOut">
              <a:rPr lang="fr-FR" smtClean="0"/>
              <a:t>12/11/2024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53E2F-B880-914B-A00C-766BC460047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0814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11.emf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6.emf"/><Relationship Id="rId3" Type="http://schemas.microsoft.com/office/2007/relationships/hdphoto" Target="../media/hdphoto5.wdp"/><Relationship Id="rId7" Type="http://schemas.microsoft.com/office/2007/relationships/hdphoto" Target="../media/hdphoto7.wdp"/><Relationship Id="rId2" Type="http://schemas.openxmlformats.org/officeDocument/2006/relationships/image" Target="../media/image2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5.png"/><Relationship Id="rId5" Type="http://schemas.microsoft.com/office/2007/relationships/hdphoto" Target="../media/hdphoto6.wdp"/><Relationship Id="rId4" Type="http://schemas.openxmlformats.org/officeDocument/2006/relationships/image" Target="../media/image2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image" Target="../media/image11.emf"/><Relationship Id="rId18" Type="http://schemas.openxmlformats.org/officeDocument/2006/relationships/image" Target="../media/image16.emf"/><Relationship Id="rId3" Type="http://schemas.openxmlformats.org/officeDocument/2006/relationships/image" Target="../media/image1.emf"/><Relationship Id="rId21" Type="http://schemas.openxmlformats.org/officeDocument/2006/relationships/image" Target="../media/image19.emf"/><Relationship Id="rId7" Type="http://schemas.openxmlformats.org/officeDocument/2006/relationships/image" Target="../media/image5.emf"/><Relationship Id="rId12" Type="http://schemas.openxmlformats.org/officeDocument/2006/relationships/image" Target="../media/image10.emf"/><Relationship Id="rId17" Type="http://schemas.openxmlformats.org/officeDocument/2006/relationships/image" Target="../media/image15.em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emf"/><Relationship Id="rId20" Type="http://schemas.openxmlformats.org/officeDocument/2006/relationships/image" Target="../media/image18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11" Type="http://schemas.openxmlformats.org/officeDocument/2006/relationships/image" Target="../media/image9.emf"/><Relationship Id="rId5" Type="http://schemas.openxmlformats.org/officeDocument/2006/relationships/image" Target="../media/image3.emf"/><Relationship Id="rId15" Type="http://schemas.openxmlformats.org/officeDocument/2006/relationships/image" Target="../media/image13.emf"/><Relationship Id="rId23" Type="http://schemas.openxmlformats.org/officeDocument/2006/relationships/image" Target="../media/image21.emf"/><Relationship Id="rId10" Type="http://schemas.openxmlformats.org/officeDocument/2006/relationships/image" Target="../media/image8.emf"/><Relationship Id="rId19" Type="http://schemas.openxmlformats.org/officeDocument/2006/relationships/image" Target="../media/image17.emf"/><Relationship Id="rId4" Type="http://schemas.openxmlformats.org/officeDocument/2006/relationships/image" Target="../media/image2.emf"/><Relationship Id="rId9" Type="http://schemas.openxmlformats.org/officeDocument/2006/relationships/image" Target="../media/image7.emf"/><Relationship Id="rId14" Type="http://schemas.openxmlformats.org/officeDocument/2006/relationships/image" Target="../media/image12.emf"/><Relationship Id="rId22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3.emf"/><Relationship Id="rId18" Type="http://schemas.openxmlformats.org/officeDocument/2006/relationships/image" Target="../media/image38.emf"/><Relationship Id="rId26" Type="http://schemas.openxmlformats.org/officeDocument/2006/relationships/image" Target="../media/image46.emf"/><Relationship Id="rId39" Type="http://schemas.openxmlformats.org/officeDocument/2006/relationships/image" Target="../media/image59.emf"/><Relationship Id="rId21" Type="http://schemas.openxmlformats.org/officeDocument/2006/relationships/image" Target="../media/image41.emf"/><Relationship Id="rId34" Type="http://schemas.openxmlformats.org/officeDocument/2006/relationships/image" Target="../media/image54.emf"/><Relationship Id="rId7" Type="http://schemas.openxmlformats.org/officeDocument/2006/relationships/image" Target="../media/image27.emf"/><Relationship Id="rId12" Type="http://schemas.openxmlformats.org/officeDocument/2006/relationships/image" Target="../media/image32.emf"/><Relationship Id="rId17" Type="http://schemas.openxmlformats.org/officeDocument/2006/relationships/image" Target="../media/image37.emf"/><Relationship Id="rId25" Type="http://schemas.openxmlformats.org/officeDocument/2006/relationships/image" Target="../media/image45.emf"/><Relationship Id="rId33" Type="http://schemas.openxmlformats.org/officeDocument/2006/relationships/image" Target="../media/image53.emf"/><Relationship Id="rId38" Type="http://schemas.openxmlformats.org/officeDocument/2006/relationships/image" Target="../media/image58.emf"/><Relationship Id="rId2" Type="http://schemas.openxmlformats.org/officeDocument/2006/relationships/image" Target="../media/image22.emf"/><Relationship Id="rId16" Type="http://schemas.openxmlformats.org/officeDocument/2006/relationships/image" Target="../media/image36.emf"/><Relationship Id="rId20" Type="http://schemas.openxmlformats.org/officeDocument/2006/relationships/image" Target="../media/image40.emf"/><Relationship Id="rId29" Type="http://schemas.openxmlformats.org/officeDocument/2006/relationships/image" Target="../media/image4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emf"/><Relationship Id="rId11" Type="http://schemas.openxmlformats.org/officeDocument/2006/relationships/image" Target="../media/image31.emf"/><Relationship Id="rId24" Type="http://schemas.openxmlformats.org/officeDocument/2006/relationships/image" Target="../media/image44.emf"/><Relationship Id="rId32" Type="http://schemas.openxmlformats.org/officeDocument/2006/relationships/image" Target="../media/image52.emf"/><Relationship Id="rId37" Type="http://schemas.openxmlformats.org/officeDocument/2006/relationships/image" Target="../media/image57.emf"/><Relationship Id="rId40" Type="http://schemas.openxmlformats.org/officeDocument/2006/relationships/image" Target="../media/image60.emf"/><Relationship Id="rId5" Type="http://schemas.openxmlformats.org/officeDocument/2006/relationships/image" Target="../media/image25.emf"/><Relationship Id="rId15" Type="http://schemas.openxmlformats.org/officeDocument/2006/relationships/image" Target="../media/image35.emf"/><Relationship Id="rId23" Type="http://schemas.openxmlformats.org/officeDocument/2006/relationships/image" Target="../media/image43.emf"/><Relationship Id="rId28" Type="http://schemas.openxmlformats.org/officeDocument/2006/relationships/image" Target="../media/image48.emf"/><Relationship Id="rId36" Type="http://schemas.openxmlformats.org/officeDocument/2006/relationships/image" Target="../media/image56.emf"/><Relationship Id="rId10" Type="http://schemas.openxmlformats.org/officeDocument/2006/relationships/image" Target="../media/image30.emf"/><Relationship Id="rId19" Type="http://schemas.openxmlformats.org/officeDocument/2006/relationships/image" Target="../media/image39.emf"/><Relationship Id="rId31" Type="http://schemas.openxmlformats.org/officeDocument/2006/relationships/image" Target="../media/image51.emf"/><Relationship Id="rId4" Type="http://schemas.openxmlformats.org/officeDocument/2006/relationships/image" Target="../media/image24.emf"/><Relationship Id="rId9" Type="http://schemas.openxmlformats.org/officeDocument/2006/relationships/image" Target="../media/image29.emf"/><Relationship Id="rId14" Type="http://schemas.openxmlformats.org/officeDocument/2006/relationships/image" Target="../media/image34.emf"/><Relationship Id="rId22" Type="http://schemas.openxmlformats.org/officeDocument/2006/relationships/image" Target="../media/image42.emf"/><Relationship Id="rId27" Type="http://schemas.openxmlformats.org/officeDocument/2006/relationships/image" Target="../media/image47.emf"/><Relationship Id="rId30" Type="http://schemas.openxmlformats.org/officeDocument/2006/relationships/image" Target="../media/image50.emf"/><Relationship Id="rId35" Type="http://schemas.openxmlformats.org/officeDocument/2006/relationships/image" Target="../media/image55.emf"/><Relationship Id="rId8" Type="http://schemas.openxmlformats.org/officeDocument/2006/relationships/image" Target="../media/image28.emf"/><Relationship Id="rId3" Type="http://schemas.openxmlformats.org/officeDocument/2006/relationships/image" Target="../media/image23.emf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2.emf"/><Relationship Id="rId18" Type="http://schemas.openxmlformats.org/officeDocument/2006/relationships/image" Target="../media/image77.emf"/><Relationship Id="rId26" Type="http://schemas.openxmlformats.org/officeDocument/2006/relationships/image" Target="../media/image85.emf"/><Relationship Id="rId39" Type="http://schemas.openxmlformats.org/officeDocument/2006/relationships/image" Target="../media/image98.emf"/><Relationship Id="rId21" Type="http://schemas.openxmlformats.org/officeDocument/2006/relationships/image" Target="../media/image80.emf"/><Relationship Id="rId34" Type="http://schemas.openxmlformats.org/officeDocument/2006/relationships/image" Target="../media/image93.emf"/><Relationship Id="rId42" Type="http://schemas.openxmlformats.org/officeDocument/2006/relationships/image" Target="../media/image101.emf"/><Relationship Id="rId47" Type="http://schemas.openxmlformats.org/officeDocument/2006/relationships/image" Target="../media/image106.emf"/><Relationship Id="rId50" Type="http://schemas.openxmlformats.org/officeDocument/2006/relationships/image" Target="../media/image109.emf"/><Relationship Id="rId55" Type="http://schemas.openxmlformats.org/officeDocument/2006/relationships/image" Target="../media/image114.emf"/><Relationship Id="rId7" Type="http://schemas.openxmlformats.org/officeDocument/2006/relationships/image" Target="../media/image66.emf"/><Relationship Id="rId2" Type="http://schemas.openxmlformats.org/officeDocument/2006/relationships/image" Target="../media/image61.emf"/><Relationship Id="rId16" Type="http://schemas.openxmlformats.org/officeDocument/2006/relationships/image" Target="../media/image75.emf"/><Relationship Id="rId29" Type="http://schemas.openxmlformats.org/officeDocument/2006/relationships/image" Target="../media/image88.emf"/><Relationship Id="rId11" Type="http://schemas.openxmlformats.org/officeDocument/2006/relationships/image" Target="../media/image70.emf"/><Relationship Id="rId24" Type="http://schemas.openxmlformats.org/officeDocument/2006/relationships/image" Target="../media/image83.emf"/><Relationship Id="rId32" Type="http://schemas.openxmlformats.org/officeDocument/2006/relationships/image" Target="../media/image91.emf"/><Relationship Id="rId37" Type="http://schemas.openxmlformats.org/officeDocument/2006/relationships/image" Target="../media/image96.emf"/><Relationship Id="rId40" Type="http://schemas.openxmlformats.org/officeDocument/2006/relationships/image" Target="../media/image99.emf"/><Relationship Id="rId45" Type="http://schemas.openxmlformats.org/officeDocument/2006/relationships/image" Target="../media/image104.emf"/><Relationship Id="rId53" Type="http://schemas.openxmlformats.org/officeDocument/2006/relationships/image" Target="../media/image112.emf"/><Relationship Id="rId58" Type="http://schemas.openxmlformats.org/officeDocument/2006/relationships/image" Target="../media/image117.emf"/><Relationship Id="rId5" Type="http://schemas.openxmlformats.org/officeDocument/2006/relationships/image" Target="../media/image64.emf"/><Relationship Id="rId61" Type="http://schemas.openxmlformats.org/officeDocument/2006/relationships/image" Target="../media/image120.emf"/><Relationship Id="rId19" Type="http://schemas.openxmlformats.org/officeDocument/2006/relationships/image" Target="../media/image78.emf"/><Relationship Id="rId14" Type="http://schemas.openxmlformats.org/officeDocument/2006/relationships/image" Target="../media/image73.emf"/><Relationship Id="rId22" Type="http://schemas.openxmlformats.org/officeDocument/2006/relationships/image" Target="../media/image81.emf"/><Relationship Id="rId27" Type="http://schemas.openxmlformats.org/officeDocument/2006/relationships/image" Target="../media/image86.emf"/><Relationship Id="rId30" Type="http://schemas.openxmlformats.org/officeDocument/2006/relationships/image" Target="../media/image89.emf"/><Relationship Id="rId35" Type="http://schemas.openxmlformats.org/officeDocument/2006/relationships/image" Target="../media/image94.emf"/><Relationship Id="rId43" Type="http://schemas.openxmlformats.org/officeDocument/2006/relationships/image" Target="../media/image102.emf"/><Relationship Id="rId48" Type="http://schemas.openxmlformats.org/officeDocument/2006/relationships/image" Target="../media/image107.emf"/><Relationship Id="rId56" Type="http://schemas.openxmlformats.org/officeDocument/2006/relationships/image" Target="../media/image115.emf"/><Relationship Id="rId8" Type="http://schemas.openxmlformats.org/officeDocument/2006/relationships/image" Target="../media/image67.emf"/><Relationship Id="rId51" Type="http://schemas.openxmlformats.org/officeDocument/2006/relationships/image" Target="../media/image110.emf"/><Relationship Id="rId3" Type="http://schemas.openxmlformats.org/officeDocument/2006/relationships/image" Target="../media/image62.emf"/><Relationship Id="rId12" Type="http://schemas.openxmlformats.org/officeDocument/2006/relationships/image" Target="../media/image71.emf"/><Relationship Id="rId17" Type="http://schemas.openxmlformats.org/officeDocument/2006/relationships/image" Target="../media/image76.emf"/><Relationship Id="rId25" Type="http://schemas.openxmlformats.org/officeDocument/2006/relationships/image" Target="../media/image84.emf"/><Relationship Id="rId33" Type="http://schemas.openxmlformats.org/officeDocument/2006/relationships/image" Target="../media/image92.emf"/><Relationship Id="rId38" Type="http://schemas.openxmlformats.org/officeDocument/2006/relationships/image" Target="../media/image97.emf"/><Relationship Id="rId46" Type="http://schemas.openxmlformats.org/officeDocument/2006/relationships/image" Target="../media/image105.emf"/><Relationship Id="rId59" Type="http://schemas.openxmlformats.org/officeDocument/2006/relationships/image" Target="../media/image118.emf"/><Relationship Id="rId20" Type="http://schemas.openxmlformats.org/officeDocument/2006/relationships/image" Target="../media/image79.emf"/><Relationship Id="rId41" Type="http://schemas.openxmlformats.org/officeDocument/2006/relationships/image" Target="../media/image100.emf"/><Relationship Id="rId54" Type="http://schemas.openxmlformats.org/officeDocument/2006/relationships/image" Target="../media/image11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emf"/><Relationship Id="rId15" Type="http://schemas.openxmlformats.org/officeDocument/2006/relationships/image" Target="../media/image74.emf"/><Relationship Id="rId23" Type="http://schemas.openxmlformats.org/officeDocument/2006/relationships/image" Target="../media/image82.emf"/><Relationship Id="rId28" Type="http://schemas.openxmlformats.org/officeDocument/2006/relationships/image" Target="../media/image87.emf"/><Relationship Id="rId36" Type="http://schemas.openxmlformats.org/officeDocument/2006/relationships/image" Target="../media/image95.emf"/><Relationship Id="rId49" Type="http://schemas.openxmlformats.org/officeDocument/2006/relationships/image" Target="../media/image108.emf"/><Relationship Id="rId57" Type="http://schemas.openxmlformats.org/officeDocument/2006/relationships/image" Target="../media/image116.emf"/><Relationship Id="rId10" Type="http://schemas.openxmlformats.org/officeDocument/2006/relationships/image" Target="../media/image69.emf"/><Relationship Id="rId31" Type="http://schemas.openxmlformats.org/officeDocument/2006/relationships/image" Target="../media/image90.emf"/><Relationship Id="rId44" Type="http://schemas.openxmlformats.org/officeDocument/2006/relationships/image" Target="../media/image103.emf"/><Relationship Id="rId52" Type="http://schemas.openxmlformats.org/officeDocument/2006/relationships/image" Target="../media/image111.emf"/><Relationship Id="rId60" Type="http://schemas.openxmlformats.org/officeDocument/2006/relationships/image" Target="../media/image119.emf"/><Relationship Id="rId4" Type="http://schemas.openxmlformats.org/officeDocument/2006/relationships/image" Target="../media/image63.emf"/><Relationship Id="rId9" Type="http://schemas.openxmlformats.org/officeDocument/2006/relationships/image" Target="../media/image68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emf"/><Relationship Id="rId13" Type="http://schemas.openxmlformats.org/officeDocument/2006/relationships/image" Target="../media/image132.emf"/><Relationship Id="rId3" Type="http://schemas.openxmlformats.org/officeDocument/2006/relationships/image" Target="../media/image122.emf"/><Relationship Id="rId7" Type="http://schemas.openxmlformats.org/officeDocument/2006/relationships/image" Target="../media/image126.emf"/><Relationship Id="rId12" Type="http://schemas.openxmlformats.org/officeDocument/2006/relationships/image" Target="../media/image131.emf"/><Relationship Id="rId2" Type="http://schemas.openxmlformats.org/officeDocument/2006/relationships/image" Target="../media/image12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5.emf"/><Relationship Id="rId11" Type="http://schemas.openxmlformats.org/officeDocument/2006/relationships/image" Target="../media/image130.emf"/><Relationship Id="rId5" Type="http://schemas.openxmlformats.org/officeDocument/2006/relationships/image" Target="../media/image124.emf"/><Relationship Id="rId10" Type="http://schemas.openxmlformats.org/officeDocument/2006/relationships/image" Target="../media/image129.emf"/><Relationship Id="rId4" Type="http://schemas.openxmlformats.org/officeDocument/2006/relationships/image" Target="../media/image123.emf"/><Relationship Id="rId9" Type="http://schemas.openxmlformats.org/officeDocument/2006/relationships/image" Target="../media/image128.emf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44.emf"/><Relationship Id="rId18" Type="http://schemas.openxmlformats.org/officeDocument/2006/relationships/image" Target="../media/image149.emf"/><Relationship Id="rId26" Type="http://schemas.openxmlformats.org/officeDocument/2006/relationships/image" Target="../media/image157.emf"/><Relationship Id="rId39" Type="http://schemas.openxmlformats.org/officeDocument/2006/relationships/image" Target="../media/image170.emf"/><Relationship Id="rId21" Type="http://schemas.openxmlformats.org/officeDocument/2006/relationships/image" Target="../media/image152.emf"/><Relationship Id="rId34" Type="http://schemas.openxmlformats.org/officeDocument/2006/relationships/image" Target="../media/image165.emf"/><Relationship Id="rId7" Type="http://schemas.openxmlformats.org/officeDocument/2006/relationships/image" Target="../media/image138.emf"/><Relationship Id="rId2" Type="http://schemas.openxmlformats.org/officeDocument/2006/relationships/image" Target="../media/image133.emf"/><Relationship Id="rId16" Type="http://schemas.openxmlformats.org/officeDocument/2006/relationships/image" Target="../media/image147.emf"/><Relationship Id="rId20" Type="http://schemas.openxmlformats.org/officeDocument/2006/relationships/image" Target="../media/image151.emf"/><Relationship Id="rId29" Type="http://schemas.openxmlformats.org/officeDocument/2006/relationships/image" Target="../media/image160.emf"/><Relationship Id="rId41" Type="http://schemas.openxmlformats.org/officeDocument/2006/relationships/image" Target="../media/image17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7.emf"/><Relationship Id="rId11" Type="http://schemas.openxmlformats.org/officeDocument/2006/relationships/image" Target="../media/image142.emf"/><Relationship Id="rId24" Type="http://schemas.openxmlformats.org/officeDocument/2006/relationships/image" Target="../media/image155.emf"/><Relationship Id="rId32" Type="http://schemas.openxmlformats.org/officeDocument/2006/relationships/image" Target="../media/image163.emf"/><Relationship Id="rId37" Type="http://schemas.openxmlformats.org/officeDocument/2006/relationships/image" Target="../media/image168.emf"/><Relationship Id="rId40" Type="http://schemas.openxmlformats.org/officeDocument/2006/relationships/image" Target="../media/image171.emf"/><Relationship Id="rId5" Type="http://schemas.openxmlformats.org/officeDocument/2006/relationships/image" Target="../media/image136.emf"/><Relationship Id="rId15" Type="http://schemas.openxmlformats.org/officeDocument/2006/relationships/image" Target="../media/image146.emf"/><Relationship Id="rId23" Type="http://schemas.openxmlformats.org/officeDocument/2006/relationships/image" Target="../media/image154.emf"/><Relationship Id="rId28" Type="http://schemas.openxmlformats.org/officeDocument/2006/relationships/image" Target="../media/image159.emf"/><Relationship Id="rId36" Type="http://schemas.openxmlformats.org/officeDocument/2006/relationships/image" Target="../media/image167.emf"/><Relationship Id="rId10" Type="http://schemas.openxmlformats.org/officeDocument/2006/relationships/image" Target="../media/image141.emf"/><Relationship Id="rId19" Type="http://schemas.openxmlformats.org/officeDocument/2006/relationships/image" Target="../media/image150.emf"/><Relationship Id="rId31" Type="http://schemas.openxmlformats.org/officeDocument/2006/relationships/image" Target="../media/image162.emf"/><Relationship Id="rId4" Type="http://schemas.openxmlformats.org/officeDocument/2006/relationships/image" Target="../media/image135.emf"/><Relationship Id="rId9" Type="http://schemas.openxmlformats.org/officeDocument/2006/relationships/image" Target="../media/image140.emf"/><Relationship Id="rId14" Type="http://schemas.openxmlformats.org/officeDocument/2006/relationships/image" Target="../media/image145.emf"/><Relationship Id="rId22" Type="http://schemas.openxmlformats.org/officeDocument/2006/relationships/image" Target="../media/image153.emf"/><Relationship Id="rId27" Type="http://schemas.openxmlformats.org/officeDocument/2006/relationships/image" Target="../media/image158.emf"/><Relationship Id="rId30" Type="http://schemas.openxmlformats.org/officeDocument/2006/relationships/image" Target="../media/image161.emf"/><Relationship Id="rId35" Type="http://schemas.openxmlformats.org/officeDocument/2006/relationships/image" Target="../media/image166.emf"/><Relationship Id="rId8" Type="http://schemas.openxmlformats.org/officeDocument/2006/relationships/image" Target="../media/image139.emf"/><Relationship Id="rId3" Type="http://schemas.openxmlformats.org/officeDocument/2006/relationships/image" Target="../media/image134.emf"/><Relationship Id="rId12" Type="http://schemas.openxmlformats.org/officeDocument/2006/relationships/image" Target="../media/image143.emf"/><Relationship Id="rId17" Type="http://schemas.openxmlformats.org/officeDocument/2006/relationships/image" Target="../media/image148.emf"/><Relationship Id="rId25" Type="http://schemas.openxmlformats.org/officeDocument/2006/relationships/image" Target="../media/image156.emf"/><Relationship Id="rId33" Type="http://schemas.openxmlformats.org/officeDocument/2006/relationships/image" Target="../media/image164.emf"/><Relationship Id="rId38" Type="http://schemas.openxmlformats.org/officeDocument/2006/relationships/image" Target="../media/image169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9.emf"/><Relationship Id="rId13" Type="http://schemas.openxmlformats.org/officeDocument/2006/relationships/image" Target="../media/image184.emf"/><Relationship Id="rId18" Type="http://schemas.openxmlformats.org/officeDocument/2006/relationships/image" Target="../media/image189.emf"/><Relationship Id="rId26" Type="http://schemas.openxmlformats.org/officeDocument/2006/relationships/image" Target="../media/image197.emf"/><Relationship Id="rId3" Type="http://schemas.openxmlformats.org/officeDocument/2006/relationships/image" Target="../media/image174.emf"/><Relationship Id="rId21" Type="http://schemas.openxmlformats.org/officeDocument/2006/relationships/image" Target="../media/image192.emf"/><Relationship Id="rId7" Type="http://schemas.openxmlformats.org/officeDocument/2006/relationships/image" Target="../media/image178.emf"/><Relationship Id="rId12" Type="http://schemas.openxmlformats.org/officeDocument/2006/relationships/image" Target="../media/image183.emf"/><Relationship Id="rId17" Type="http://schemas.openxmlformats.org/officeDocument/2006/relationships/image" Target="../media/image188.emf"/><Relationship Id="rId25" Type="http://schemas.openxmlformats.org/officeDocument/2006/relationships/image" Target="../media/image196.emf"/><Relationship Id="rId2" Type="http://schemas.openxmlformats.org/officeDocument/2006/relationships/image" Target="../media/image173.emf"/><Relationship Id="rId16" Type="http://schemas.openxmlformats.org/officeDocument/2006/relationships/image" Target="../media/image187.emf"/><Relationship Id="rId20" Type="http://schemas.openxmlformats.org/officeDocument/2006/relationships/image" Target="../media/image191.emf"/><Relationship Id="rId29" Type="http://schemas.openxmlformats.org/officeDocument/2006/relationships/image" Target="../media/image20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7.emf"/><Relationship Id="rId11" Type="http://schemas.openxmlformats.org/officeDocument/2006/relationships/image" Target="../media/image182.emf"/><Relationship Id="rId24" Type="http://schemas.openxmlformats.org/officeDocument/2006/relationships/image" Target="../media/image195.emf"/><Relationship Id="rId32" Type="http://schemas.openxmlformats.org/officeDocument/2006/relationships/image" Target="../media/image203.emf"/><Relationship Id="rId5" Type="http://schemas.openxmlformats.org/officeDocument/2006/relationships/image" Target="../media/image176.emf"/><Relationship Id="rId15" Type="http://schemas.openxmlformats.org/officeDocument/2006/relationships/image" Target="../media/image186.emf"/><Relationship Id="rId23" Type="http://schemas.openxmlformats.org/officeDocument/2006/relationships/image" Target="../media/image194.emf"/><Relationship Id="rId28" Type="http://schemas.openxmlformats.org/officeDocument/2006/relationships/image" Target="../media/image199.emf"/><Relationship Id="rId10" Type="http://schemas.openxmlformats.org/officeDocument/2006/relationships/image" Target="../media/image181.emf"/><Relationship Id="rId19" Type="http://schemas.openxmlformats.org/officeDocument/2006/relationships/image" Target="../media/image190.emf"/><Relationship Id="rId31" Type="http://schemas.openxmlformats.org/officeDocument/2006/relationships/image" Target="../media/image202.emf"/><Relationship Id="rId4" Type="http://schemas.openxmlformats.org/officeDocument/2006/relationships/image" Target="../media/image175.emf"/><Relationship Id="rId9" Type="http://schemas.openxmlformats.org/officeDocument/2006/relationships/image" Target="../media/image180.emf"/><Relationship Id="rId14" Type="http://schemas.openxmlformats.org/officeDocument/2006/relationships/image" Target="../media/image185.emf"/><Relationship Id="rId22" Type="http://schemas.openxmlformats.org/officeDocument/2006/relationships/image" Target="../media/image193.emf"/><Relationship Id="rId27" Type="http://schemas.openxmlformats.org/officeDocument/2006/relationships/image" Target="../media/image198.emf"/><Relationship Id="rId30" Type="http://schemas.openxmlformats.org/officeDocument/2006/relationships/image" Target="../media/image201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7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20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6.png"/><Relationship Id="rId5" Type="http://schemas.microsoft.com/office/2007/relationships/hdphoto" Target="../media/hdphoto2.wdp"/><Relationship Id="rId10" Type="http://schemas.microsoft.com/office/2007/relationships/hdphoto" Target="../media/hdphoto4.wdp"/><Relationship Id="rId4" Type="http://schemas.openxmlformats.org/officeDocument/2006/relationships/image" Target="../media/image205.png"/><Relationship Id="rId9" Type="http://schemas.openxmlformats.org/officeDocument/2006/relationships/image" Target="../media/image20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emf"/><Relationship Id="rId2" Type="http://schemas.openxmlformats.org/officeDocument/2006/relationships/image" Target="../media/image209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6E82F-24F3-85EA-5905-473196ADF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7945C3-9E18-4491-7F59-81CA237064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15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Human colonic organoids for understanding early events of Familial Adenomatous Polyposis pathogenesis</a:t>
            </a:r>
            <a:endParaRPr lang="en-US" sz="15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1500" noProof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 Laborde, A Barusseaud</a:t>
            </a:r>
            <a:r>
              <a:rPr lang="en-US" sz="15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500" i="1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et al. J Pathol</a:t>
            </a:r>
            <a:r>
              <a:rPr lang="en-US" sz="1500" i="1" noProof="1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500" u="sng" noProof="1">
                <a:solidFill>
                  <a:srgbClr val="00AFF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https://</a:t>
            </a:r>
            <a:r>
              <a:rPr lang="en-US" sz="1500" u="sng" noProof="1" smtClean="0">
                <a:solidFill>
                  <a:srgbClr val="00AFF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doi.org/10.1002/path.6366</a:t>
            </a:r>
            <a:endParaRPr lang="en-US" sz="1500" u="sng" noProof="1">
              <a:solidFill>
                <a:srgbClr val="00AFF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15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5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15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Supplementary Figures S1–S5</a:t>
            </a:r>
            <a:endParaRPr lang="en-US" sz="15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30710058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BF8A3AD7-21D0-1803-5173-C80584E29AFA}"/>
              </a:ext>
            </a:extLst>
          </p:cNvPr>
          <p:cNvSpPr txBox="1"/>
          <p:nvPr/>
        </p:nvSpPr>
        <p:spPr>
          <a:xfrm>
            <a:off x="26546" y="168186"/>
            <a:ext cx="9893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S4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FEAE88DE-F454-281B-4F09-74CE8E419FEB}"/>
              </a:ext>
            </a:extLst>
          </p:cNvPr>
          <p:cNvGrpSpPr/>
          <p:nvPr/>
        </p:nvGrpSpPr>
        <p:grpSpPr>
          <a:xfrm>
            <a:off x="553096" y="1149080"/>
            <a:ext cx="2802041" cy="2249181"/>
            <a:chOff x="553096" y="1149080"/>
            <a:chExt cx="2802041" cy="2249181"/>
          </a:xfrm>
        </p:grpSpPr>
        <p:grpSp>
          <p:nvGrpSpPr>
            <p:cNvPr id="15" name="Groupe 14">
              <a:extLst>
                <a:ext uri="{FF2B5EF4-FFF2-40B4-BE49-F238E27FC236}">
                  <a16:creationId xmlns:a16="http://schemas.microsoft.com/office/drawing/2014/main" id="{6B32A675-37E3-BA5A-0E27-B7826C900D09}"/>
                </a:ext>
              </a:extLst>
            </p:cNvPr>
            <p:cNvGrpSpPr/>
            <p:nvPr/>
          </p:nvGrpSpPr>
          <p:grpSpPr>
            <a:xfrm>
              <a:off x="553096" y="1918799"/>
              <a:ext cx="2802041" cy="1479462"/>
              <a:chOff x="8065249" y="1973927"/>
              <a:chExt cx="1924322" cy="902624"/>
            </a:xfrm>
          </p:grpSpPr>
          <p:pic>
            <p:nvPicPr>
              <p:cNvPr id="19" name="Image 18">
                <a:extLst>
                  <a:ext uri="{FF2B5EF4-FFF2-40B4-BE49-F238E27FC236}">
                    <a16:creationId xmlns:a16="http://schemas.microsoft.com/office/drawing/2014/main" id="{1DE2156D-92C3-F6DC-6E8F-8E4BFA1EE03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7752" t="68908" r="46373" b="4140"/>
              <a:stretch/>
            </p:blipFill>
            <p:spPr>
              <a:xfrm>
                <a:off x="8065249" y="1973927"/>
                <a:ext cx="1923864" cy="902624"/>
              </a:xfrm>
              <a:prstGeom prst="rect">
                <a:avLst/>
              </a:prstGeom>
            </p:spPr>
          </p:pic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DC33DDDC-9585-7E25-0E59-5EED452F9082}"/>
                  </a:ext>
                </a:extLst>
              </p:cNvPr>
              <p:cNvSpPr txBox="1"/>
              <p:nvPr/>
            </p:nvSpPr>
            <p:spPr>
              <a:xfrm>
                <a:off x="9306492" y="1973927"/>
                <a:ext cx="683079" cy="184666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600" b="1">
                    <a:solidFill>
                      <a:srgbClr val="00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P-</a:t>
                </a:r>
                <a:r>
                  <a:rPr lang="fr-FR" sz="600" b="1">
                    <a:solidFill>
                      <a:srgbClr val="00FF00"/>
                    </a:solidFill>
                    <a:latin typeface="Symbol" pitchFamily="2" charset="2"/>
                    <a:cs typeface="Arial" panose="020B0604020202020204" pitchFamily="34" charset="0"/>
                  </a:rPr>
                  <a:t>b</a:t>
                </a:r>
                <a:r>
                  <a:rPr lang="fr-FR" sz="600" b="1">
                    <a:solidFill>
                      <a:srgbClr val="00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CATENIN</a:t>
                </a:r>
              </a:p>
            </p:txBody>
          </p:sp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04A5A32A-EAE7-C7FC-52F0-06CFD34E75C2}"/>
                  </a:ext>
                </a:extLst>
              </p:cNvPr>
              <p:cNvSpPr txBox="1"/>
              <p:nvPr/>
            </p:nvSpPr>
            <p:spPr>
              <a:xfrm>
                <a:off x="8075861" y="1981347"/>
                <a:ext cx="430422" cy="184666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fr-FR" sz="600">
                    <a:solidFill>
                      <a:srgbClr val="00EFE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DAPI</a:t>
                </a:r>
              </a:p>
            </p:txBody>
          </p:sp>
        </p:grp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9349268-5CA0-83EE-08AF-D3CBA9E2FAE6}"/>
                </a:ext>
              </a:extLst>
            </p:cNvPr>
            <p:cNvSpPr txBox="1"/>
            <p:nvPr/>
          </p:nvSpPr>
          <p:spPr>
            <a:xfrm>
              <a:off x="836399" y="1149080"/>
              <a:ext cx="2233180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noProof="1">
                  <a:latin typeface="Arial" panose="020B0604020202020204" pitchFamily="34" charset="0"/>
                  <a:cs typeface="Arial" panose="020B0604020202020204" pitchFamily="34" charset="0"/>
                </a:rPr>
                <a:t>TGF</a:t>
              </a:r>
              <a:r>
                <a:rPr lang="fr-FR" sz="1200" noProof="1">
                  <a:latin typeface="Symbol" pitchFamily="2" charset="2"/>
                  <a:cs typeface="Arial" panose="020B0604020202020204" pitchFamily="34" charset="0"/>
                </a:rPr>
                <a:t>b</a:t>
              </a:r>
              <a:r>
                <a:rPr lang="fr-FR" sz="1200" noProof="1">
                  <a:latin typeface="Arial" panose="020B0604020202020204" pitchFamily="34" charset="0"/>
                  <a:cs typeface="Arial" panose="020B0604020202020204" pitchFamily="34" charset="0"/>
                </a:rPr>
                <a:t>-dependent regulation</a:t>
              </a:r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F5434200-176C-1212-5767-0E21ADCF012C}"/>
                </a:ext>
              </a:extLst>
            </p:cNvPr>
            <p:cNvSpPr txBox="1"/>
            <p:nvPr/>
          </p:nvSpPr>
          <p:spPr>
            <a:xfrm>
              <a:off x="1056121" y="1464884"/>
              <a:ext cx="1804070" cy="400110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b="1" noProof="1" smtClean="0">
                  <a:latin typeface="Arial" panose="020B0604020202020204" pitchFamily="34" charset="0"/>
                  <a:cs typeface="Arial" panose="020B0604020202020204" pitchFamily="34" charset="0"/>
                </a:rPr>
                <a:t>A organoids</a:t>
              </a:r>
              <a:endParaRPr lang="fr-FR" sz="1000" b="1" noProof="1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fr-FR" sz="1000" b="1" noProof="1">
                  <a:latin typeface="Arial" panose="020B0604020202020204" pitchFamily="34" charset="0"/>
                  <a:cs typeface="Arial" panose="020B0604020202020204" pitchFamily="34" charset="0"/>
                </a:rPr>
                <a:t>w/ TGF</a:t>
              </a:r>
              <a:r>
                <a:rPr lang="fr-FR" sz="1000" b="1" noProof="1">
                  <a:latin typeface="Symbol" pitchFamily="2" charset="2"/>
                  <a:cs typeface="Arial" panose="020B0604020202020204" pitchFamily="34" charset="0"/>
                </a:rPr>
                <a:t>b</a:t>
              </a:r>
              <a:r>
                <a:rPr lang="fr-FR" sz="1000" b="1" noProof="1">
                  <a:latin typeface="Arial" panose="020B0604020202020204" pitchFamily="34" charset="0"/>
                  <a:cs typeface="Arial" panose="020B0604020202020204" pitchFamily="34" charset="0"/>
                </a:rPr>
                <a:t> receptor inhibitor</a:t>
              </a:r>
            </a:p>
          </p:txBody>
        </p:sp>
        <p:cxnSp>
          <p:nvCxnSpPr>
            <p:cNvPr id="3" name="Connecteur droit 2">
              <a:extLst>
                <a:ext uri="{FF2B5EF4-FFF2-40B4-BE49-F238E27FC236}">
                  <a16:creationId xmlns:a16="http://schemas.microsoft.com/office/drawing/2014/main" id="{09D85D55-3516-29CC-F0CA-2F7E491FD1F6}"/>
                </a:ext>
              </a:extLst>
            </p:cNvPr>
            <p:cNvCxnSpPr>
              <a:cxnSpLocks/>
              <a:endCxn id="19" idx="2"/>
            </p:cNvCxnSpPr>
            <p:nvPr/>
          </p:nvCxnSpPr>
          <p:spPr>
            <a:xfrm flipH="1">
              <a:off x="1953783" y="1930961"/>
              <a:ext cx="3015" cy="146730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CD93D357-E9A8-1F4A-77DF-90782BC489EC}"/>
              </a:ext>
            </a:extLst>
          </p:cNvPr>
          <p:cNvSpPr txBox="1"/>
          <p:nvPr/>
        </p:nvSpPr>
        <p:spPr>
          <a:xfrm>
            <a:off x="280219" y="4247535"/>
            <a:ext cx="640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Figure S4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en-US" sz="1600" b="1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Implication of </a:t>
            </a:r>
            <a:r>
              <a:rPr lang="en-US" sz="1600" b="1" noProof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TGF</a:t>
            </a:r>
            <a:r>
              <a:rPr lang="en-US" sz="1600" b="1" noProof="1" smtClean="0">
                <a:effectLst/>
                <a:latin typeface="Symbol" pitchFamily="2" charset="2"/>
                <a:ea typeface="Times New Roman" panose="02020603050405020304" pitchFamily="18" charset="0"/>
              </a:rPr>
              <a:t>b</a:t>
            </a:r>
            <a:r>
              <a:rPr lang="en-US" sz="1600" b="1" noProof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600" b="1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receptor in </a:t>
            </a:r>
            <a:r>
              <a:rPr lang="en-US" sz="1600" b="1" noProof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activation </a:t>
            </a:r>
            <a:r>
              <a:rPr lang="en-US" sz="1600" b="1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 </a:t>
            </a:r>
            <a:r>
              <a:rPr lang="en-US" sz="1600" b="1" noProof="1">
                <a:effectLst/>
                <a:latin typeface="Symbol" pitchFamily="2" charset="2"/>
                <a:ea typeface="Times New Roman" panose="02020603050405020304" pitchFamily="18" charset="0"/>
              </a:rPr>
              <a:t>b</a:t>
            </a:r>
            <a:r>
              <a:rPr lang="en-US" sz="1600" b="1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-catenin in adenomatous organoids.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Addition of the TGF</a:t>
            </a:r>
            <a:r>
              <a:rPr lang="en-US" sz="1600" noProof="1">
                <a:effectLst/>
                <a:latin typeface="Symbol" pitchFamily="2" charset="2"/>
                <a:ea typeface="Times New Roman" panose="02020603050405020304" pitchFamily="18" charset="0"/>
              </a:rPr>
              <a:t>b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receptor I inhibitor LY2157299 (0.5 </a:t>
            </a:r>
            <a:r>
              <a:rPr lang="en-US" sz="1600" noProof="1">
                <a:effectLst/>
                <a:latin typeface="Symbol" pitchFamily="2" charset="2"/>
                <a:ea typeface="Times New Roman" panose="02020603050405020304" pitchFamily="18" charset="0"/>
              </a:rPr>
              <a:t>m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M) along the culture of FAP organoids induced a decrease of the activated form of </a:t>
            </a:r>
            <a:r>
              <a:rPr lang="en-US" sz="1600" noProof="1">
                <a:effectLst/>
                <a:latin typeface="Symbol" pitchFamily="2" charset="2"/>
                <a:ea typeface="Times New Roman" panose="02020603050405020304" pitchFamily="18" charset="0"/>
              </a:rPr>
              <a:t>b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-catenin (Ser552-phosphorylated </a:t>
            </a:r>
            <a:r>
              <a:rPr lang="en-US" sz="1600" noProof="1">
                <a:effectLst/>
                <a:latin typeface="Symbol" pitchFamily="2" charset="2"/>
                <a:ea typeface="Times New Roman" panose="02020603050405020304" pitchFamily="18" charset="0"/>
              </a:rPr>
              <a:t>b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-catenin, P-</a:t>
            </a:r>
            <a:r>
              <a:rPr lang="en-US" sz="1600" noProof="1">
                <a:effectLst/>
                <a:latin typeface="Symbol" pitchFamily="2" charset="2"/>
                <a:ea typeface="Times New Roman" panose="02020603050405020304" pitchFamily="18" charset="0"/>
              </a:rPr>
              <a:t>b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-CATENIN) in adenomatous (A) organoids. IF: Labeling of Pser552-</a:t>
            </a:r>
            <a:r>
              <a:rPr lang="en-US" sz="1600" noProof="1">
                <a:effectLst/>
                <a:latin typeface="Symbol" pitchFamily="2" charset="2"/>
                <a:ea typeface="Times New Roman" panose="02020603050405020304" pitchFamily="18" charset="0"/>
              </a:rPr>
              <a:t>b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-catenin (green) and nuclei by DAPI at D7 of culture under TGF</a:t>
            </a:r>
            <a:r>
              <a:rPr lang="en-US" sz="1600" noProof="1">
                <a:effectLst/>
                <a:latin typeface="Symbol" pitchFamily="2" charset="2"/>
                <a:ea typeface="Times New Roman" panose="02020603050405020304" pitchFamily="18" charset="0"/>
              </a:rPr>
              <a:t>b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receptor inhibition is shown. IF quantification at D7 of culture: </a:t>
            </a:r>
            <a:r>
              <a:rPr lang="en-US" sz="1600" i="1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patients </a:t>
            </a:r>
            <a:r>
              <a:rPr lang="en-US" sz="1600" noProof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A = 1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600" i="1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-test comparison **</a:t>
            </a:r>
            <a:r>
              <a:rPr lang="en-US" sz="1600" i="1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&lt;0.01. </a:t>
            </a:r>
            <a:endParaRPr lang="en-GB" sz="1600" noProof="1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en-US" sz="1600" noProof="1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0609418"/>
              </p:ext>
            </p:extLst>
          </p:nvPr>
        </p:nvGraphicFramePr>
        <p:xfrm>
          <a:off x="3580581" y="1515605"/>
          <a:ext cx="2666459" cy="22011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r:id="rId4" imgW="4530320" imgH="3740650" progId="">
                  <p:embed/>
                </p:oleObj>
              </mc:Choice>
              <mc:Fallback>
                <p:oleObj r:id="rId4" imgW="4530320" imgH="374065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580581" y="1515605"/>
                        <a:ext cx="2666459" cy="22011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581723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16DC261E-4CFD-A0C9-FA2C-6EC22BFA3E87}"/>
              </a:ext>
            </a:extLst>
          </p:cNvPr>
          <p:cNvSpPr txBox="1"/>
          <p:nvPr/>
        </p:nvSpPr>
        <p:spPr>
          <a:xfrm>
            <a:off x="14799" y="13203"/>
            <a:ext cx="1136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S5A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80FA89A-EE5F-4338-C408-06457DB9E905}"/>
              </a:ext>
            </a:extLst>
          </p:cNvPr>
          <p:cNvSpPr txBox="1"/>
          <p:nvPr/>
        </p:nvSpPr>
        <p:spPr>
          <a:xfrm>
            <a:off x="35907" y="4042761"/>
            <a:ext cx="11256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S5B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8500F7F1-5F94-B314-962E-59C4B1535DFE}"/>
              </a:ext>
            </a:extLst>
          </p:cNvPr>
          <p:cNvGrpSpPr/>
          <p:nvPr/>
        </p:nvGrpSpPr>
        <p:grpSpPr>
          <a:xfrm>
            <a:off x="3463440" y="943221"/>
            <a:ext cx="2919753" cy="1299412"/>
            <a:chOff x="3463440" y="943221"/>
            <a:chExt cx="2919753" cy="1299412"/>
          </a:xfrm>
        </p:grpSpPr>
        <p:pic>
          <p:nvPicPr>
            <p:cNvPr id="3" name="Image 2">
              <a:extLst>
                <a:ext uri="{FF2B5EF4-FFF2-40B4-BE49-F238E27FC236}">
                  <a16:creationId xmlns:a16="http://schemas.microsoft.com/office/drawing/2014/main" id="{D5B7D85B-0969-B6AE-84D0-20A4E26FCA4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  <a14:imgEffect>
                        <a14:brightnessContrast brigh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463440" y="1294450"/>
              <a:ext cx="948183" cy="948183"/>
            </a:xfrm>
            <a:prstGeom prst="rect">
              <a:avLst/>
            </a:prstGeom>
          </p:spPr>
        </p:pic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59EBA563-D093-B783-F68F-DBFACF933B0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  <a14:imgEffect>
                        <a14:brightnessContrast brigh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450803" y="1294450"/>
              <a:ext cx="948183" cy="948183"/>
            </a:xfrm>
            <a:prstGeom prst="rect">
              <a:avLst/>
            </a:prstGeom>
          </p:spPr>
        </p:pic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8EE50490-2DA0-78C1-1833-924ECA3C268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  <a14:imgEffect>
                        <a14:brightnessContrast brigh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435010" y="1294450"/>
              <a:ext cx="948183" cy="948183"/>
            </a:xfrm>
            <a:prstGeom prst="rect">
              <a:avLst/>
            </a:prstGeom>
          </p:spPr>
        </p:pic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FC07EDC5-67DF-46C7-88CA-F2D2865D9179}"/>
                </a:ext>
              </a:extLst>
            </p:cNvPr>
            <p:cNvSpPr txBox="1"/>
            <p:nvPr/>
          </p:nvSpPr>
          <p:spPr>
            <a:xfrm>
              <a:off x="4442781" y="943221"/>
              <a:ext cx="99027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u="sng" dirty="0"/>
                <a:t>A-</a:t>
              </a:r>
              <a:r>
                <a:rPr lang="fr-FR" sz="1400" u="sng" dirty="0" err="1"/>
                <a:t>organoid</a:t>
              </a:r>
              <a:endParaRPr lang="fr-FR" sz="1400" u="sng" dirty="0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944FEBE4-FA99-40EB-2F20-8E4361B27DD5}"/>
                </a:ext>
              </a:extLst>
            </p:cNvPr>
            <p:cNvSpPr txBox="1"/>
            <p:nvPr/>
          </p:nvSpPr>
          <p:spPr>
            <a:xfrm>
              <a:off x="5689282" y="1307884"/>
              <a:ext cx="683079" cy="184666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b="1">
                  <a:solidFill>
                    <a:srgbClr val="00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p85</a:t>
              </a: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5BAE10E0-0EE4-D83B-0C96-698D5E75CC71}"/>
                </a:ext>
              </a:extLst>
            </p:cNvPr>
            <p:cNvSpPr txBox="1"/>
            <p:nvPr/>
          </p:nvSpPr>
          <p:spPr>
            <a:xfrm>
              <a:off x="4891786" y="1331349"/>
              <a:ext cx="504236" cy="184666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fr-FR" sz="600">
                  <a:solidFill>
                    <a:srgbClr val="00EFE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DAPI</a:t>
              </a:r>
            </a:p>
          </p:txBody>
        </p: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5AAFB7B5-B2D5-0580-1B2B-424D504872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64653" y="2183531"/>
              <a:ext cx="87742" cy="565"/>
            </a:xfrm>
            <a:prstGeom prst="line">
              <a:avLst/>
            </a:prstGeom>
            <a:ln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525FFB36-307F-4B17-5C1C-F421CD048E3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83197" y="2183531"/>
              <a:ext cx="87742" cy="565"/>
            </a:xfrm>
            <a:prstGeom prst="line">
              <a:avLst/>
            </a:prstGeom>
            <a:ln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280DBF63-6C84-7A78-C288-3EC803D412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01741" y="2183531"/>
              <a:ext cx="87742" cy="565"/>
            </a:xfrm>
            <a:prstGeom prst="line">
              <a:avLst/>
            </a:prstGeom>
            <a:ln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9" name="Image 18">
            <a:extLst>
              <a:ext uri="{FF2B5EF4-FFF2-40B4-BE49-F238E27FC236}">
                <a16:creationId xmlns:a16="http://schemas.microsoft.com/office/drawing/2014/main" id="{BAA92A83-916F-643B-843F-A9BC1EA78F9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7898" y="554055"/>
            <a:ext cx="2971800" cy="2832100"/>
          </a:xfrm>
          <a:prstGeom prst="rect">
            <a:avLst/>
          </a:prstGeom>
        </p:spPr>
      </p:pic>
      <p:grpSp>
        <p:nvGrpSpPr>
          <p:cNvPr id="11" name="Group 4"/>
          <p:cNvGrpSpPr>
            <a:grpSpLocks noChangeAspect="1"/>
          </p:cNvGrpSpPr>
          <p:nvPr/>
        </p:nvGrpSpPr>
        <p:grpSpPr bwMode="auto">
          <a:xfrm>
            <a:off x="95250" y="4578350"/>
            <a:ext cx="6667500" cy="4203700"/>
            <a:chOff x="60" y="2884"/>
            <a:chExt cx="4200" cy="2648"/>
          </a:xfrm>
        </p:grpSpPr>
        <p:sp>
          <p:nvSpPr>
            <p:cNvPr id="13" name="AutoShape 3"/>
            <p:cNvSpPr>
              <a:spLocks noChangeAspect="1" noChangeArrowheads="1" noTextEdit="1"/>
            </p:cNvSpPr>
            <p:nvPr/>
          </p:nvSpPr>
          <p:spPr bwMode="auto">
            <a:xfrm>
              <a:off x="60" y="2884"/>
              <a:ext cx="4200" cy="2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4" name="Group 205"/>
            <p:cNvGrpSpPr>
              <a:grpSpLocks/>
            </p:cNvGrpSpPr>
            <p:nvPr/>
          </p:nvGrpSpPr>
          <p:grpSpPr bwMode="auto">
            <a:xfrm>
              <a:off x="245" y="3569"/>
              <a:ext cx="3984" cy="1941"/>
              <a:chOff x="245" y="3569"/>
              <a:chExt cx="3984" cy="1941"/>
            </a:xfrm>
          </p:grpSpPr>
          <p:sp>
            <p:nvSpPr>
              <p:cNvPr id="311" name="Freeform 5"/>
              <p:cNvSpPr>
                <a:spLocks noEditPoints="1"/>
              </p:cNvSpPr>
              <p:nvPr/>
            </p:nvSpPr>
            <p:spPr bwMode="auto">
              <a:xfrm>
                <a:off x="449" y="5073"/>
                <a:ext cx="3764" cy="0"/>
              </a:xfrm>
              <a:custGeom>
                <a:avLst/>
                <a:gdLst>
                  <a:gd name="T0" fmla="*/ 65 w 6261"/>
                  <a:gd name="T1" fmla="*/ 168 w 6261"/>
                  <a:gd name="T2" fmla="*/ 271 w 6261"/>
                  <a:gd name="T3" fmla="*/ 375 w 6261"/>
                  <a:gd name="T4" fmla="*/ 478 w 6261"/>
                  <a:gd name="T5" fmla="*/ 581 w 6261"/>
                  <a:gd name="T6" fmla="*/ 684 w 6261"/>
                  <a:gd name="T7" fmla="*/ 788 w 6261"/>
                  <a:gd name="T8" fmla="*/ 891 w 6261"/>
                  <a:gd name="T9" fmla="*/ 994 w 6261"/>
                  <a:gd name="T10" fmla="*/ 1098 w 6261"/>
                  <a:gd name="T11" fmla="*/ 1201 w 6261"/>
                  <a:gd name="T12" fmla="*/ 1304 w 6261"/>
                  <a:gd name="T13" fmla="*/ 1407 w 6261"/>
                  <a:gd name="T14" fmla="*/ 1511 w 6261"/>
                  <a:gd name="T15" fmla="*/ 1614 w 6261"/>
                  <a:gd name="T16" fmla="*/ 1717 w 6261"/>
                  <a:gd name="T17" fmla="*/ 1821 w 6261"/>
                  <a:gd name="T18" fmla="*/ 1924 w 6261"/>
                  <a:gd name="T19" fmla="*/ 2027 w 6261"/>
                  <a:gd name="T20" fmla="*/ 2130 w 6261"/>
                  <a:gd name="T21" fmla="*/ 2234 w 6261"/>
                  <a:gd name="T22" fmla="*/ 2337 w 6261"/>
                  <a:gd name="T23" fmla="*/ 2440 w 6261"/>
                  <a:gd name="T24" fmla="*/ 2543 w 6261"/>
                  <a:gd name="T25" fmla="*/ 2647 w 6261"/>
                  <a:gd name="T26" fmla="*/ 2750 w 6261"/>
                  <a:gd name="T27" fmla="*/ 2853 w 6261"/>
                  <a:gd name="T28" fmla="*/ 2957 w 6261"/>
                  <a:gd name="T29" fmla="*/ 3060 w 6261"/>
                  <a:gd name="T30" fmla="*/ 3163 w 6261"/>
                  <a:gd name="T31" fmla="*/ 3266 w 6261"/>
                  <a:gd name="T32" fmla="*/ 3370 w 6261"/>
                  <a:gd name="T33" fmla="*/ 3473 w 6261"/>
                  <a:gd name="T34" fmla="*/ 3576 w 6261"/>
                  <a:gd name="T35" fmla="*/ 3680 w 6261"/>
                  <a:gd name="T36" fmla="*/ 3783 w 6261"/>
                  <a:gd name="T37" fmla="*/ 3886 w 6261"/>
                  <a:gd name="T38" fmla="*/ 3989 w 6261"/>
                  <a:gd name="T39" fmla="*/ 4093 w 6261"/>
                  <a:gd name="T40" fmla="*/ 4196 w 6261"/>
                  <a:gd name="T41" fmla="*/ 4299 w 6261"/>
                  <a:gd name="T42" fmla="*/ 4402 w 6261"/>
                  <a:gd name="T43" fmla="*/ 4506 w 6261"/>
                  <a:gd name="T44" fmla="*/ 4609 w 6261"/>
                  <a:gd name="T45" fmla="*/ 4712 w 6261"/>
                  <a:gd name="T46" fmla="*/ 4816 w 6261"/>
                  <a:gd name="T47" fmla="*/ 4919 w 6261"/>
                  <a:gd name="T48" fmla="*/ 5022 w 6261"/>
                  <a:gd name="T49" fmla="*/ 5125 w 6261"/>
                  <a:gd name="T50" fmla="*/ 5229 w 6261"/>
                  <a:gd name="T51" fmla="*/ 5332 w 6261"/>
                  <a:gd name="T52" fmla="*/ 5435 w 6261"/>
                  <a:gd name="T53" fmla="*/ 5539 w 6261"/>
                  <a:gd name="T54" fmla="*/ 5642 w 6261"/>
                  <a:gd name="T55" fmla="*/ 5745 w 6261"/>
                  <a:gd name="T56" fmla="*/ 5848 w 6261"/>
                  <a:gd name="T57" fmla="*/ 5952 w 6261"/>
                  <a:gd name="T58" fmla="*/ 6055 w 6261"/>
                  <a:gd name="T59" fmla="*/ 6158 w 6261"/>
                  <a:gd name="T60" fmla="*/ 6261 w 626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  <a:cxn ang="0">
                    <a:pos x="T11" y="0"/>
                  </a:cxn>
                  <a:cxn ang="0">
                    <a:pos x="T12" y="0"/>
                  </a:cxn>
                  <a:cxn ang="0">
                    <a:pos x="T13" y="0"/>
                  </a:cxn>
                  <a:cxn ang="0">
                    <a:pos x="T14" y="0"/>
                  </a:cxn>
                  <a:cxn ang="0">
                    <a:pos x="T15" y="0"/>
                  </a:cxn>
                  <a:cxn ang="0">
                    <a:pos x="T16" y="0"/>
                  </a:cxn>
                  <a:cxn ang="0">
                    <a:pos x="T17" y="0"/>
                  </a:cxn>
                  <a:cxn ang="0">
                    <a:pos x="T18" y="0"/>
                  </a:cxn>
                  <a:cxn ang="0">
                    <a:pos x="T19" y="0"/>
                  </a:cxn>
                  <a:cxn ang="0">
                    <a:pos x="T20" y="0"/>
                  </a:cxn>
                  <a:cxn ang="0">
                    <a:pos x="T21" y="0"/>
                  </a:cxn>
                  <a:cxn ang="0">
                    <a:pos x="T22" y="0"/>
                  </a:cxn>
                  <a:cxn ang="0">
                    <a:pos x="T23" y="0"/>
                  </a:cxn>
                  <a:cxn ang="0">
                    <a:pos x="T24" y="0"/>
                  </a:cxn>
                  <a:cxn ang="0">
                    <a:pos x="T25" y="0"/>
                  </a:cxn>
                  <a:cxn ang="0">
                    <a:pos x="T26" y="0"/>
                  </a:cxn>
                  <a:cxn ang="0">
                    <a:pos x="T27" y="0"/>
                  </a:cxn>
                  <a:cxn ang="0">
                    <a:pos x="T28" y="0"/>
                  </a:cxn>
                  <a:cxn ang="0">
                    <a:pos x="T29" y="0"/>
                  </a:cxn>
                  <a:cxn ang="0">
                    <a:pos x="T30" y="0"/>
                  </a:cxn>
                  <a:cxn ang="0">
                    <a:pos x="T31" y="0"/>
                  </a:cxn>
                  <a:cxn ang="0">
                    <a:pos x="T32" y="0"/>
                  </a:cxn>
                  <a:cxn ang="0">
                    <a:pos x="T33" y="0"/>
                  </a:cxn>
                  <a:cxn ang="0">
                    <a:pos x="T34" y="0"/>
                  </a:cxn>
                  <a:cxn ang="0">
                    <a:pos x="T35" y="0"/>
                  </a:cxn>
                  <a:cxn ang="0">
                    <a:pos x="T36" y="0"/>
                  </a:cxn>
                  <a:cxn ang="0">
                    <a:pos x="T37" y="0"/>
                  </a:cxn>
                  <a:cxn ang="0">
                    <a:pos x="T38" y="0"/>
                  </a:cxn>
                  <a:cxn ang="0">
                    <a:pos x="T39" y="0"/>
                  </a:cxn>
                  <a:cxn ang="0">
                    <a:pos x="T40" y="0"/>
                  </a:cxn>
                  <a:cxn ang="0">
                    <a:pos x="T41" y="0"/>
                  </a:cxn>
                  <a:cxn ang="0">
                    <a:pos x="T42" y="0"/>
                  </a:cxn>
                  <a:cxn ang="0">
                    <a:pos x="T43" y="0"/>
                  </a:cxn>
                  <a:cxn ang="0">
                    <a:pos x="T44" y="0"/>
                  </a:cxn>
                  <a:cxn ang="0">
                    <a:pos x="T45" y="0"/>
                  </a:cxn>
                  <a:cxn ang="0">
                    <a:pos x="T46" y="0"/>
                  </a:cxn>
                  <a:cxn ang="0">
                    <a:pos x="T47" y="0"/>
                  </a:cxn>
                  <a:cxn ang="0">
                    <a:pos x="T48" y="0"/>
                  </a:cxn>
                  <a:cxn ang="0">
                    <a:pos x="T49" y="0"/>
                  </a:cxn>
                  <a:cxn ang="0">
                    <a:pos x="T50" y="0"/>
                  </a:cxn>
                  <a:cxn ang="0">
                    <a:pos x="T51" y="0"/>
                  </a:cxn>
                  <a:cxn ang="0">
                    <a:pos x="T52" y="0"/>
                  </a:cxn>
                  <a:cxn ang="0">
                    <a:pos x="T53" y="0"/>
                  </a:cxn>
                  <a:cxn ang="0">
                    <a:pos x="T54" y="0"/>
                  </a:cxn>
                  <a:cxn ang="0">
                    <a:pos x="T55" y="0"/>
                  </a:cxn>
                  <a:cxn ang="0">
                    <a:pos x="T56" y="0"/>
                  </a:cxn>
                  <a:cxn ang="0">
                    <a:pos x="T57" y="0"/>
                  </a:cxn>
                  <a:cxn ang="0">
                    <a:pos x="T58" y="0"/>
                  </a:cxn>
                  <a:cxn ang="0">
                    <a:pos x="T59" y="0"/>
                  </a:cxn>
                  <a:cxn ang="0">
                    <a:pos x="T60" y="0"/>
                  </a:cxn>
                </a:cxnLst>
                <a:rect l="0" t="0" r="r" b="b"/>
                <a:pathLst>
                  <a:path w="6261">
                    <a:moveTo>
                      <a:pt x="0" y="0"/>
                    </a:moveTo>
                    <a:lnTo>
                      <a:pt x="0" y="0"/>
                    </a:lnTo>
                    <a:lnTo>
                      <a:pt x="13" y="0"/>
                    </a:lnTo>
                    <a:moveTo>
                      <a:pt x="51" y="0"/>
                    </a:moveTo>
                    <a:lnTo>
                      <a:pt x="51" y="0"/>
                    </a:lnTo>
                    <a:lnTo>
                      <a:pt x="65" y="0"/>
                    </a:lnTo>
                    <a:moveTo>
                      <a:pt x="103" y="0"/>
                    </a:moveTo>
                    <a:lnTo>
                      <a:pt x="103" y="0"/>
                    </a:lnTo>
                    <a:lnTo>
                      <a:pt x="116" y="0"/>
                    </a:lnTo>
                    <a:moveTo>
                      <a:pt x="155" y="0"/>
                    </a:moveTo>
                    <a:lnTo>
                      <a:pt x="155" y="0"/>
                    </a:lnTo>
                    <a:lnTo>
                      <a:pt x="168" y="0"/>
                    </a:lnTo>
                    <a:moveTo>
                      <a:pt x="206" y="0"/>
                    </a:moveTo>
                    <a:lnTo>
                      <a:pt x="206" y="0"/>
                    </a:lnTo>
                    <a:lnTo>
                      <a:pt x="220" y="0"/>
                    </a:lnTo>
                    <a:moveTo>
                      <a:pt x="258" y="0"/>
                    </a:moveTo>
                    <a:lnTo>
                      <a:pt x="258" y="0"/>
                    </a:lnTo>
                    <a:lnTo>
                      <a:pt x="271" y="0"/>
                    </a:lnTo>
                    <a:moveTo>
                      <a:pt x="310" y="0"/>
                    </a:moveTo>
                    <a:lnTo>
                      <a:pt x="310" y="0"/>
                    </a:lnTo>
                    <a:lnTo>
                      <a:pt x="323" y="0"/>
                    </a:lnTo>
                    <a:moveTo>
                      <a:pt x="361" y="0"/>
                    </a:moveTo>
                    <a:lnTo>
                      <a:pt x="361" y="0"/>
                    </a:lnTo>
                    <a:lnTo>
                      <a:pt x="375" y="0"/>
                    </a:lnTo>
                    <a:moveTo>
                      <a:pt x="413" y="0"/>
                    </a:moveTo>
                    <a:lnTo>
                      <a:pt x="413" y="0"/>
                    </a:lnTo>
                    <a:lnTo>
                      <a:pt x="426" y="0"/>
                    </a:lnTo>
                    <a:moveTo>
                      <a:pt x="465" y="0"/>
                    </a:moveTo>
                    <a:lnTo>
                      <a:pt x="465" y="0"/>
                    </a:lnTo>
                    <a:lnTo>
                      <a:pt x="478" y="0"/>
                    </a:lnTo>
                    <a:moveTo>
                      <a:pt x="516" y="0"/>
                    </a:moveTo>
                    <a:lnTo>
                      <a:pt x="516" y="0"/>
                    </a:lnTo>
                    <a:lnTo>
                      <a:pt x="530" y="0"/>
                    </a:lnTo>
                    <a:moveTo>
                      <a:pt x="568" y="0"/>
                    </a:moveTo>
                    <a:lnTo>
                      <a:pt x="568" y="0"/>
                    </a:lnTo>
                    <a:lnTo>
                      <a:pt x="581" y="0"/>
                    </a:lnTo>
                    <a:moveTo>
                      <a:pt x="620" y="0"/>
                    </a:moveTo>
                    <a:lnTo>
                      <a:pt x="620" y="0"/>
                    </a:lnTo>
                    <a:lnTo>
                      <a:pt x="633" y="0"/>
                    </a:lnTo>
                    <a:moveTo>
                      <a:pt x="671" y="0"/>
                    </a:moveTo>
                    <a:lnTo>
                      <a:pt x="671" y="0"/>
                    </a:lnTo>
                    <a:lnTo>
                      <a:pt x="684" y="0"/>
                    </a:lnTo>
                    <a:moveTo>
                      <a:pt x="723" y="0"/>
                    </a:moveTo>
                    <a:lnTo>
                      <a:pt x="723" y="0"/>
                    </a:lnTo>
                    <a:lnTo>
                      <a:pt x="736" y="0"/>
                    </a:lnTo>
                    <a:moveTo>
                      <a:pt x="774" y="0"/>
                    </a:moveTo>
                    <a:lnTo>
                      <a:pt x="774" y="0"/>
                    </a:lnTo>
                    <a:lnTo>
                      <a:pt x="788" y="0"/>
                    </a:lnTo>
                    <a:moveTo>
                      <a:pt x="826" y="0"/>
                    </a:moveTo>
                    <a:lnTo>
                      <a:pt x="826" y="0"/>
                    </a:lnTo>
                    <a:lnTo>
                      <a:pt x="839" y="0"/>
                    </a:lnTo>
                    <a:moveTo>
                      <a:pt x="878" y="0"/>
                    </a:moveTo>
                    <a:lnTo>
                      <a:pt x="878" y="0"/>
                    </a:lnTo>
                    <a:lnTo>
                      <a:pt x="891" y="0"/>
                    </a:lnTo>
                    <a:moveTo>
                      <a:pt x="929" y="0"/>
                    </a:moveTo>
                    <a:lnTo>
                      <a:pt x="929" y="0"/>
                    </a:lnTo>
                    <a:lnTo>
                      <a:pt x="943" y="0"/>
                    </a:lnTo>
                    <a:moveTo>
                      <a:pt x="981" y="0"/>
                    </a:moveTo>
                    <a:lnTo>
                      <a:pt x="981" y="0"/>
                    </a:lnTo>
                    <a:lnTo>
                      <a:pt x="994" y="0"/>
                    </a:lnTo>
                    <a:moveTo>
                      <a:pt x="1033" y="0"/>
                    </a:moveTo>
                    <a:lnTo>
                      <a:pt x="1033" y="0"/>
                    </a:lnTo>
                    <a:lnTo>
                      <a:pt x="1046" y="0"/>
                    </a:lnTo>
                    <a:moveTo>
                      <a:pt x="1084" y="0"/>
                    </a:moveTo>
                    <a:lnTo>
                      <a:pt x="1084" y="0"/>
                    </a:lnTo>
                    <a:lnTo>
                      <a:pt x="1098" y="0"/>
                    </a:lnTo>
                    <a:moveTo>
                      <a:pt x="1136" y="0"/>
                    </a:moveTo>
                    <a:lnTo>
                      <a:pt x="1136" y="0"/>
                    </a:lnTo>
                    <a:lnTo>
                      <a:pt x="1149" y="0"/>
                    </a:lnTo>
                    <a:moveTo>
                      <a:pt x="1188" y="0"/>
                    </a:moveTo>
                    <a:lnTo>
                      <a:pt x="1188" y="0"/>
                    </a:lnTo>
                    <a:lnTo>
                      <a:pt x="1201" y="0"/>
                    </a:lnTo>
                    <a:moveTo>
                      <a:pt x="1239" y="0"/>
                    </a:moveTo>
                    <a:lnTo>
                      <a:pt x="1239" y="0"/>
                    </a:lnTo>
                    <a:lnTo>
                      <a:pt x="1252" y="0"/>
                    </a:lnTo>
                    <a:moveTo>
                      <a:pt x="1291" y="0"/>
                    </a:moveTo>
                    <a:lnTo>
                      <a:pt x="1291" y="0"/>
                    </a:lnTo>
                    <a:lnTo>
                      <a:pt x="1304" y="0"/>
                    </a:lnTo>
                    <a:moveTo>
                      <a:pt x="1342" y="0"/>
                    </a:moveTo>
                    <a:lnTo>
                      <a:pt x="1342" y="0"/>
                    </a:lnTo>
                    <a:lnTo>
                      <a:pt x="1356" y="0"/>
                    </a:lnTo>
                    <a:moveTo>
                      <a:pt x="1394" y="0"/>
                    </a:moveTo>
                    <a:lnTo>
                      <a:pt x="1394" y="0"/>
                    </a:lnTo>
                    <a:lnTo>
                      <a:pt x="1407" y="0"/>
                    </a:lnTo>
                    <a:moveTo>
                      <a:pt x="1446" y="0"/>
                    </a:moveTo>
                    <a:lnTo>
                      <a:pt x="1446" y="0"/>
                    </a:lnTo>
                    <a:lnTo>
                      <a:pt x="1459" y="0"/>
                    </a:lnTo>
                    <a:moveTo>
                      <a:pt x="1497" y="0"/>
                    </a:moveTo>
                    <a:lnTo>
                      <a:pt x="1497" y="0"/>
                    </a:lnTo>
                    <a:lnTo>
                      <a:pt x="1511" y="0"/>
                    </a:lnTo>
                    <a:moveTo>
                      <a:pt x="1549" y="0"/>
                    </a:moveTo>
                    <a:lnTo>
                      <a:pt x="1549" y="0"/>
                    </a:lnTo>
                    <a:lnTo>
                      <a:pt x="1562" y="0"/>
                    </a:lnTo>
                    <a:moveTo>
                      <a:pt x="1601" y="0"/>
                    </a:moveTo>
                    <a:lnTo>
                      <a:pt x="1601" y="0"/>
                    </a:lnTo>
                    <a:lnTo>
                      <a:pt x="1614" y="0"/>
                    </a:lnTo>
                    <a:moveTo>
                      <a:pt x="1652" y="0"/>
                    </a:moveTo>
                    <a:lnTo>
                      <a:pt x="1652" y="0"/>
                    </a:lnTo>
                    <a:lnTo>
                      <a:pt x="1666" y="0"/>
                    </a:lnTo>
                    <a:moveTo>
                      <a:pt x="1704" y="0"/>
                    </a:moveTo>
                    <a:lnTo>
                      <a:pt x="1704" y="0"/>
                    </a:lnTo>
                    <a:lnTo>
                      <a:pt x="1717" y="0"/>
                    </a:lnTo>
                    <a:moveTo>
                      <a:pt x="1756" y="0"/>
                    </a:moveTo>
                    <a:lnTo>
                      <a:pt x="1756" y="0"/>
                    </a:lnTo>
                    <a:lnTo>
                      <a:pt x="1769" y="0"/>
                    </a:lnTo>
                    <a:moveTo>
                      <a:pt x="1807" y="0"/>
                    </a:moveTo>
                    <a:lnTo>
                      <a:pt x="1807" y="0"/>
                    </a:lnTo>
                    <a:lnTo>
                      <a:pt x="1821" y="0"/>
                    </a:lnTo>
                    <a:moveTo>
                      <a:pt x="1859" y="0"/>
                    </a:moveTo>
                    <a:lnTo>
                      <a:pt x="1859" y="0"/>
                    </a:lnTo>
                    <a:lnTo>
                      <a:pt x="1872" y="0"/>
                    </a:lnTo>
                    <a:moveTo>
                      <a:pt x="1910" y="0"/>
                    </a:moveTo>
                    <a:lnTo>
                      <a:pt x="1910" y="0"/>
                    </a:lnTo>
                    <a:lnTo>
                      <a:pt x="1924" y="0"/>
                    </a:lnTo>
                    <a:moveTo>
                      <a:pt x="1962" y="0"/>
                    </a:moveTo>
                    <a:lnTo>
                      <a:pt x="1962" y="0"/>
                    </a:lnTo>
                    <a:lnTo>
                      <a:pt x="1975" y="0"/>
                    </a:lnTo>
                    <a:moveTo>
                      <a:pt x="2014" y="0"/>
                    </a:moveTo>
                    <a:lnTo>
                      <a:pt x="2014" y="0"/>
                    </a:lnTo>
                    <a:lnTo>
                      <a:pt x="2027" y="0"/>
                    </a:lnTo>
                    <a:moveTo>
                      <a:pt x="2065" y="0"/>
                    </a:moveTo>
                    <a:lnTo>
                      <a:pt x="2065" y="0"/>
                    </a:lnTo>
                    <a:lnTo>
                      <a:pt x="2079" y="0"/>
                    </a:lnTo>
                    <a:moveTo>
                      <a:pt x="2117" y="0"/>
                    </a:moveTo>
                    <a:lnTo>
                      <a:pt x="2117" y="0"/>
                    </a:lnTo>
                    <a:lnTo>
                      <a:pt x="2130" y="0"/>
                    </a:lnTo>
                    <a:moveTo>
                      <a:pt x="2169" y="0"/>
                    </a:moveTo>
                    <a:lnTo>
                      <a:pt x="2169" y="0"/>
                    </a:lnTo>
                    <a:lnTo>
                      <a:pt x="2182" y="0"/>
                    </a:lnTo>
                    <a:moveTo>
                      <a:pt x="2220" y="0"/>
                    </a:moveTo>
                    <a:lnTo>
                      <a:pt x="2220" y="0"/>
                    </a:lnTo>
                    <a:lnTo>
                      <a:pt x="2234" y="0"/>
                    </a:lnTo>
                    <a:moveTo>
                      <a:pt x="2272" y="0"/>
                    </a:moveTo>
                    <a:lnTo>
                      <a:pt x="2272" y="0"/>
                    </a:lnTo>
                    <a:lnTo>
                      <a:pt x="2285" y="0"/>
                    </a:lnTo>
                    <a:moveTo>
                      <a:pt x="2324" y="0"/>
                    </a:moveTo>
                    <a:lnTo>
                      <a:pt x="2324" y="0"/>
                    </a:lnTo>
                    <a:lnTo>
                      <a:pt x="2337" y="0"/>
                    </a:lnTo>
                    <a:moveTo>
                      <a:pt x="2375" y="0"/>
                    </a:moveTo>
                    <a:lnTo>
                      <a:pt x="2375" y="0"/>
                    </a:lnTo>
                    <a:lnTo>
                      <a:pt x="2389" y="0"/>
                    </a:lnTo>
                    <a:moveTo>
                      <a:pt x="2427" y="0"/>
                    </a:moveTo>
                    <a:lnTo>
                      <a:pt x="2427" y="0"/>
                    </a:lnTo>
                    <a:lnTo>
                      <a:pt x="2440" y="0"/>
                    </a:lnTo>
                    <a:moveTo>
                      <a:pt x="2479" y="0"/>
                    </a:moveTo>
                    <a:lnTo>
                      <a:pt x="2479" y="0"/>
                    </a:lnTo>
                    <a:lnTo>
                      <a:pt x="2492" y="0"/>
                    </a:lnTo>
                    <a:moveTo>
                      <a:pt x="2530" y="0"/>
                    </a:moveTo>
                    <a:lnTo>
                      <a:pt x="2530" y="0"/>
                    </a:lnTo>
                    <a:lnTo>
                      <a:pt x="2543" y="0"/>
                    </a:lnTo>
                    <a:moveTo>
                      <a:pt x="2582" y="0"/>
                    </a:moveTo>
                    <a:lnTo>
                      <a:pt x="2582" y="0"/>
                    </a:lnTo>
                    <a:lnTo>
                      <a:pt x="2595" y="0"/>
                    </a:lnTo>
                    <a:moveTo>
                      <a:pt x="2633" y="0"/>
                    </a:moveTo>
                    <a:lnTo>
                      <a:pt x="2633" y="0"/>
                    </a:lnTo>
                    <a:lnTo>
                      <a:pt x="2647" y="0"/>
                    </a:lnTo>
                    <a:moveTo>
                      <a:pt x="2685" y="0"/>
                    </a:moveTo>
                    <a:lnTo>
                      <a:pt x="2685" y="0"/>
                    </a:lnTo>
                    <a:lnTo>
                      <a:pt x="2698" y="0"/>
                    </a:lnTo>
                    <a:moveTo>
                      <a:pt x="2737" y="0"/>
                    </a:moveTo>
                    <a:lnTo>
                      <a:pt x="2737" y="0"/>
                    </a:lnTo>
                    <a:lnTo>
                      <a:pt x="2750" y="0"/>
                    </a:lnTo>
                    <a:moveTo>
                      <a:pt x="2788" y="0"/>
                    </a:moveTo>
                    <a:lnTo>
                      <a:pt x="2788" y="0"/>
                    </a:lnTo>
                    <a:lnTo>
                      <a:pt x="2802" y="0"/>
                    </a:lnTo>
                    <a:moveTo>
                      <a:pt x="2840" y="0"/>
                    </a:moveTo>
                    <a:lnTo>
                      <a:pt x="2840" y="0"/>
                    </a:lnTo>
                    <a:lnTo>
                      <a:pt x="2853" y="0"/>
                    </a:lnTo>
                    <a:moveTo>
                      <a:pt x="2892" y="0"/>
                    </a:moveTo>
                    <a:lnTo>
                      <a:pt x="2892" y="0"/>
                    </a:lnTo>
                    <a:lnTo>
                      <a:pt x="2905" y="0"/>
                    </a:lnTo>
                    <a:moveTo>
                      <a:pt x="2943" y="0"/>
                    </a:moveTo>
                    <a:lnTo>
                      <a:pt x="2943" y="0"/>
                    </a:lnTo>
                    <a:lnTo>
                      <a:pt x="2957" y="0"/>
                    </a:lnTo>
                    <a:moveTo>
                      <a:pt x="2995" y="0"/>
                    </a:moveTo>
                    <a:lnTo>
                      <a:pt x="2995" y="0"/>
                    </a:lnTo>
                    <a:lnTo>
                      <a:pt x="3008" y="0"/>
                    </a:lnTo>
                    <a:moveTo>
                      <a:pt x="3047" y="0"/>
                    </a:moveTo>
                    <a:lnTo>
                      <a:pt x="3047" y="0"/>
                    </a:lnTo>
                    <a:lnTo>
                      <a:pt x="3060" y="0"/>
                    </a:lnTo>
                    <a:moveTo>
                      <a:pt x="3098" y="0"/>
                    </a:moveTo>
                    <a:lnTo>
                      <a:pt x="3098" y="0"/>
                    </a:lnTo>
                    <a:lnTo>
                      <a:pt x="3111" y="0"/>
                    </a:lnTo>
                    <a:moveTo>
                      <a:pt x="3150" y="0"/>
                    </a:moveTo>
                    <a:lnTo>
                      <a:pt x="3150" y="0"/>
                    </a:lnTo>
                    <a:lnTo>
                      <a:pt x="3163" y="0"/>
                    </a:lnTo>
                    <a:moveTo>
                      <a:pt x="3201" y="0"/>
                    </a:moveTo>
                    <a:lnTo>
                      <a:pt x="3201" y="0"/>
                    </a:lnTo>
                    <a:lnTo>
                      <a:pt x="3215" y="0"/>
                    </a:lnTo>
                    <a:moveTo>
                      <a:pt x="3253" y="0"/>
                    </a:moveTo>
                    <a:lnTo>
                      <a:pt x="3253" y="0"/>
                    </a:lnTo>
                    <a:lnTo>
                      <a:pt x="3266" y="0"/>
                    </a:lnTo>
                    <a:moveTo>
                      <a:pt x="3305" y="0"/>
                    </a:moveTo>
                    <a:lnTo>
                      <a:pt x="3305" y="0"/>
                    </a:lnTo>
                    <a:lnTo>
                      <a:pt x="3318" y="0"/>
                    </a:lnTo>
                    <a:moveTo>
                      <a:pt x="3356" y="0"/>
                    </a:moveTo>
                    <a:lnTo>
                      <a:pt x="3356" y="0"/>
                    </a:lnTo>
                    <a:lnTo>
                      <a:pt x="3370" y="0"/>
                    </a:lnTo>
                    <a:moveTo>
                      <a:pt x="3408" y="0"/>
                    </a:moveTo>
                    <a:lnTo>
                      <a:pt x="3408" y="0"/>
                    </a:lnTo>
                    <a:lnTo>
                      <a:pt x="3421" y="0"/>
                    </a:lnTo>
                    <a:moveTo>
                      <a:pt x="3460" y="0"/>
                    </a:moveTo>
                    <a:lnTo>
                      <a:pt x="3460" y="0"/>
                    </a:lnTo>
                    <a:lnTo>
                      <a:pt x="3473" y="0"/>
                    </a:lnTo>
                    <a:moveTo>
                      <a:pt x="3511" y="0"/>
                    </a:moveTo>
                    <a:lnTo>
                      <a:pt x="3511" y="0"/>
                    </a:lnTo>
                    <a:lnTo>
                      <a:pt x="3525" y="0"/>
                    </a:lnTo>
                    <a:moveTo>
                      <a:pt x="3563" y="0"/>
                    </a:moveTo>
                    <a:lnTo>
                      <a:pt x="3563" y="0"/>
                    </a:lnTo>
                    <a:lnTo>
                      <a:pt x="3576" y="0"/>
                    </a:lnTo>
                    <a:moveTo>
                      <a:pt x="3615" y="0"/>
                    </a:moveTo>
                    <a:lnTo>
                      <a:pt x="3615" y="0"/>
                    </a:lnTo>
                    <a:lnTo>
                      <a:pt x="3628" y="0"/>
                    </a:lnTo>
                    <a:moveTo>
                      <a:pt x="3666" y="0"/>
                    </a:moveTo>
                    <a:lnTo>
                      <a:pt x="3666" y="0"/>
                    </a:lnTo>
                    <a:lnTo>
                      <a:pt x="3680" y="0"/>
                    </a:lnTo>
                    <a:moveTo>
                      <a:pt x="3718" y="0"/>
                    </a:moveTo>
                    <a:lnTo>
                      <a:pt x="3718" y="0"/>
                    </a:lnTo>
                    <a:lnTo>
                      <a:pt x="3731" y="0"/>
                    </a:lnTo>
                    <a:moveTo>
                      <a:pt x="3769" y="0"/>
                    </a:moveTo>
                    <a:lnTo>
                      <a:pt x="3769" y="0"/>
                    </a:lnTo>
                    <a:lnTo>
                      <a:pt x="3783" y="0"/>
                    </a:lnTo>
                    <a:moveTo>
                      <a:pt x="3821" y="0"/>
                    </a:moveTo>
                    <a:lnTo>
                      <a:pt x="3821" y="0"/>
                    </a:lnTo>
                    <a:lnTo>
                      <a:pt x="3834" y="0"/>
                    </a:lnTo>
                    <a:moveTo>
                      <a:pt x="3873" y="0"/>
                    </a:moveTo>
                    <a:lnTo>
                      <a:pt x="3873" y="0"/>
                    </a:lnTo>
                    <a:lnTo>
                      <a:pt x="3886" y="0"/>
                    </a:lnTo>
                    <a:moveTo>
                      <a:pt x="3924" y="0"/>
                    </a:moveTo>
                    <a:lnTo>
                      <a:pt x="3924" y="0"/>
                    </a:lnTo>
                    <a:lnTo>
                      <a:pt x="3938" y="0"/>
                    </a:lnTo>
                    <a:moveTo>
                      <a:pt x="3976" y="0"/>
                    </a:moveTo>
                    <a:lnTo>
                      <a:pt x="3976" y="0"/>
                    </a:lnTo>
                    <a:lnTo>
                      <a:pt x="3989" y="0"/>
                    </a:lnTo>
                    <a:moveTo>
                      <a:pt x="4028" y="0"/>
                    </a:moveTo>
                    <a:lnTo>
                      <a:pt x="4028" y="0"/>
                    </a:lnTo>
                    <a:lnTo>
                      <a:pt x="4041" y="0"/>
                    </a:lnTo>
                    <a:moveTo>
                      <a:pt x="4079" y="0"/>
                    </a:moveTo>
                    <a:lnTo>
                      <a:pt x="4079" y="0"/>
                    </a:lnTo>
                    <a:lnTo>
                      <a:pt x="4093" y="0"/>
                    </a:lnTo>
                    <a:moveTo>
                      <a:pt x="4131" y="0"/>
                    </a:moveTo>
                    <a:lnTo>
                      <a:pt x="4131" y="0"/>
                    </a:lnTo>
                    <a:lnTo>
                      <a:pt x="4144" y="0"/>
                    </a:lnTo>
                    <a:moveTo>
                      <a:pt x="4183" y="0"/>
                    </a:moveTo>
                    <a:lnTo>
                      <a:pt x="4183" y="0"/>
                    </a:lnTo>
                    <a:lnTo>
                      <a:pt x="4196" y="0"/>
                    </a:lnTo>
                    <a:moveTo>
                      <a:pt x="4234" y="0"/>
                    </a:moveTo>
                    <a:lnTo>
                      <a:pt x="4234" y="0"/>
                    </a:lnTo>
                    <a:lnTo>
                      <a:pt x="4248" y="0"/>
                    </a:lnTo>
                    <a:moveTo>
                      <a:pt x="4286" y="0"/>
                    </a:moveTo>
                    <a:lnTo>
                      <a:pt x="4286" y="0"/>
                    </a:lnTo>
                    <a:lnTo>
                      <a:pt x="4299" y="0"/>
                    </a:lnTo>
                    <a:moveTo>
                      <a:pt x="4338" y="0"/>
                    </a:moveTo>
                    <a:lnTo>
                      <a:pt x="4338" y="0"/>
                    </a:lnTo>
                    <a:lnTo>
                      <a:pt x="4351" y="0"/>
                    </a:lnTo>
                    <a:moveTo>
                      <a:pt x="4389" y="0"/>
                    </a:moveTo>
                    <a:lnTo>
                      <a:pt x="4389" y="0"/>
                    </a:lnTo>
                    <a:lnTo>
                      <a:pt x="4402" y="0"/>
                    </a:lnTo>
                    <a:moveTo>
                      <a:pt x="4441" y="0"/>
                    </a:moveTo>
                    <a:lnTo>
                      <a:pt x="4441" y="0"/>
                    </a:lnTo>
                    <a:lnTo>
                      <a:pt x="4454" y="0"/>
                    </a:lnTo>
                    <a:moveTo>
                      <a:pt x="4492" y="0"/>
                    </a:moveTo>
                    <a:lnTo>
                      <a:pt x="4492" y="0"/>
                    </a:lnTo>
                    <a:lnTo>
                      <a:pt x="4506" y="0"/>
                    </a:lnTo>
                    <a:moveTo>
                      <a:pt x="4544" y="0"/>
                    </a:moveTo>
                    <a:lnTo>
                      <a:pt x="4544" y="0"/>
                    </a:lnTo>
                    <a:lnTo>
                      <a:pt x="4557" y="0"/>
                    </a:lnTo>
                    <a:moveTo>
                      <a:pt x="4596" y="0"/>
                    </a:moveTo>
                    <a:lnTo>
                      <a:pt x="4596" y="0"/>
                    </a:lnTo>
                    <a:lnTo>
                      <a:pt x="4609" y="0"/>
                    </a:lnTo>
                    <a:moveTo>
                      <a:pt x="4647" y="0"/>
                    </a:moveTo>
                    <a:lnTo>
                      <a:pt x="4647" y="0"/>
                    </a:lnTo>
                    <a:lnTo>
                      <a:pt x="4661" y="0"/>
                    </a:lnTo>
                    <a:moveTo>
                      <a:pt x="4699" y="0"/>
                    </a:moveTo>
                    <a:lnTo>
                      <a:pt x="4699" y="0"/>
                    </a:lnTo>
                    <a:lnTo>
                      <a:pt x="4712" y="0"/>
                    </a:lnTo>
                    <a:moveTo>
                      <a:pt x="4751" y="0"/>
                    </a:moveTo>
                    <a:lnTo>
                      <a:pt x="4751" y="0"/>
                    </a:lnTo>
                    <a:lnTo>
                      <a:pt x="4764" y="0"/>
                    </a:lnTo>
                    <a:moveTo>
                      <a:pt x="4802" y="0"/>
                    </a:moveTo>
                    <a:lnTo>
                      <a:pt x="4802" y="0"/>
                    </a:lnTo>
                    <a:lnTo>
                      <a:pt x="4816" y="0"/>
                    </a:lnTo>
                    <a:moveTo>
                      <a:pt x="4854" y="0"/>
                    </a:moveTo>
                    <a:lnTo>
                      <a:pt x="4854" y="0"/>
                    </a:lnTo>
                    <a:lnTo>
                      <a:pt x="4867" y="0"/>
                    </a:lnTo>
                    <a:moveTo>
                      <a:pt x="4906" y="0"/>
                    </a:moveTo>
                    <a:lnTo>
                      <a:pt x="4906" y="0"/>
                    </a:lnTo>
                    <a:lnTo>
                      <a:pt x="4919" y="0"/>
                    </a:lnTo>
                    <a:moveTo>
                      <a:pt x="4957" y="0"/>
                    </a:moveTo>
                    <a:lnTo>
                      <a:pt x="4957" y="0"/>
                    </a:lnTo>
                    <a:lnTo>
                      <a:pt x="4970" y="0"/>
                    </a:lnTo>
                    <a:moveTo>
                      <a:pt x="5009" y="0"/>
                    </a:moveTo>
                    <a:lnTo>
                      <a:pt x="5009" y="0"/>
                    </a:lnTo>
                    <a:lnTo>
                      <a:pt x="5022" y="0"/>
                    </a:lnTo>
                    <a:moveTo>
                      <a:pt x="5060" y="0"/>
                    </a:moveTo>
                    <a:lnTo>
                      <a:pt x="5060" y="0"/>
                    </a:lnTo>
                    <a:lnTo>
                      <a:pt x="5074" y="0"/>
                    </a:lnTo>
                    <a:moveTo>
                      <a:pt x="5112" y="0"/>
                    </a:moveTo>
                    <a:lnTo>
                      <a:pt x="5112" y="0"/>
                    </a:lnTo>
                    <a:lnTo>
                      <a:pt x="5125" y="0"/>
                    </a:lnTo>
                    <a:moveTo>
                      <a:pt x="5164" y="0"/>
                    </a:moveTo>
                    <a:lnTo>
                      <a:pt x="5164" y="0"/>
                    </a:lnTo>
                    <a:lnTo>
                      <a:pt x="5177" y="0"/>
                    </a:lnTo>
                    <a:moveTo>
                      <a:pt x="5215" y="0"/>
                    </a:moveTo>
                    <a:lnTo>
                      <a:pt x="5215" y="0"/>
                    </a:lnTo>
                    <a:lnTo>
                      <a:pt x="5229" y="0"/>
                    </a:lnTo>
                    <a:moveTo>
                      <a:pt x="5267" y="0"/>
                    </a:moveTo>
                    <a:lnTo>
                      <a:pt x="5267" y="0"/>
                    </a:lnTo>
                    <a:lnTo>
                      <a:pt x="5280" y="0"/>
                    </a:lnTo>
                    <a:moveTo>
                      <a:pt x="5319" y="0"/>
                    </a:moveTo>
                    <a:lnTo>
                      <a:pt x="5319" y="0"/>
                    </a:lnTo>
                    <a:lnTo>
                      <a:pt x="5332" y="0"/>
                    </a:lnTo>
                    <a:moveTo>
                      <a:pt x="5370" y="0"/>
                    </a:moveTo>
                    <a:lnTo>
                      <a:pt x="5370" y="0"/>
                    </a:lnTo>
                    <a:lnTo>
                      <a:pt x="5384" y="0"/>
                    </a:lnTo>
                    <a:moveTo>
                      <a:pt x="5422" y="0"/>
                    </a:moveTo>
                    <a:lnTo>
                      <a:pt x="5422" y="0"/>
                    </a:lnTo>
                    <a:lnTo>
                      <a:pt x="5435" y="0"/>
                    </a:lnTo>
                    <a:moveTo>
                      <a:pt x="5474" y="0"/>
                    </a:moveTo>
                    <a:lnTo>
                      <a:pt x="5474" y="0"/>
                    </a:lnTo>
                    <a:lnTo>
                      <a:pt x="5487" y="0"/>
                    </a:lnTo>
                    <a:moveTo>
                      <a:pt x="5525" y="0"/>
                    </a:moveTo>
                    <a:lnTo>
                      <a:pt x="5525" y="0"/>
                    </a:lnTo>
                    <a:lnTo>
                      <a:pt x="5539" y="0"/>
                    </a:lnTo>
                    <a:moveTo>
                      <a:pt x="5577" y="0"/>
                    </a:moveTo>
                    <a:lnTo>
                      <a:pt x="5577" y="0"/>
                    </a:lnTo>
                    <a:lnTo>
                      <a:pt x="5590" y="0"/>
                    </a:lnTo>
                    <a:moveTo>
                      <a:pt x="5628" y="0"/>
                    </a:moveTo>
                    <a:lnTo>
                      <a:pt x="5628" y="0"/>
                    </a:lnTo>
                    <a:lnTo>
                      <a:pt x="5642" y="0"/>
                    </a:lnTo>
                    <a:moveTo>
                      <a:pt x="5680" y="0"/>
                    </a:moveTo>
                    <a:lnTo>
                      <a:pt x="5680" y="0"/>
                    </a:lnTo>
                    <a:lnTo>
                      <a:pt x="5693" y="0"/>
                    </a:lnTo>
                    <a:moveTo>
                      <a:pt x="5732" y="0"/>
                    </a:moveTo>
                    <a:lnTo>
                      <a:pt x="5732" y="0"/>
                    </a:lnTo>
                    <a:lnTo>
                      <a:pt x="5745" y="0"/>
                    </a:lnTo>
                    <a:moveTo>
                      <a:pt x="5783" y="0"/>
                    </a:moveTo>
                    <a:lnTo>
                      <a:pt x="5783" y="0"/>
                    </a:lnTo>
                    <a:lnTo>
                      <a:pt x="5797" y="0"/>
                    </a:lnTo>
                    <a:moveTo>
                      <a:pt x="5835" y="0"/>
                    </a:moveTo>
                    <a:lnTo>
                      <a:pt x="5835" y="0"/>
                    </a:lnTo>
                    <a:lnTo>
                      <a:pt x="5848" y="0"/>
                    </a:lnTo>
                    <a:moveTo>
                      <a:pt x="5887" y="0"/>
                    </a:moveTo>
                    <a:lnTo>
                      <a:pt x="5887" y="0"/>
                    </a:lnTo>
                    <a:lnTo>
                      <a:pt x="5900" y="0"/>
                    </a:lnTo>
                    <a:moveTo>
                      <a:pt x="5938" y="0"/>
                    </a:moveTo>
                    <a:lnTo>
                      <a:pt x="5938" y="0"/>
                    </a:lnTo>
                    <a:lnTo>
                      <a:pt x="5952" y="0"/>
                    </a:lnTo>
                    <a:moveTo>
                      <a:pt x="5990" y="0"/>
                    </a:moveTo>
                    <a:lnTo>
                      <a:pt x="5990" y="0"/>
                    </a:lnTo>
                    <a:lnTo>
                      <a:pt x="6003" y="0"/>
                    </a:lnTo>
                    <a:moveTo>
                      <a:pt x="6042" y="0"/>
                    </a:moveTo>
                    <a:lnTo>
                      <a:pt x="6042" y="0"/>
                    </a:lnTo>
                    <a:lnTo>
                      <a:pt x="6055" y="0"/>
                    </a:lnTo>
                    <a:moveTo>
                      <a:pt x="6093" y="0"/>
                    </a:moveTo>
                    <a:lnTo>
                      <a:pt x="6093" y="0"/>
                    </a:lnTo>
                    <a:lnTo>
                      <a:pt x="6107" y="0"/>
                    </a:lnTo>
                    <a:moveTo>
                      <a:pt x="6145" y="0"/>
                    </a:moveTo>
                    <a:lnTo>
                      <a:pt x="6145" y="0"/>
                    </a:lnTo>
                    <a:lnTo>
                      <a:pt x="6158" y="0"/>
                    </a:lnTo>
                    <a:moveTo>
                      <a:pt x="6197" y="0"/>
                    </a:moveTo>
                    <a:lnTo>
                      <a:pt x="6197" y="0"/>
                    </a:lnTo>
                    <a:lnTo>
                      <a:pt x="6210" y="0"/>
                    </a:lnTo>
                    <a:moveTo>
                      <a:pt x="6248" y="0"/>
                    </a:moveTo>
                    <a:lnTo>
                      <a:pt x="6248" y="0"/>
                    </a:lnTo>
                    <a:lnTo>
                      <a:pt x="6261" y="0"/>
                    </a:lnTo>
                  </a:path>
                </a:pathLst>
              </a:custGeom>
              <a:noFill/>
              <a:ln w="17463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Freeform 6"/>
              <p:cNvSpPr>
                <a:spLocks/>
              </p:cNvSpPr>
              <p:nvPr/>
            </p:nvSpPr>
            <p:spPr bwMode="auto">
              <a:xfrm>
                <a:off x="526" y="4472"/>
                <a:ext cx="119" cy="601"/>
              </a:xfrm>
              <a:custGeom>
                <a:avLst/>
                <a:gdLst>
                  <a:gd name="T0" fmla="*/ 0 w 198"/>
                  <a:gd name="T1" fmla="*/ 997 h 997"/>
                  <a:gd name="T2" fmla="*/ 0 w 198"/>
                  <a:gd name="T3" fmla="*/ 997 h 997"/>
                  <a:gd name="T4" fmla="*/ 0 w 198"/>
                  <a:gd name="T5" fmla="*/ 0 h 997"/>
                  <a:gd name="T6" fmla="*/ 198 w 198"/>
                  <a:gd name="T7" fmla="*/ 0 h 997"/>
                  <a:gd name="T8" fmla="*/ 198 w 198"/>
                  <a:gd name="T9" fmla="*/ 997 h 9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997">
                    <a:moveTo>
                      <a:pt x="0" y="997"/>
                    </a:moveTo>
                    <a:lnTo>
                      <a:pt x="0" y="997"/>
                    </a:lnTo>
                    <a:lnTo>
                      <a:pt x="0" y="0"/>
                    </a:lnTo>
                    <a:lnTo>
                      <a:pt x="198" y="0"/>
                    </a:lnTo>
                    <a:lnTo>
                      <a:pt x="198" y="997"/>
                    </a:lnTo>
                  </a:path>
                </a:pathLst>
              </a:custGeom>
              <a:noFill/>
              <a:ln w="2698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Freeform 7"/>
              <p:cNvSpPr>
                <a:spLocks/>
              </p:cNvSpPr>
              <p:nvPr/>
            </p:nvSpPr>
            <p:spPr bwMode="auto">
              <a:xfrm>
                <a:off x="731" y="4367"/>
                <a:ext cx="119" cy="706"/>
              </a:xfrm>
              <a:custGeom>
                <a:avLst/>
                <a:gdLst>
                  <a:gd name="T0" fmla="*/ 0 w 198"/>
                  <a:gd name="T1" fmla="*/ 1172 h 1172"/>
                  <a:gd name="T2" fmla="*/ 0 w 198"/>
                  <a:gd name="T3" fmla="*/ 1172 h 1172"/>
                  <a:gd name="T4" fmla="*/ 0 w 198"/>
                  <a:gd name="T5" fmla="*/ 0 h 1172"/>
                  <a:gd name="T6" fmla="*/ 198 w 198"/>
                  <a:gd name="T7" fmla="*/ 0 h 1172"/>
                  <a:gd name="T8" fmla="*/ 198 w 198"/>
                  <a:gd name="T9" fmla="*/ 1172 h 1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1172">
                    <a:moveTo>
                      <a:pt x="0" y="1172"/>
                    </a:moveTo>
                    <a:lnTo>
                      <a:pt x="0" y="1172"/>
                    </a:lnTo>
                    <a:lnTo>
                      <a:pt x="0" y="0"/>
                    </a:lnTo>
                    <a:lnTo>
                      <a:pt x="198" y="0"/>
                    </a:lnTo>
                    <a:lnTo>
                      <a:pt x="198" y="1172"/>
                    </a:lnTo>
                  </a:path>
                </a:pathLst>
              </a:custGeom>
              <a:noFill/>
              <a:ln w="2698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Freeform 8"/>
              <p:cNvSpPr>
                <a:spLocks/>
              </p:cNvSpPr>
              <p:nvPr/>
            </p:nvSpPr>
            <p:spPr bwMode="auto">
              <a:xfrm>
                <a:off x="936" y="4654"/>
                <a:ext cx="119" cy="419"/>
              </a:xfrm>
              <a:custGeom>
                <a:avLst/>
                <a:gdLst>
                  <a:gd name="T0" fmla="*/ 0 w 198"/>
                  <a:gd name="T1" fmla="*/ 696 h 696"/>
                  <a:gd name="T2" fmla="*/ 0 w 198"/>
                  <a:gd name="T3" fmla="*/ 696 h 696"/>
                  <a:gd name="T4" fmla="*/ 0 w 198"/>
                  <a:gd name="T5" fmla="*/ 0 h 696"/>
                  <a:gd name="T6" fmla="*/ 198 w 198"/>
                  <a:gd name="T7" fmla="*/ 0 h 696"/>
                  <a:gd name="T8" fmla="*/ 198 w 198"/>
                  <a:gd name="T9" fmla="*/ 696 h 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696">
                    <a:moveTo>
                      <a:pt x="0" y="696"/>
                    </a:moveTo>
                    <a:lnTo>
                      <a:pt x="0" y="696"/>
                    </a:lnTo>
                    <a:lnTo>
                      <a:pt x="0" y="0"/>
                    </a:lnTo>
                    <a:lnTo>
                      <a:pt x="198" y="0"/>
                    </a:lnTo>
                    <a:lnTo>
                      <a:pt x="198" y="696"/>
                    </a:lnTo>
                  </a:path>
                </a:pathLst>
              </a:custGeom>
              <a:solidFill>
                <a:srgbClr val="A0A0A4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" name="Freeform 9"/>
              <p:cNvSpPr>
                <a:spLocks/>
              </p:cNvSpPr>
              <p:nvPr/>
            </p:nvSpPr>
            <p:spPr bwMode="auto">
              <a:xfrm>
                <a:off x="936" y="4654"/>
                <a:ext cx="119" cy="419"/>
              </a:xfrm>
              <a:custGeom>
                <a:avLst/>
                <a:gdLst>
                  <a:gd name="T0" fmla="*/ 0 w 198"/>
                  <a:gd name="T1" fmla="*/ 696 h 696"/>
                  <a:gd name="T2" fmla="*/ 0 w 198"/>
                  <a:gd name="T3" fmla="*/ 696 h 696"/>
                  <a:gd name="T4" fmla="*/ 0 w 198"/>
                  <a:gd name="T5" fmla="*/ 0 h 696"/>
                  <a:gd name="T6" fmla="*/ 198 w 198"/>
                  <a:gd name="T7" fmla="*/ 0 h 696"/>
                  <a:gd name="T8" fmla="*/ 198 w 198"/>
                  <a:gd name="T9" fmla="*/ 696 h 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696">
                    <a:moveTo>
                      <a:pt x="0" y="696"/>
                    </a:moveTo>
                    <a:lnTo>
                      <a:pt x="0" y="696"/>
                    </a:lnTo>
                    <a:lnTo>
                      <a:pt x="0" y="0"/>
                    </a:lnTo>
                    <a:lnTo>
                      <a:pt x="198" y="0"/>
                    </a:lnTo>
                    <a:lnTo>
                      <a:pt x="198" y="696"/>
                    </a:lnTo>
                  </a:path>
                </a:pathLst>
              </a:custGeom>
              <a:noFill/>
              <a:ln w="2698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" name="Freeform 10"/>
              <p:cNvSpPr>
                <a:spLocks/>
              </p:cNvSpPr>
              <p:nvPr/>
            </p:nvSpPr>
            <p:spPr bwMode="auto">
              <a:xfrm>
                <a:off x="1142" y="4412"/>
                <a:ext cx="119" cy="661"/>
              </a:xfrm>
              <a:custGeom>
                <a:avLst/>
                <a:gdLst>
                  <a:gd name="T0" fmla="*/ 0 w 198"/>
                  <a:gd name="T1" fmla="*/ 1097 h 1097"/>
                  <a:gd name="T2" fmla="*/ 0 w 198"/>
                  <a:gd name="T3" fmla="*/ 1097 h 1097"/>
                  <a:gd name="T4" fmla="*/ 0 w 198"/>
                  <a:gd name="T5" fmla="*/ 0 h 1097"/>
                  <a:gd name="T6" fmla="*/ 198 w 198"/>
                  <a:gd name="T7" fmla="*/ 0 h 1097"/>
                  <a:gd name="T8" fmla="*/ 198 w 198"/>
                  <a:gd name="T9" fmla="*/ 1097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1097">
                    <a:moveTo>
                      <a:pt x="0" y="1097"/>
                    </a:moveTo>
                    <a:lnTo>
                      <a:pt x="0" y="1097"/>
                    </a:lnTo>
                    <a:lnTo>
                      <a:pt x="0" y="0"/>
                    </a:lnTo>
                    <a:lnTo>
                      <a:pt x="198" y="0"/>
                    </a:lnTo>
                    <a:lnTo>
                      <a:pt x="198" y="1097"/>
                    </a:lnTo>
                  </a:path>
                </a:pathLst>
              </a:custGeom>
              <a:solidFill>
                <a:srgbClr val="D4D4D4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Freeform 11"/>
              <p:cNvSpPr>
                <a:spLocks/>
              </p:cNvSpPr>
              <p:nvPr/>
            </p:nvSpPr>
            <p:spPr bwMode="auto">
              <a:xfrm>
                <a:off x="1142" y="4412"/>
                <a:ext cx="119" cy="661"/>
              </a:xfrm>
              <a:custGeom>
                <a:avLst/>
                <a:gdLst>
                  <a:gd name="T0" fmla="*/ 0 w 198"/>
                  <a:gd name="T1" fmla="*/ 1097 h 1097"/>
                  <a:gd name="T2" fmla="*/ 0 w 198"/>
                  <a:gd name="T3" fmla="*/ 1097 h 1097"/>
                  <a:gd name="T4" fmla="*/ 0 w 198"/>
                  <a:gd name="T5" fmla="*/ 0 h 1097"/>
                  <a:gd name="T6" fmla="*/ 198 w 198"/>
                  <a:gd name="T7" fmla="*/ 0 h 1097"/>
                  <a:gd name="T8" fmla="*/ 198 w 198"/>
                  <a:gd name="T9" fmla="*/ 1097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1097">
                    <a:moveTo>
                      <a:pt x="0" y="1097"/>
                    </a:moveTo>
                    <a:lnTo>
                      <a:pt x="0" y="1097"/>
                    </a:lnTo>
                    <a:lnTo>
                      <a:pt x="0" y="0"/>
                    </a:lnTo>
                    <a:lnTo>
                      <a:pt x="198" y="0"/>
                    </a:lnTo>
                    <a:lnTo>
                      <a:pt x="198" y="1097"/>
                    </a:lnTo>
                  </a:path>
                </a:pathLst>
              </a:custGeom>
              <a:noFill/>
              <a:ln w="2698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" name="Freeform 12"/>
              <p:cNvSpPr>
                <a:spLocks/>
              </p:cNvSpPr>
              <p:nvPr/>
            </p:nvSpPr>
            <p:spPr bwMode="auto">
              <a:xfrm>
                <a:off x="1348" y="4587"/>
                <a:ext cx="119" cy="486"/>
              </a:xfrm>
              <a:custGeom>
                <a:avLst/>
                <a:gdLst>
                  <a:gd name="T0" fmla="*/ 0 w 198"/>
                  <a:gd name="T1" fmla="*/ 806 h 806"/>
                  <a:gd name="T2" fmla="*/ 0 w 198"/>
                  <a:gd name="T3" fmla="*/ 806 h 806"/>
                  <a:gd name="T4" fmla="*/ 0 w 198"/>
                  <a:gd name="T5" fmla="*/ 0 h 806"/>
                  <a:gd name="T6" fmla="*/ 198 w 198"/>
                  <a:gd name="T7" fmla="*/ 0 h 806"/>
                  <a:gd name="T8" fmla="*/ 198 w 198"/>
                  <a:gd name="T9" fmla="*/ 806 h 8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806">
                    <a:moveTo>
                      <a:pt x="0" y="806"/>
                    </a:moveTo>
                    <a:lnTo>
                      <a:pt x="0" y="806"/>
                    </a:lnTo>
                    <a:lnTo>
                      <a:pt x="0" y="0"/>
                    </a:lnTo>
                    <a:lnTo>
                      <a:pt x="198" y="0"/>
                    </a:lnTo>
                    <a:lnTo>
                      <a:pt x="198" y="806"/>
                    </a:lnTo>
                  </a:path>
                </a:pathLst>
              </a:custGeom>
              <a:solidFill>
                <a:srgbClr val="60606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" name="Freeform 13"/>
              <p:cNvSpPr>
                <a:spLocks/>
              </p:cNvSpPr>
              <p:nvPr/>
            </p:nvSpPr>
            <p:spPr bwMode="auto">
              <a:xfrm>
                <a:off x="1348" y="4587"/>
                <a:ext cx="119" cy="486"/>
              </a:xfrm>
              <a:custGeom>
                <a:avLst/>
                <a:gdLst>
                  <a:gd name="T0" fmla="*/ 0 w 198"/>
                  <a:gd name="T1" fmla="*/ 806 h 806"/>
                  <a:gd name="T2" fmla="*/ 0 w 198"/>
                  <a:gd name="T3" fmla="*/ 806 h 806"/>
                  <a:gd name="T4" fmla="*/ 0 w 198"/>
                  <a:gd name="T5" fmla="*/ 0 h 806"/>
                  <a:gd name="T6" fmla="*/ 198 w 198"/>
                  <a:gd name="T7" fmla="*/ 0 h 806"/>
                  <a:gd name="T8" fmla="*/ 198 w 198"/>
                  <a:gd name="T9" fmla="*/ 806 h 8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806">
                    <a:moveTo>
                      <a:pt x="0" y="806"/>
                    </a:moveTo>
                    <a:lnTo>
                      <a:pt x="0" y="806"/>
                    </a:lnTo>
                    <a:lnTo>
                      <a:pt x="0" y="0"/>
                    </a:lnTo>
                    <a:lnTo>
                      <a:pt x="198" y="0"/>
                    </a:lnTo>
                    <a:lnTo>
                      <a:pt x="198" y="806"/>
                    </a:lnTo>
                  </a:path>
                </a:pathLst>
              </a:custGeom>
              <a:noFill/>
              <a:ln w="2698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" name="Freeform 14"/>
              <p:cNvSpPr>
                <a:spLocks/>
              </p:cNvSpPr>
              <p:nvPr/>
            </p:nvSpPr>
            <p:spPr bwMode="auto">
              <a:xfrm>
                <a:off x="1553" y="4565"/>
                <a:ext cx="119" cy="508"/>
              </a:xfrm>
              <a:custGeom>
                <a:avLst/>
                <a:gdLst>
                  <a:gd name="T0" fmla="*/ 0 w 199"/>
                  <a:gd name="T1" fmla="*/ 843 h 843"/>
                  <a:gd name="T2" fmla="*/ 0 w 199"/>
                  <a:gd name="T3" fmla="*/ 843 h 843"/>
                  <a:gd name="T4" fmla="*/ 0 w 199"/>
                  <a:gd name="T5" fmla="*/ 0 h 843"/>
                  <a:gd name="T6" fmla="*/ 199 w 199"/>
                  <a:gd name="T7" fmla="*/ 0 h 843"/>
                  <a:gd name="T8" fmla="*/ 199 w 199"/>
                  <a:gd name="T9" fmla="*/ 843 h 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9" h="843">
                    <a:moveTo>
                      <a:pt x="0" y="843"/>
                    </a:moveTo>
                    <a:lnTo>
                      <a:pt x="0" y="843"/>
                    </a:lnTo>
                    <a:lnTo>
                      <a:pt x="0" y="0"/>
                    </a:lnTo>
                    <a:lnTo>
                      <a:pt x="199" y="0"/>
                    </a:lnTo>
                    <a:lnTo>
                      <a:pt x="199" y="843"/>
                    </a:lnTo>
                  </a:path>
                </a:pathLst>
              </a:custGeom>
              <a:solidFill>
                <a:srgbClr val="A0A0A4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Freeform 15"/>
              <p:cNvSpPr>
                <a:spLocks/>
              </p:cNvSpPr>
              <p:nvPr/>
            </p:nvSpPr>
            <p:spPr bwMode="auto">
              <a:xfrm>
                <a:off x="1553" y="4565"/>
                <a:ext cx="119" cy="508"/>
              </a:xfrm>
              <a:custGeom>
                <a:avLst/>
                <a:gdLst>
                  <a:gd name="T0" fmla="*/ 0 w 199"/>
                  <a:gd name="T1" fmla="*/ 843 h 843"/>
                  <a:gd name="T2" fmla="*/ 0 w 199"/>
                  <a:gd name="T3" fmla="*/ 843 h 843"/>
                  <a:gd name="T4" fmla="*/ 0 w 199"/>
                  <a:gd name="T5" fmla="*/ 0 h 843"/>
                  <a:gd name="T6" fmla="*/ 199 w 199"/>
                  <a:gd name="T7" fmla="*/ 0 h 843"/>
                  <a:gd name="T8" fmla="*/ 199 w 199"/>
                  <a:gd name="T9" fmla="*/ 843 h 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9" h="843">
                    <a:moveTo>
                      <a:pt x="0" y="843"/>
                    </a:moveTo>
                    <a:lnTo>
                      <a:pt x="0" y="843"/>
                    </a:lnTo>
                    <a:lnTo>
                      <a:pt x="0" y="0"/>
                    </a:lnTo>
                    <a:lnTo>
                      <a:pt x="199" y="0"/>
                    </a:lnTo>
                    <a:lnTo>
                      <a:pt x="199" y="843"/>
                    </a:lnTo>
                  </a:path>
                </a:pathLst>
              </a:custGeom>
              <a:noFill/>
              <a:ln w="2698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" name="Freeform 16"/>
              <p:cNvSpPr>
                <a:spLocks/>
              </p:cNvSpPr>
              <p:nvPr/>
            </p:nvSpPr>
            <p:spPr bwMode="auto">
              <a:xfrm>
                <a:off x="1758" y="4449"/>
                <a:ext cx="119" cy="624"/>
              </a:xfrm>
              <a:custGeom>
                <a:avLst/>
                <a:gdLst>
                  <a:gd name="T0" fmla="*/ 0 w 198"/>
                  <a:gd name="T1" fmla="*/ 1035 h 1035"/>
                  <a:gd name="T2" fmla="*/ 0 w 198"/>
                  <a:gd name="T3" fmla="*/ 1035 h 1035"/>
                  <a:gd name="T4" fmla="*/ 0 w 198"/>
                  <a:gd name="T5" fmla="*/ 0 h 1035"/>
                  <a:gd name="T6" fmla="*/ 198 w 198"/>
                  <a:gd name="T7" fmla="*/ 0 h 1035"/>
                  <a:gd name="T8" fmla="*/ 198 w 198"/>
                  <a:gd name="T9" fmla="*/ 1035 h 10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1035">
                    <a:moveTo>
                      <a:pt x="0" y="1035"/>
                    </a:moveTo>
                    <a:lnTo>
                      <a:pt x="0" y="1035"/>
                    </a:lnTo>
                    <a:lnTo>
                      <a:pt x="0" y="0"/>
                    </a:lnTo>
                    <a:lnTo>
                      <a:pt x="198" y="0"/>
                    </a:lnTo>
                    <a:lnTo>
                      <a:pt x="198" y="1035"/>
                    </a:lnTo>
                  </a:path>
                </a:pathLst>
              </a:custGeom>
              <a:solidFill>
                <a:srgbClr val="60606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" name="Freeform 17"/>
              <p:cNvSpPr>
                <a:spLocks/>
              </p:cNvSpPr>
              <p:nvPr/>
            </p:nvSpPr>
            <p:spPr bwMode="auto">
              <a:xfrm>
                <a:off x="1758" y="4449"/>
                <a:ext cx="119" cy="624"/>
              </a:xfrm>
              <a:custGeom>
                <a:avLst/>
                <a:gdLst>
                  <a:gd name="T0" fmla="*/ 0 w 198"/>
                  <a:gd name="T1" fmla="*/ 1035 h 1035"/>
                  <a:gd name="T2" fmla="*/ 0 w 198"/>
                  <a:gd name="T3" fmla="*/ 1035 h 1035"/>
                  <a:gd name="T4" fmla="*/ 0 w 198"/>
                  <a:gd name="T5" fmla="*/ 0 h 1035"/>
                  <a:gd name="T6" fmla="*/ 198 w 198"/>
                  <a:gd name="T7" fmla="*/ 0 h 1035"/>
                  <a:gd name="T8" fmla="*/ 198 w 198"/>
                  <a:gd name="T9" fmla="*/ 1035 h 10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1035">
                    <a:moveTo>
                      <a:pt x="0" y="1035"/>
                    </a:moveTo>
                    <a:lnTo>
                      <a:pt x="0" y="1035"/>
                    </a:lnTo>
                    <a:lnTo>
                      <a:pt x="0" y="0"/>
                    </a:lnTo>
                    <a:lnTo>
                      <a:pt x="198" y="0"/>
                    </a:lnTo>
                    <a:lnTo>
                      <a:pt x="198" y="1035"/>
                    </a:lnTo>
                  </a:path>
                </a:pathLst>
              </a:custGeom>
              <a:noFill/>
              <a:ln w="26988" cap="flat">
                <a:solidFill>
                  <a:srgbClr val="60606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" name="Freeform 18"/>
              <p:cNvSpPr>
                <a:spLocks/>
              </p:cNvSpPr>
              <p:nvPr/>
            </p:nvSpPr>
            <p:spPr bwMode="auto">
              <a:xfrm>
                <a:off x="1964" y="4381"/>
                <a:ext cx="119" cy="692"/>
              </a:xfrm>
              <a:custGeom>
                <a:avLst/>
                <a:gdLst>
                  <a:gd name="T0" fmla="*/ 0 w 198"/>
                  <a:gd name="T1" fmla="*/ 1148 h 1148"/>
                  <a:gd name="T2" fmla="*/ 0 w 198"/>
                  <a:gd name="T3" fmla="*/ 1148 h 1148"/>
                  <a:gd name="T4" fmla="*/ 0 w 198"/>
                  <a:gd name="T5" fmla="*/ 0 h 1148"/>
                  <a:gd name="T6" fmla="*/ 198 w 198"/>
                  <a:gd name="T7" fmla="*/ 0 h 1148"/>
                  <a:gd name="T8" fmla="*/ 198 w 198"/>
                  <a:gd name="T9" fmla="*/ 1148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1148">
                    <a:moveTo>
                      <a:pt x="0" y="1148"/>
                    </a:moveTo>
                    <a:lnTo>
                      <a:pt x="0" y="1148"/>
                    </a:lnTo>
                    <a:lnTo>
                      <a:pt x="0" y="0"/>
                    </a:lnTo>
                    <a:lnTo>
                      <a:pt x="198" y="0"/>
                    </a:lnTo>
                    <a:lnTo>
                      <a:pt x="198" y="1148"/>
                    </a:lnTo>
                  </a:path>
                </a:pathLst>
              </a:custGeom>
              <a:solidFill>
                <a:srgbClr val="A0A0A4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Freeform 19"/>
              <p:cNvSpPr>
                <a:spLocks/>
              </p:cNvSpPr>
              <p:nvPr/>
            </p:nvSpPr>
            <p:spPr bwMode="auto">
              <a:xfrm>
                <a:off x="1964" y="4381"/>
                <a:ext cx="119" cy="692"/>
              </a:xfrm>
              <a:custGeom>
                <a:avLst/>
                <a:gdLst>
                  <a:gd name="T0" fmla="*/ 0 w 198"/>
                  <a:gd name="T1" fmla="*/ 1148 h 1148"/>
                  <a:gd name="T2" fmla="*/ 0 w 198"/>
                  <a:gd name="T3" fmla="*/ 1148 h 1148"/>
                  <a:gd name="T4" fmla="*/ 0 w 198"/>
                  <a:gd name="T5" fmla="*/ 0 h 1148"/>
                  <a:gd name="T6" fmla="*/ 198 w 198"/>
                  <a:gd name="T7" fmla="*/ 0 h 1148"/>
                  <a:gd name="T8" fmla="*/ 198 w 198"/>
                  <a:gd name="T9" fmla="*/ 1148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1148">
                    <a:moveTo>
                      <a:pt x="0" y="1148"/>
                    </a:moveTo>
                    <a:lnTo>
                      <a:pt x="0" y="1148"/>
                    </a:lnTo>
                    <a:lnTo>
                      <a:pt x="0" y="0"/>
                    </a:lnTo>
                    <a:lnTo>
                      <a:pt x="198" y="0"/>
                    </a:lnTo>
                    <a:lnTo>
                      <a:pt x="198" y="1148"/>
                    </a:lnTo>
                  </a:path>
                </a:pathLst>
              </a:custGeom>
              <a:noFill/>
              <a:ln w="26988" cap="flat">
                <a:solidFill>
                  <a:srgbClr val="A0A0A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" name="Freeform 20"/>
              <p:cNvSpPr>
                <a:spLocks/>
              </p:cNvSpPr>
              <p:nvPr/>
            </p:nvSpPr>
            <p:spPr bwMode="auto">
              <a:xfrm>
                <a:off x="2169" y="4458"/>
                <a:ext cx="119" cy="615"/>
              </a:xfrm>
              <a:custGeom>
                <a:avLst/>
                <a:gdLst>
                  <a:gd name="T0" fmla="*/ 0 w 198"/>
                  <a:gd name="T1" fmla="*/ 1020 h 1020"/>
                  <a:gd name="T2" fmla="*/ 0 w 198"/>
                  <a:gd name="T3" fmla="*/ 1020 h 1020"/>
                  <a:gd name="T4" fmla="*/ 0 w 198"/>
                  <a:gd name="T5" fmla="*/ 0 h 1020"/>
                  <a:gd name="T6" fmla="*/ 198 w 198"/>
                  <a:gd name="T7" fmla="*/ 0 h 1020"/>
                  <a:gd name="T8" fmla="*/ 198 w 198"/>
                  <a:gd name="T9" fmla="*/ 102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1020">
                    <a:moveTo>
                      <a:pt x="0" y="1020"/>
                    </a:moveTo>
                    <a:lnTo>
                      <a:pt x="0" y="1020"/>
                    </a:lnTo>
                    <a:lnTo>
                      <a:pt x="0" y="0"/>
                    </a:lnTo>
                    <a:lnTo>
                      <a:pt x="198" y="0"/>
                    </a:lnTo>
                    <a:lnTo>
                      <a:pt x="198" y="1020"/>
                    </a:lnTo>
                  </a:path>
                </a:pathLst>
              </a:custGeom>
              <a:solidFill>
                <a:srgbClr val="A0A0A4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Freeform 21"/>
              <p:cNvSpPr>
                <a:spLocks/>
              </p:cNvSpPr>
              <p:nvPr/>
            </p:nvSpPr>
            <p:spPr bwMode="auto">
              <a:xfrm>
                <a:off x="2169" y="4458"/>
                <a:ext cx="119" cy="615"/>
              </a:xfrm>
              <a:custGeom>
                <a:avLst/>
                <a:gdLst>
                  <a:gd name="T0" fmla="*/ 0 w 198"/>
                  <a:gd name="T1" fmla="*/ 1020 h 1020"/>
                  <a:gd name="T2" fmla="*/ 0 w 198"/>
                  <a:gd name="T3" fmla="*/ 1020 h 1020"/>
                  <a:gd name="T4" fmla="*/ 0 w 198"/>
                  <a:gd name="T5" fmla="*/ 0 h 1020"/>
                  <a:gd name="T6" fmla="*/ 198 w 198"/>
                  <a:gd name="T7" fmla="*/ 0 h 1020"/>
                  <a:gd name="T8" fmla="*/ 198 w 198"/>
                  <a:gd name="T9" fmla="*/ 102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1020">
                    <a:moveTo>
                      <a:pt x="0" y="1020"/>
                    </a:moveTo>
                    <a:lnTo>
                      <a:pt x="0" y="1020"/>
                    </a:lnTo>
                    <a:lnTo>
                      <a:pt x="0" y="0"/>
                    </a:lnTo>
                    <a:lnTo>
                      <a:pt x="198" y="0"/>
                    </a:lnTo>
                    <a:lnTo>
                      <a:pt x="198" y="1020"/>
                    </a:lnTo>
                  </a:path>
                </a:pathLst>
              </a:custGeom>
              <a:noFill/>
              <a:ln w="26988" cap="flat">
                <a:solidFill>
                  <a:srgbClr val="A0A0A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Freeform 22"/>
              <p:cNvSpPr>
                <a:spLocks/>
              </p:cNvSpPr>
              <p:nvPr/>
            </p:nvSpPr>
            <p:spPr bwMode="auto">
              <a:xfrm>
                <a:off x="2375" y="4425"/>
                <a:ext cx="119" cy="648"/>
              </a:xfrm>
              <a:custGeom>
                <a:avLst/>
                <a:gdLst>
                  <a:gd name="T0" fmla="*/ 0 w 198"/>
                  <a:gd name="T1" fmla="*/ 1075 h 1075"/>
                  <a:gd name="T2" fmla="*/ 0 w 198"/>
                  <a:gd name="T3" fmla="*/ 1075 h 1075"/>
                  <a:gd name="T4" fmla="*/ 0 w 198"/>
                  <a:gd name="T5" fmla="*/ 0 h 1075"/>
                  <a:gd name="T6" fmla="*/ 198 w 198"/>
                  <a:gd name="T7" fmla="*/ 0 h 1075"/>
                  <a:gd name="T8" fmla="*/ 198 w 198"/>
                  <a:gd name="T9" fmla="*/ 1075 h 10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1075">
                    <a:moveTo>
                      <a:pt x="0" y="1075"/>
                    </a:moveTo>
                    <a:lnTo>
                      <a:pt x="0" y="1075"/>
                    </a:lnTo>
                    <a:lnTo>
                      <a:pt x="0" y="0"/>
                    </a:lnTo>
                    <a:lnTo>
                      <a:pt x="198" y="0"/>
                    </a:lnTo>
                    <a:lnTo>
                      <a:pt x="198" y="1075"/>
                    </a:lnTo>
                  </a:path>
                </a:pathLst>
              </a:custGeom>
              <a:solidFill>
                <a:srgbClr val="D4D4D4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" name="Freeform 23"/>
              <p:cNvSpPr>
                <a:spLocks/>
              </p:cNvSpPr>
              <p:nvPr/>
            </p:nvSpPr>
            <p:spPr bwMode="auto">
              <a:xfrm>
                <a:off x="2375" y="4425"/>
                <a:ext cx="119" cy="648"/>
              </a:xfrm>
              <a:custGeom>
                <a:avLst/>
                <a:gdLst>
                  <a:gd name="T0" fmla="*/ 0 w 198"/>
                  <a:gd name="T1" fmla="*/ 1075 h 1075"/>
                  <a:gd name="T2" fmla="*/ 0 w 198"/>
                  <a:gd name="T3" fmla="*/ 1075 h 1075"/>
                  <a:gd name="T4" fmla="*/ 0 w 198"/>
                  <a:gd name="T5" fmla="*/ 0 h 1075"/>
                  <a:gd name="T6" fmla="*/ 198 w 198"/>
                  <a:gd name="T7" fmla="*/ 0 h 1075"/>
                  <a:gd name="T8" fmla="*/ 198 w 198"/>
                  <a:gd name="T9" fmla="*/ 1075 h 10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1075">
                    <a:moveTo>
                      <a:pt x="0" y="1075"/>
                    </a:moveTo>
                    <a:lnTo>
                      <a:pt x="0" y="1075"/>
                    </a:lnTo>
                    <a:lnTo>
                      <a:pt x="0" y="0"/>
                    </a:lnTo>
                    <a:lnTo>
                      <a:pt x="198" y="0"/>
                    </a:lnTo>
                    <a:lnTo>
                      <a:pt x="198" y="1075"/>
                    </a:lnTo>
                  </a:path>
                </a:pathLst>
              </a:custGeom>
              <a:noFill/>
              <a:ln w="26988" cap="flat">
                <a:solidFill>
                  <a:srgbClr val="D4D4D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Freeform 24"/>
              <p:cNvSpPr>
                <a:spLocks/>
              </p:cNvSpPr>
              <p:nvPr/>
            </p:nvSpPr>
            <p:spPr bwMode="auto">
              <a:xfrm>
                <a:off x="2580" y="4444"/>
                <a:ext cx="119" cy="629"/>
              </a:xfrm>
              <a:custGeom>
                <a:avLst/>
                <a:gdLst>
                  <a:gd name="T0" fmla="*/ 0 w 198"/>
                  <a:gd name="T1" fmla="*/ 1043 h 1043"/>
                  <a:gd name="T2" fmla="*/ 0 w 198"/>
                  <a:gd name="T3" fmla="*/ 1043 h 1043"/>
                  <a:gd name="T4" fmla="*/ 0 w 198"/>
                  <a:gd name="T5" fmla="*/ 0 h 1043"/>
                  <a:gd name="T6" fmla="*/ 198 w 198"/>
                  <a:gd name="T7" fmla="*/ 0 h 1043"/>
                  <a:gd name="T8" fmla="*/ 198 w 198"/>
                  <a:gd name="T9" fmla="*/ 1043 h 1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1043">
                    <a:moveTo>
                      <a:pt x="0" y="1043"/>
                    </a:moveTo>
                    <a:lnTo>
                      <a:pt x="0" y="1043"/>
                    </a:lnTo>
                    <a:lnTo>
                      <a:pt x="0" y="0"/>
                    </a:lnTo>
                    <a:lnTo>
                      <a:pt x="198" y="0"/>
                    </a:lnTo>
                    <a:lnTo>
                      <a:pt x="198" y="1043"/>
                    </a:lnTo>
                  </a:path>
                </a:pathLst>
              </a:custGeom>
              <a:solidFill>
                <a:srgbClr val="A0A0A4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" name="Freeform 25"/>
              <p:cNvSpPr>
                <a:spLocks/>
              </p:cNvSpPr>
              <p:nvPr/>
            </p:nvSpPr>
            <p:spPr bwMode="auto">
              <a:xfrm>
                <a:off x="2580" y="4444"/>
                <a:ext cx="119" cy="629"/>
              </a:xfrm>
              <a:custGeom>
                <a:avLst/>
                <a:gdLst>
                  <a:gd name="T0" fmla="*/ 0 w 198"/>
                  <a:gd name="T1" fmla="*/ 1043 h 1043"/>
                  <a:gd name="T2" fmla="*/ 0 w 198"/>
                  <a:gd name="T3" fmla="*/ 1043 h 1043"/>
                  <a:gd name="T4" fmla="*/ 0 w 198"/>
                  <a:gd name="T5" fmla="*/ 0 h 1043"/>
                  <a:gd name="T6" fmla="*/ 198 w 198"/>
                  <a:gd name="T7" fmla="*/ 0 h 1043"/>
                  <a:gd name="T8" fmla="*/ 198 w 198"/>
                  <a:gd name="T9" fmla="*/ 1043 h 1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1043">
                    <a:moveTo>
                      <a:pt x="0" y="1043"/>
                    </a:moveTo>
                    <a:lnTo>
                      <a:pt x="0" y="1043"/>
                    </a:lnTo>
                    <a:lnTo>
                      <a:pt x="0" y="0"/>
                    </a:lnTo>
                    <a:lnTo>
                      <a:pt x="198" y="0"/>
                    </a:lnTo>
                    <a:lnTo>
                      <a:pt x="198" y="1043"/>
                    </a:lnTo>
                  </a:path>
                </a:pathLst>
              </a:custGeom>
              <a:noFill/>
              <a:ln w="26988" cap="flat">
                <a:solidFill>
                  <a:srgbClr val="A0A0A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" name="Freeform 26"/>
              <p:cNvSpPr>
                <a:spLocks/>
              </p:cNvSpPr>
              <p:nvPr/>
            </p:nvSpPr>
            <p:spPr bwMode="auto">
              <a:xfrm>
                <a:off x="2785" y="4552"/>
                <a:ext cx="119" cy="521"/>
              </a:xfrm>
              <a:custGeom>
                <a:avLst/>
                <a:gdLst>
                  <a:gd name="T0" fmla="*/ 0 w 198"/>
                  <a:gd name="T1" fmla="*/ 864 h 864"/>
                  <a:gd name="T2" fmla="*/ 0 w 198"/>
                  <a:gd name="T3" fmla="*/ 864 h 864"/>
                  <a:gd name="T4" fmla="*/ 0 w 198"/>
                  <a:gd name="T5" fmla="*/ 0 h 864"/>
                  <a:gd name="T6" fmla="*/ 198 w 198"/>
                  <a:gd name="T7" fmla="*/ 0 h 864"/>
                  <a:gd name="T8" fmla="*/ 198 w 198"/>
                  <a:gd name="T9" fmla="*/ 864 h 8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864">
                    <a:moveTo>
                      <a:pt x="0" y="864"/>
                    </a:moveTo>
                    <a:lnTo>
                      <a:pt x="0" y="864"/>
                    </a:lnTo>
                    <a:lnTo>
                      <a:pt x="0" y="0"/>
                    </a:lnTo>
                    <a:lnTo>
                      <a:pt x="198" y="0"/>
                    </a:lnTo>
                    <a:lnTo>
                      <a:pt x="198" y="864"/>
                    </a:lnTo>
                  </a:path>
                </a:pathLst>
              </a:custGeom>
              <a:solidFill>
                <a:srgbClr val="E8E8E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" name="Freeform 27"/>
              <p:cNvSpPr>
                <a:spLocks/>
              </p:cNvSpPr>
              <p:nvPr/>
            </p:nvSpPr>
            <p:spPr bwMode="auto">
              <a:xfrm>
                <a:off x="2785" y="4552"/>
                <a:ext cx="119" cy="521"/>
              </a:xfrm>
              <a:custGeom>
                <a:avLst/>
                <a:gdLst>
                  <a:gd name="T0" fmla="*/ 0 w 198"/>
                  <a:gd name="T1" fmla="*/ 864 h 864"/>
                  <a:gd name="T2" fmla="*/ 0 w 198"/>
                  <a:gd name="T3" fmla="*/ 864 h 864"/>
                  <a:gd name="T4" fmla="*/ 0 w 198"/>
                  <a:gd name="T5" fmla="*/ 0 h 864"/>
                  <a:gd name="T6" fmla="*/ 198 w 198"/>
                  <a:gd name="T7" fmla="*/ 0 h 864"/>
                  <a:gd name="T8" fmla="*/ 198 w 198"/>
                  <a:gd name="T9" fmla="*/ 864 h 8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864">
                    <a:moveTo>
                      <a:pt x="0" y="864"/>
                    </a:moveTo>
                    <a:lnTo>
                      <a:pt x="0" y="864"/>
                    </a:lnTo>
                    <a:lnTo>
                      <a:pt x="0" y="0"/>
                    </a:lnTo>
                    <a:lnTo>
                      <a:pt x="198" y="0"/>
                    </a:lnTo>
                    <a:lnTo>
                      <a:pt x="198" y="864"/>
                    </a:lnTo>
                  </a:path>
                </a:pathLst>
              </a:custGeom>
              <a:noFill/>
              <a:ln w="26988" cap="flat">
                <a:solidFill>
                  <a:srgbClr val="E8E8E8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Freeform 28"/>
              <p:cNvSpPr>
                <a:spLocks/>
              </p:cNvSpPr>
              <p:nvPr/>
            </p:nvSpPr>
            <p:spPr bwMode="auto">
              <a:xfrm>
                <a:off x="2991" y="4525"/>
                <a:ext cx="119" cy="548"/>
              </a:xfrm>
              <a:custGeom>
                <a:avLst/>
                <a:gdLst>
                  <a:gd name="T0" fmla="*/ 0 w 198"/>
                  <a:gd name="T1" fmla="*/ 909 h 909"/>
                  <a:gd name="T2" fmla="*/ 0 w 198"/>
                  <a:gd name="T3" fmla="*/ 909 h 909"/>
                  <a:gd name="T4" fmla="*/ 0 w 198"/>
                  <a:gd name="T5" fmla="*/ 0 h 909"/>
                  <a:gd name="T6" fmla="*/ 198 w 198"/>
                  <a:gd name="T7" fmla="*/ 0 h 909"/>
                  <a:gd name="T8" fmla="*/ 198 w 198"/>
                  <a:gd name="T9" fmla="*/ 909 h 9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909">
                    <a:moveTo>
                      <a:pt x="0" y="909"/>
                    </a:moveTo>
                    <a:lnTo>
                      <a:pt x="0" y="909"/>
                    </a:lnTo>
                    <a:lnTo>
                      <a:pt x="0" y="0"/>
                    </a:lnTo>
                    <a:lnTo>
                      <a:pt x="198" y="0"/>
                    </a:lnTo>
                    <a:lnTo>
                      <a:pt x="198" y="909"/>
                    </a:lnTo>
                  </a:path>
                </a:pathLst>
              </a:custGeom>
              <a:solidFill>
                <a:srgbClr val="E8E8E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Freeform 29"/>
              <p:cNvSpPr>
                <a:spLocks/>
              </p:cNvSpPr>
              <p:nvPr/>
            </p:nvSpPr>
            <p:spPr bwMode="auto">
              <a:xfrm>
                <a:off x="2991" y="4525"/>
                <a:ext cx="119" cy="548"/>
              </a:xfrm>
              <a:custGeom>
                <a:avLst/>
                <a:gdLst>
                  <a:gd name="T0" fmla="*/ 0 w 198"/>
                  <a:gd name="T1" fmla="*/ 909 h 909"/>
                  <a:gd name="T2" fmla="*/ 0 w 198"/>
                  <a:gd name="T3" fmla="*/ 909 h 909"/>
                  <a:gd name="T4" fmla="*/ 0 w 198"/>
                  <a:gd name="T5" fmla="*/ 0 h 909"/>
                  <a:gd name="T6" fmla="*/ 198 w 198"/>
                  <a:gd name="T7" fmla="*/ 0 h 909"/>
                  <a:gd name="T8" fmla="*/ 198 w 198"/>
                  <a:gd name="T9" fmla="*/ 909 h 9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909">
                    <a:moveTo>
                      <a:pt x="0" y="909"/>
                    </a:moveTo>
                    <a:lnTo>
                      <a:pt x="0" y="909"/>
                    </a:lnTo>
                    <a:lnTo>
                      <a:pt x="0" y="0"/>
                    </a:lnTo>
                    <a:lnTo>
                      <a:pt x="198" y="0"/>
                    </a:lnTo>
                    <a:lnTo>
                      <a:pt x="198" y="909"/>
                    </a:lnTo>
                  </a:path>
                </a:pathLst>
              </a:custGeom>
              <a:noFill/>
              <a:ln w="26988" cap="flat">
                <a:solidFill>
                  <a:srgbClr val="E8E8E8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Freeform 30"/>
              <p:cNvSpPr>
                <a:spLocks/>
              </p:cNvSpPr>
              <p:nvPr/>
            </p:nvSpPr>
            <p:spPr bwMode="auto">
              <a:xfrm>
                <a:off x="3197" y="4319"/>
                <a:ext cx="119" cy="754"/>
              </a:xfrm>
              <a:custGeom>
                <a:avLst/>
                <a:gdLst>
                  <a:gd name="T0" fmla="*/ 0 w 198"/>
                  <a:gd name="T1" fmla="*/ 1252 h 1252"/>
                  <a:gd name="T2" fmla="*/ 0 w 198"/>
                  <a:gd name="T3" fmla="*/ 1252 h 1252"/>
                  <a:gd name="T4" fmla="*/ 0 w 198"/>
                  <a:gd name="T5" fmla="*/ 0 h 1252"/>
                  <a:gd name="T6" fmla="*/ 198 w 198"/>
                  <a:gd name="T7" fmla="*/ 0 h 1252"/>
                  <a:gd name="T8" fmla="*/ 198 w 198"/>
                  <a:gd name="T9" fmla="*/ 1252 h 1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1252">
                    <a:moveTo>
                      <a:pt x="0" y="1252"/>
                    </a:moveTo>
                    <a:lnTo>
                      <a:pt x="0" y="1252"/>
                    </a:lnTo>
                    <a:lnTo>
                      <a:pt x="0" y="0"/>
                    </a:lnTo>
                    <a:lnTo>
                      <a:pt x="198" y="0"/>
                    </a:lnTo>
                    <a:lnTo>
                      <a:pt x="198" y="1252"/>
                    </a:lnTo>
                  </a:path>
                </a:pathLst>
              </a:custGeom>
              <a:noFill/>
              <a:ln w="2698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Freeform 31"/>
              <p:cNvSpPr>
                <a:spLocks/>
              </p:cNvSpPr>
              <p:nvPr/>
            </p:nvSpPr>
            <p:spPr bwMode="auto">
              <a:xfrm>
                <a:off x="3402" y="4419"/>
                <a:ext cx="119" cy="654"/>
              </a:xfrm>
              <a:custGeom>
                <a:avLst/>
                <a:gdLst>
                  <a:gd name="T0" fmla="*/ 0 w 199"/>
                  <a:gd name="T1" fmla="*/ 1086 h 1086"/>
                  <a:gd name="T2" fmla="*/ 0 w 199"/>
                  <a:gd name="T3" fmla="*/ 1086 h 1086"/>
                  <a:gd name="T4" fmla="*/ 0 w 199"/>
                  <a:gd name="T5" fmla="*/ 0 h 1086"/>
                  <a:gd name="T6" fmla="*/ 199 w 199"/>
                  <a:gd name="T7" fmla="*/ 0 h 1086"/>
                  <a:gd name="T8" fmla="*/ 199 w 199"/>
                  <a:gd name="T9" fmla="*/ 1086 h 10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9" h="1086">
                    <a:moveTo>
                      <a:pt x="0" y="1086"/>
                    </a:moveTo>
                    <a:lnTo>
                      <a:pt x="0" y="1086"/>
                    </a:lnTo>
                    <a:lnTo>
                      <a:pt x="0" y="0"/>
                    </a:lnTo>
                    <a:lnTo>
                      <a:pt x="199" y="0"/>
                    </a:lnTo>
                    <a:lnTo>
                      <a:pt x="199" y="1086"/>
                    </a:lnTo>
                  </a:path>
                </a:pathLst>
              </a:custGeom>
              <a:solidFill>
                <a:srgbClr val="808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Freeform 32"/>
              <p:cNvSpPr>
                <a:spLocks/>
              </p:cNvSpPr>
              <p:nvPr/>
            </p:nvSpPr>
            <p:spPr bwMode="auto">
              <a:xfrm>
                <a:off x="3402" y="4419"/>
                <a:ext cx="119" cy="654"/>
              </a:xfrm>
              <a:custGeom>
                <a:avLst/>
                <a:gdLst>
                  <a:gd name="T0" fmla="*/ 0 w 199"/>
                  <a:gd name="T1" fmla="*/ 1086 h 1086"/>
                  <a:gd name="T2" fmla="*/ 0 w 199"/>
                  <a:gd name="T3" fmla="*/ 1086 h 1086"/>
                  <a:gd name="T4" fmla="*/ 0 w 199"/>
                  <a:gd name="T5" fmla="*/ 0 h 1086"/>
                  <a:gd name="T6" fmla="*/ 199 w 199"/>
                  <a:gd name="T7" fmla="*/ 0 h 1086"/>
                  <a:gd name="T8" fmla="*/ 199 w 199"/>
                  <a:gd name="T9" fmla="*/ 1086 h 10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9" h="1086">
                    <a:moveTo>
                      <a:pt x="0" y="1086"/>
                    </a:moveTo>
                    <a:lnTo>
                      <a:pt x="0" y="1086"/>
                    </a:lnTo>
                    <a:lnTo>
                      <a:pt x="0" y="0"/>
                    </a:lnTo>
                    <a:lnTo>
                      <a:pt x="199" y="0"/>
                    </a:lnTo>
                    <a:lnTo>
                      <a:pt x="199" y="1086"/>
                    </a:lnTo>
                  </a:path>
                </a:pathLst>
              </a:custGeom>
              <a:noFill/>
              <a:ln w="26988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Freeform 33"/>
              <p:cNvSpPr>
                <a:spLocks/>
              </p:cNvSpPr>
              <p:nvPr/>
            </p:nvSpPr>
            <p:spPr bwMode="auto">
              <a:xfrm>
                <a:off x="3607" y="4280"/>
                <a:ext cx="119" cy="793"/>
              </a:xfrm>
              <a:custGeom>
                <a:avLst/>
                <a:gdLst>
                  <a:gd name="T0" fmla="*/ 0 w 198"/>
                  <a:gd name="T1" fmla="*/ 1316 h 1316"/>
                  <a:gd name="T2" fmla="*/ 0 w 198"/>
                  <a:gd name="T3" fmla="*/ 1316 h 1316"/>
                  <a:gd name="T4" fmla="*/ 0 w 198"/>
                  <a:gd name="T5" fmla="*/ 0 h 1316"/>
                  <a:gd name="T6" fmla="*/ 198 w 198"/>
                  <a:gd name="T7" fmla="*/ 0 h 1316"/>
                  <a:gd name="T8" fmla="*/ 198 w 198"/>
                  <a:gd name="T9" fmla="*/ 1316 h 1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1316">
                    <a:moveTo>
                      <a:pt x="0" y="1316"/>
                    </a:moveTo>
                    <a:lnTo>
                      <a:pt x="0" y="1316"/>
                    </a:lnTo>
                    <a:lnTo>
                      <a:pt x="0" y="0"/>
                    </a:lnTo>
                    <a:lnTo>
                      <a:pt x="198" y="0"/>
                    </a:lnTo>
                    <a:lnTo>
                      <a:pt x="198" y="1316"/>
                    </a:lnTo>
                  </a:path>
                </a:pathLst>
              </a:custGeom>
              <a:solidFill>
                <a:srgbClr val="60606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Freeform 34"/>
              <p:cNvSpPr>
                <a:spLocks/>
              </p:cNvSpPr>
              <p:nvPr/>
            </p:nvSpPr>
            <p:spPr bwMode="auto">
              <a:xfrm>
                <a:off x="3607" y="4280"/>
                <a:ext cx="119" cy="793"/>
              </a:xfrm>
              <a:custGeom>
                <a:avLst/>
                <a:gdLst>
                  <a:gd name="T0" fmla="*/ 0 w 198"/>
                  <a:gd name="T1" fmla="*/ 1316 h 1316"/>
                  <a:gd name="T2" fmla="*/ 0 w 198"/>
                  <a:gd name="T3" fmla="*/ 1316 h 1316"/>
                  <a:gd name="T4" fmla="*/ 0 w 198"/>
                  <a:gd name="T5" fmla="*/ 0 h 1316"/>
                  <a:gd name="T6" fmla="*/ 198 w 198"/>
                  <a:gd name="T7" fmla="*/ 0 h 1316"/>
                  <a:gd name="T8" fmla="*/ 198 w 198"/>
                  <a:gd name="T9" fmla="*/ 1316 h 1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1316">
                    <a:moveTo>
                      <a:pt x="0" y="1316"/>
                    </a:moveTo>
                    <a:lnTo>
                      <a:pt x="0" y="1316"/>
                    </a:lnTo>
                    <a:lnTo>
                      <a:pt x="0" y="0"/>
                    </a:lnTo>
                    <a:lnTo>
                      <a:pt x="198" y="0"/>
                    </a:lnTo>
                    <a:lnTo>
                      <a:pt x="198" y="1316"/>
                    </a:lnTo>
                  </a:path>
                </a:pathLst>
              </a:custGeom>
              <a:noFill/>
              <a:ln w="26988" cap="flat">
                <a:solidFill>
                  <a:srgbClr val="60606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Freeform 35"/>
              <p:cNvSpPr>
                <a:spLocks/>
              </p:cNvSpPr>
              <p:nvPr/>
            </p:nvSpPr>
            <p:spPr bwMode="auto">
              <a:xfrm>
                <a:off x="3813" y="4719"/>
                <a:ext cx="119" cy="354"/>
              </a:xfrm>
              <a:custGeom>
                <a:avLst/>
                <a:gdLst>
                  <a:gd name="T0" fmla="*/ 0 w 198"/>
                  <a:gd name="T1" fmla="*/ 588 h 588"/>
                  <a:gd name="T2" fmla="*/ 0 w 198"/>
                  <a:gd name="T3" fmla="*/ 588 h 588"/>
                  <a:gd name="T4" fmla="*/ 0 w 198"/>
                  <a:gd name="T5" fmla="*/ 0 h 588"/>
                  <a:gd name="T6" fmla="*/ 198 w 198"/>
                  <a:gd name="T7" fmla="*/ 0 h 588"/>
                  <a:gd name="T8" fmla="*/ 198 w 198"/>
                  <a:gd name="T9" fmla="*/ 588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588">
                    <a:moveTo>
                      <a:pt x="0" y="588"/>
                    </a:moveTo>
                    <a:lnTo>
                      <a:pt x="0" y="588"/>
                    </a:lnTo>
                    <a:lnTo>
                      <a:pt x="0" y="0"/>
                    </a:lnTo>
                    <a:lnTo>
                      <a:pt x="198" y="0"/>
                    </a:lnTo>
                    <a:lnTo>
                      <a:pt x="198" y="588"/>
                    </a:lnTo>
                  </a:path>
                </a:pathLst>
              </a:custGeom>
              <a:solidFill>
                <a:srgbClr val="60606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Freeform 36"/>
              <p:cNvSpPr>
                <a:spLocks/>
              </p:cNvSpPr>
              <p:nvPr/>
            </p:nvSpPr>
            <p:spPr bwMode="auto">
              <a:xfrm>
                <a:off x="3813" y="4719"/>
                <a:ext cx="119" cy="354"/>
              </a:xfrm>
              <a:custGeom>
                <a:avLst/>
                <a:gdLst>
                  <a:gd name="T0" fmla="*/ 0 w 198"/>
                  <a:gd name="T1" fmla="*/ 588 h 588"/>
                  <a:gd name="T2" fmla="*/ 0 w 198"/>
                  <a:gd name="T3" fmla="*/ 588 h 588"/>
                  <a:gd name="T4" fmla="*/ 0 w 198"/>
                  <a:gd name="T5" fmla="*/ 0 h 588"/>
                  <a:gd name="T6" fmla="*/ 198 w 198"/>
                  <a:gd name="T7" fmla="*/ 0 h 588"/>
                  <a:gd name="T8" fmla="*/ 198 w 198"/>
                  <a:gd name="T9" fmla="*/ 588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588">
                    <a:moveTo>
                      <a:pt x="0" y="588"/>
                    </a:moveTo>
                    <a:lnTo>
                      <a:pt x="0" y="588"/>
                    </a:lnTo>
                    <a:lnTo>
                      <a:pt x="0" y="0"/>
                    </a:lnTo>
                    <a:lnTo>
                      <a:pt x="198" y="0"/>
                    </a:lnTo>
                    <a:lnTo>
                      <a:pt x="198" y="588"/>
                    </a:lnTo>
                  </a:path>
                </a:pathLst>
              </a:custGeom>
              <a:noFill/>
              <a:ln w="26988" cap="flat">
                <a:solidFill>
                  <a:srgbClr val="60606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Freeform 37"/>
              <p:cNvSpPr>
                <a:spLocks/>
              </p:cNvSpPr>
              <p:nvPr/>
            </p:nvSpPr>
            <p:spPr bwMode="auto">
              <a:xfrm>
                <a:off x="4018" y="4754"/>
                <a:ext cx="119" cy="319"/>
              </a:xfrm>
              <a:custGeom>
                <a:avLst/>
                <a:gdLst>
                  <a:gd name="T0" fmla="*/ 0 w 198"/>
                  <a:gd name="T1" fmla="*/ 530 h 530"/>
                  <a:gd name="T2" fmla="*/ 0 w 198"/>
                  <a:gd name="T3" fmla="*/ 530 h 530"/>
                  <a:gd name="T4" fmla="*/ 0 w 198"/>
                  <a:gd name="T5" fmla="*/ 0 h 530"/>
                  <a:gd name="T6" fmla="*/ 198 w 198"/>
                  <a:gd name="T7" fmla="*/ 0 h 530"/>
                  <a:gd name="T8" fmla="*/ 198 w 198"/>
                  <a:gd name="T9" fmla="*/ 530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530">
                    <a:moveTo>
                      <a:pt x="0" y="530"/>
                    </a:moveTo>
                    <a:lnTo>
                      <a:pt x="0" y="530"/>
                    </a:lnTo>
                    <a:lnTo>
                      <a:pt x="0" y="0"/>
                    </a:lnTo>
                    <a:lnTo>
                      <a:pt x="198" y="0"/>
                    </a:lnTo>
                    <a:lnTo>
                      <a:pt x="198" y="530"/>
                    </a:lnTo>
                  </a:path>
                </a:pathLst>
              </a:custGeom>
              <a:solidFill>
                <a:srgbClr val="A0A0A4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Freeform 38"/>
              <p:cNvSpPr>
                <a:spLocks/>
              </p:cNvSpPr>
              <p:nvPr/>
            </p:nvSpPr>
            <p:spPr bwMode="auto">
              <a:xfrm>
                <a:off x="4018" y="4754"/>
                <a:ext cx="119" cy="319"/>
              </a:xfrm>
              <a:custGeom>
                <a:avLst/>
                <a:gdLst>
                  <a:gd name="T0" fmla="*/ 0 w 198"/>
                  <a:gd name="T1" fmla="*/ 530 h 530"/>
                  <a:gd name="T2" fmla="*/ 0 w 198"/>
                  <a:gd name="T3" fmla="*/ 530 h 530"/>
                  <a:gd name="T4" fmla="*/ 0 w 198"/>
                  <a:gd name="T5" fmla="*/ 0 h 530"/>
                  <a:gd name="T6" fmla="*/ 198 w 198"/>
                  <a:gd name="T7" fmla="*/ 0 h 530"/>
                  <a:gd name="T8" fmla="*/ 198 w 198"/>
                  <a:gd name="T9" fmla="*/ 530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530">
                    <a:moveTo>
                      <a:pt x="0" y="530"/>
                    </a:moveTo>
                    <a:lnTo>
                      <a:pt x="0" y="530"/>
                    </a:lnTo>
                    <a:lnTo>
                      <a:pt x="0" y="0"/>
                    </a:lnTo>
                    <a:lnTo>
                      <a:pt x="198" y="0"/>
                    </a:lnTo>
                    <a:lnTo>
                      <a:pt x="198" y="530"/>
                    </a:lnTo>
                  </a:path>
                </a:pathLst>
              </a:custGeom>
              <a:noFill/>
              <a:ln w="26988" cap="flat">
                <a:solidFill>
                  <a:srgbClr val="A0A0A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Freeform 39"/>
              <p:cNvSpPr>
                <a:spLocks/>
              </p:cNvSpPr>
              <p:nvPr/>
            </p:nvSpPr>
            <p:spPr bwMode="auto">
              <a:xfrm>
                <a:off x="449" y="5073"/>
                <a:ext cx="3780" cy="0"/>
              </a:xfrm>
              <a:custGeom>
                <a:avLst/>
                <a:gdLst>
                  <a:gd name="T0" fmla="*/ 0 w 6288"/>
                  <a:gd name="T1" fmla="*/ 0 w 6288"/>
                  <a:gd name="T2" fmla="*/ 6288 w 628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288">
                    <a:moveTo>
                      <a:pt x="0" y="0"/>
                    </a:moveTo>
                    <a:lnTo>
                      <a:pt x="0" y="0"/>
                    </a:lnTo>
                    <a:lnTo>
                      <a:pt x="6288" y="0"/>
                    </a:lnTo>
                  </a:path>
                </a:pathLst>
              </a:custGeom>
              <a:noFill/>
              <a:ln w="2698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Freeform 40"/>
              <p:cNvSpPr>
                <a:spLocks/>
              </p:cNvSpPr>
              <p:nvPr/>
            </p:nvSpPr>
            <p:spPr bwMode="auto">
              <a:xfrm>
                <a:off x="586" y="5073"/>
                <a:ext cx="0" cy="22"/>
              </a:xfrm>
              <a:custGeom>
                <a:avLst/>
                <a:gdLst>
                  <a:gd name="T0" fmla="*/ 0 h 37"/>
                  <a:gd name="T1" fmla="*/ 0 h 37"/>
                  <a:gd name="T2" fmla="*/ 37 h 3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7">
                    <a:moveTo>
                      <a:pt x="0" y="0"/>
                    </a:moveTo>
                    <a:lnTo>
                      <a:pt x="0" y="0"/>
                    </a:lnTo>
                    <a:lnTo>
                      <a:pt x="0" y="37"/>
                    </a:lnTo>
                  </a:path>
                </a:pathLst>
              </a:custGeom>
              <a:noFill/>
              <a:ln w="2698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Freeform 41"/>
              <p:cNvSpPr>
                <a:spLocks/>
              </p:cNvSpPr>
              <p:nvPr/>
            </p:nvSpPr>
            <p:spPr bwMode="auto">
              <a:xfrm>
                <a:off x="792" y="5073"/>
                <a:ext cx="0" cy="22"/>
              </a:xfrm>
              <a:custGeom>
                <a:avLst/>
                <a:gdLst>
                  <a:gd name="T0" fmla="*/ 0 h 37"/>
                  <a:gd name="T1" fmla="*/ 0 h 37"/>
                  <a:gd name="T2" fmla="*/ 37 h 3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7">
                    <a:moveTo>
                      <a:pt x="0" y="0"/>
                    </a:moveTo>
                    <a:lnTo>
                      <a:pt x="0" y="0"/>
                    </a:lnTo>
                    <a:lnTo>
                      <a:pt x="0" y="37"/>
                    </a:lnTo>
                  </a:path>
                </a:pathLst>
              </a:custGeom>
              <a:noFill/>
              <a:ln w="2698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Freeform 42"/>
              <p:cNvSpPr>
                <a:spLocks/>
              </p:cNvSpPr>
              <p:nvPr/>
            </p:nvSpPr>
            <p:spPr bwMode="auto">
              <a:xfrm>
                <a:off x="997" y="5073"/>
                <a:ext cx="0" cy="22"/>
              </a:xfrm>
              <a:custGeom>
                <a:avLst/>
                <a:gdLst>
                  <a:gd name="T0" fmla="*/ 0 h 37"/>
                  <a:gd name="T1" fmla="*/ 0 h 37"/>
                  <a:gd name="T2" fmla="*/ 37 h 3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7">
                    <a:moveTo>
                      <a:pt x="0" y="0"/>
                    </a:moveTo>
                    <a:lnTo>
                      <a:pt x="0" y="0"/>
                    </a:lnTo>
                    <a:lnTo>
                      <a:pt x="0" y="37"/>
                    </a:lnTo>
                  </a:path>
                </a:pathLst>
              </a:custGeom>
              <a:noFill/>
              <a:ln w="2698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Freeform 43"/>
              <p:cNvSpPr>
                <a:spLocks/>
              </p:cNvSpPr>
              <p:nvPr/>
            </p:nvSpPr>
            <p:spPr bwMode="auto">
              <a:xfrm>
                <a:off x="1203" y="5073"/>
                <a:ext cx="0" cy="22"/>
              </a:xfrm>
              <a:custGeom>
                <a:avLst/>
                <a:gdLst>
                  <a:gd name="T0" fmla="*/ 0 h 37"/>
                  <a:gd name="T1" fmla="*/ 0 h 37"/>
                  <a:gd name="T2" fmla="*/ 37 h 3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7">
                    <a:moveTo>
                      <a:pt x="0" y="0"/>
                    </a:moveTo>
                    <a:lnTo>
                      <a:pt x="0" y="0"/>
                    </a:lnTo>
                    <a:lnTo>
                      <a:pt x="0" y="37"/>
                    </a:lnTo>
                  </a:path>
                </a:pathLst>
              </a:custGeom>
              <a:noFill/>
              <a:ln w="2698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Freeform 44"/>
              <p:cNvSpPr>
                <a:spLocks/>
              </p:cNvSpPr>
              <p:nvPr/>
            </p:nvSpPr>
            <p:spPr bwMode="auto">
              <a:xfrm>
                <a:off x="1408" y="5073"/>
                <a:ext cx="0" cy="22"/>
              </a:xfrm>
              <a:custGeom>
                <a:avLst/>
                <a:gdLst>
                  <a:gd name="T0" fmla="*/ 0 h 37"/>
                  <a:gd name="T1" fmla="*/ 0 h 37"/>
                  <a:gd name="T2" fmla="*/ 37 h 3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7">
                    <a:moveTo>
                      <a:pt x="0" y="0"/>
                    </a:moveTo>
                    <a:lnTo>
                      <a:pt x="0" y="0"/>
                    </a:lnTo>
                    <a:lnTo>
                      <a:pt x="0" y="37"/>
                    </a:lnTo>
                  </a:path>
                </a:pathLst>
              </a:custGeom>
              <a:noFill/>
              <a:ln w="2698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Freeform 45"/>
              <p:cNvSpPr>
                <a:spLocks/>
              </p:cNvSpPr>
              <p:nvPr/>
            </p:nvSpPr>
            <p:spPr bwMode="auto">
              <a:xfrm>
                <a:off x="1613" y="5073"/>
                <a:ext cx="0" cy="22"/>
              </a:xfrm>
              <a:custGeom>
                <a:avLst/>
                <a:gdLst>
                  <a:gd name="T0" fmla="*/ 0 h 37"/>
                  <a:gd name="T1" fmla="*/ 0 h 37"/>
                  <a:gd name="T2" fmla="*/ 37 h 3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7">
                    <a:moveTo>
                      <a:pt x="0" y="0"/>
                    </a:moveTo>
                    <a:lnTo>
                      <a:pt x="0" y="0"/>
                    </a:lnTo>
                    <a:lnTo>
                      <a:pt x="0" y="37"/>
                    </a:lnTo>
                  </a:path>
                </a:pathLst>
              </a:custGeom>
              <a:noFill/>
              <a:ln w="2698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Freeform 46"/>
              <p:cNvSpPr>
                <a:spLocks/>
              </p:cNvSpPr>
              <p:nvPr/>
            </p:nvSpPr>
            <p:spPr bwMode="auto">
              <a:xfrm>
                <a:off x="1819" y="5073"/>
                <a:ext cx="0" cy="22"/>
              </a:xfrm>
              <a:custGeom>
                <a:avLst/>
                <a:gdLst>
                  <a:gd name="T0" fmla="*/ 0 h 37"/>
                  <a:gd name="T1" fmla="*/ 0 h 37"/>
                  <a:gd name="T2" fmla="*/ 37 h 3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7">
                    <a:moveTo>
                      <a:pt x="0" y="0"/>
                    </a:moveTo>
                    <a:lnTo>
                      <a:pt x="0" y="0"/>
                    </a:lnTo>
                    <a:lnTo>
                      <a:pt x="0" y="37"/>
                    </a:lnTo>
                  </a:path>
                </a:pathLst>
              </a:custGeom>
              <a:noFill/>
              <a:ln w="2698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Freeform 47"/>
              <p:cNvSpPr>
                <a:spLocks/>
              </p:cNvSpPr>
              <p:nvPr/>
            </p:nvSpPr>
            <p:spPr bwMode="auto">
              <a:xfrm>
                <a:off x="2024" y="5073"/>
                <a:ext cx="0" cy="22"/>
              </a:xfrm>
              <a:custGeom>
                <a:avLst/>
                <a:gdLst>
                  <a:gd name="T0" fmla="*/ 0 h 37"/>
                  <a:gd name="T1" fmla="*/ 0 h 37"/>
                  <a:gd name="T2" fmla="*/ 37 h 3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7">
                    <a:moveTo>
                      <a:pt x="0" y="0"/>
                    </a:moveTo>
                    <a:lnTo>
                      <a:pt x="0" y="0"/>
                    </a:lnTo>
                    <a:lnTo>
                      <a:pt x="0" y="37"/>
                    </a:lnTo>
                  </a:path>
                </a:pathLst>
              </a:custGeom>
              <a:noFill/>
              <a:ln w="2698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Freeform 48"/>
              <p:cNvSpPr>
                <a:spLocks/>
              </p:cNvSpPr>
              <p:nvPr/>
            </p:nvSpPr>
            <p:spPr bwMode="auto">
              <a:xfrm>
                <a:off x="2229" y="5073"/>
                <a:ext cx="0" cy="22"/>
              </a:xfrm>
              <a:custGeom>
                <a:avLst/>
                <a:gdLst>
                  <a:gd name="T0" fmla="*/ 0 h 37"/>
                  <a:gd name="T1" fmla="*/ 0 h 37"/>
                  <a:gd name="T2" fmla="*/ 37 h 3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7">
                    <a:moveTo>
                      <a:pt x="0" y="0"/>
                    </a:moveTo>
                    <a:lnTo>
                      <a:pt x="0" y="0"/>
                    </a:lnTo>
                    <a:lnTo>
                      <a:pt x="0" y="37"/>
                    </a:lnTo>
                  </a:path>
                </a:pathLst>
              </a:custGeom>
              <a:noFill/>
              <a:ln w="2698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Freeform 49"/>
              <p:cNvSpPr>
                <a:spLocks/>
              </p:cNvSpPr>
              <p:nvPr/>
            </p:nvSpPr>
            <p:spPr bwMode="auto">
              <a:xfrm>
                <a:off x="2435" y="5073"/>
                <a:ext cx="0" cy="22"/>
              </a:xfrm>
              <a:custGeom>
                <a:avLst/>
                <a:gdLst>
                  <a:gd name="T0" fmla="*/ 0 h 37"/>
                  <a:gd name="T1" fmla="*/ 0 h 37"/>
                  <a:gd name="T2" fmla="*/ 37 h 3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7">
                    <a:moveTo>
                      <a:pt x="0" y="0"/>
                    </a:moveTo>
                    <a:lnTo>
                      <a:pt x="0" y="0"/>
                    </a:lnTo>
                    <a:lnTo>
                      <a:pt x="0" y="37"/>
                    </a:lnTo>
                  </a:path>
                </a:pathLst>
              </a:custGeom>
              <a:noFill/>
              <a:ln w="2698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" name="Freeform 50"/>
              <p:cNvSpPr>
                <a:spLocks/>
              </p:cNvSpPr>
              <p:nvPr/>
            </p:nvSpPr>
            <p:spPr bwMode="auto">
              <a:xfrm>
                <a:off x="2641" y="5073"/>
                <a:ext cx="0" cy="22"/>
              </a:xfrm>
              <a:custGeom>
                <a:avLst/>
                <a:gdLst>
                  <a:gd name="T0" fmla="*/ 0 h 37"/>
                  <a:gd name="T1" fmla="*/ 0 h 37"/>
                  <a:gd name="T2" fmla="*/ 37 h 3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7">
                    <a:moveTo>
                      <a:pt x="0" y="0"/>
                    </a:moveTo>
                    <a:lnTo>
                      <a:pt x="0" y="0"/>
                    </a:lnTo>
                    <a:lnTo>
                      <a:pt x="0" y="37"/>
                    </a:lnTo>
                  </a:path>
                </a:pathLst>
              </a:custGeom>
              <a:noFill/>
              <a:ln w="2698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Freeform 51"/>
              <p:cNvSpPr>
                <a:spLocks/>
              </p:cNvSpPr>
              <p:nvPr/>
            </p:nvSpPr>
            <p:spPr bwMode="auto">
              <a:xfrm>
                <a:off x="2846" y="5073"/>
                <a:ext cx="0" cy="22"/>
              </a:xfrm>
              <a:custGeom>
                <a:avLst/>
                <a:gdLst>
                  <a:gd name="T0" fmla="*/ 0 h 37"/>
                  <a:gd name="T1" fmla="*/ 0 h 37"/>
                  <a:gd name="T2" fmla="*/ 37 h 3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7">
                    <a:moveTo>
                      <a:pt x="0" y="0"/>
                    </a:moveTo>
                    <a:lnTo>
                      <a:pt x="0" y="0"/>
                    </a:lnTo>
                    <a:lnTo>
                      <a:pt x="0" y="37"/>
                    </a:lnTo>
                  </a:path>
                </a:pathLst>
              </a:custGeom>
              <a:noFill/>
              <a:ln w="2698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Freeform 52"/>
              <p:cNvSpPr>
                <a:spLocks/>
              </p:cNvSpPr>
              <p:nvPr/>
            </p:nvSpPr>
            <p:spPr bwMode="auto">
              <a:xfrm>
                <a:off x="3052" y="5073"/>
                <a:ext cx="0" cy="22"/>
              </a:xfrm>
              <a:custGeom>
                <a:avLst/>
                <a:gdLst>
                  <a:gd name="T0" fmla="*/ 0 h 37"/>
                  <a:gd name="T1" fmla="*/ 0 h 37"/>
                  <a:gd name="T2" fmla="*/ 37 h 3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7">
                    <a:moveTo>
                      <a:pt x="0" y="0"/>
                    </a:moveTo>
                    <a:lnTo>
                      <a:pt x="0" y="0"/>
                    </a:lnTo>
                    <a:lnTo>
                      <a:pt x="0" y="37"/>
                    </a:lnTo>
                  </a:path>
                </a:pathLst>
              </a:custGeom>
              <a:noFill/>
              <a:ln w="2698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Freeform 53"/>
              <p:cNvSpPr>
                <a:spLocks/>
              </p:cNvSpPr>
              <p:nvPr/>
            </p:nvSpPr>
            <p:spPr bwMode="auto">
              <a:xfrm>
                <a:off x="3257" y="5073"/>
                <a:ext cx="0" cy="22"/>
              </a:xfrm>
              <a:custGeom>
                <a:avLst/>
                <a:gdLst>
                  <a:gd name="T0" fmla="*/ 0 h 37"/>
                  <a:gd name="T1" fmla="*/ 0 h 37"/>
                  <a:gd name="T2" fmla="*/ 37 h 3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7">
                    <a:moveTo>
                      <a:pt x="0" y="0"/>
                    </a:moveTo>
                    <a:lnTo>
                      <a:pt x="0" y="0"/>
                    </a:lnTo>
                    <a:lnTo>
                      <a:pt x="0" y="37"/>
                    </a:lnTo>
                  </a:path>
                </a:pathLst>
              </a:custGeom>
              <a:noFill/>
              <a:ln w="2698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Freeform 54"/>
              <p:cNvSpPr>
                <a:spLocks/>
              </p:cNvSpPr>
              <p:nvPr/>
            </p:nvSpPr>
            <p:spPr bwMode="auto">
              <a:xfrm>
                <a:off x="3462" y="5073"/>
                <a:ext cx="0" cy="22"/>
              </a:xfrm>
              <a:custGeom>
                <a:avLst/>
                <a:gdLst>
                  <a:gd name="T0" fmla="*/ 0 h 37"/>
                  <a:gd name="T1" fmla="*/ 0 h 37"/>
                  <a:gd name="T2" fmla="*/ 37 h 3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7">
                    <a:moveTo>
                      <a:pt x="0" y="0"/>
                    </a:moveTo>
                    <a:lnTo>
                      <a:pt x="0" y="0"/>
                    </a:lnTo>
                    <a:lnTo>
                      <a:pt x="0" y="37"/>
                    </a:lnTo>
                  </a:path>
                </a:pathLst>
              </a:custGeom>
              <a:noFill/>
              <a:ln w="2698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Freeform 55"/>
              <p:cNvSpPr>
                <a:spLocks/>
              </p:cNvSpPr>
              <p:nvPr/>
            </p:nvSpPr>
            <p:spPr bwMode="auto">
              <a:xfrm>
                <a:off x="3668" y="5073"/>
                <a:ext cx="0" cy="22"/>
              </a:xfrm>
              <a:custGeom>
                <a:avLst/>
                <a:gdLst>
                  <a:gd name="T0" fmla="*/ 0 h 37"/>
                  <a:gd name="T1" fmla="*/ 0 h 37"/>
                  <a:gd name="T2" fmla="*/ 37 h 3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7">
                    <a:moveTo>
                      <a:pt x="0" y="0"/>
                    </a:moveTo>
                    <a:lnTo>
                      <a:pt x="0" y="0"/>
                    </a:lnTo>
                    <a:lnTo>
                      <a:pt x="0" y="37"/>
                    </a:lnTo>
                  </a:path>
                </a:pathLst>
              </a:custGeom>
              <a:noFill/>
              <a:ln w="2698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Freeform 56"/>
              <p:cNvSpPr>
                <a:spLocks/>
              </p:cNvSpPr>
              <p:nvPr/>
            </p:nvSpPr>
            <p:spPr bwMode="auto">
              <a:xfrm>
                <a:off x="3873" y="5073"/>
                <a:ext cx="0" cy="22"/>
              </a:xfrm>
              <a:custGeom>
                <a:avLst/>
                <a:gdLst>
                  <a:gd name="T0" fmla="*/ 0 h 37"/>
                  <a:gd name="T1" fmla="*/ 0 h 37"/>
                  <a:gd name="T2" fmla="*/ 37 h 3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7">
                    <a:moveTo>
                      <a:pt x="0" y="0"/>
                    </a:moveTo>
                    <a:lnTo>
                      <a:pt x="0" y="0"/>
                    </a:lnTo>
                    <a:lnTo>
                      <a:pt x="0" y="37"/>
                    </a:lnTo>
                  </a:path>
                </a:pathLst>
              </a:custGeom>
              <a:noFill/>
              <a:ln w="2698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Freeform 57"/>
              <p:cNvSpPr>
                <a:spLocks/>
              </p:cNvSpPr>
              <p:nvPr/>
            </p:nvSpPr>
            <p:spPr bwMode="auto">
              <a:xfrm>
                <a:off x="4078" y="5073"/>
                <a:ext cx="0" cy="22"/>
              </a:xfrm>
              <a:custGeom>
                <a:avLst/>
                <a:gdLst>
                  <a:gd name="T0" fmla="*/ 0 h 37"/>
                  <a:gd name="T1" fmla="*/ 0 h 37"/>
                  <a:gd name="T2" fmla="*/ 37 h 3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7">
                    <a:moveTo>
                      <a:pt x="0" y="0"/>
                    </a:moveTo>
                    <a:lnTo>
                      <a:pt x="0" y="0"/>
                    </a:lnTo>
                    <a:lnTo>
                      <a:pt x="0" y="37"/>
                    </a:lnTo>
                  </a:path>
                </a:pathLst>
              </a:custGeom>
              <a:noFill/>
              <a:ln w="2698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Rectangle 58"/>
              <p:cNvSpPr>
                <a:spLocks noChangeArrowheads="1"/>
              </p:cNvSpPr>
              <p:nvPr/>
            </p:nvSpPr>
            <p:spPr bwMode="auto">
              <a:xfrm rot="18900000">
                <a:off x="245" y="5388"/>
                <a:ext cx="10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5" name="Rectangle 59"/>
              <p:cNvSpPr>
                <a:spLocks noChangeArrowheads="1"/>
              </p:cNvSpPr>
              <p:nvPr/>
            </p:nvSpPr>
            <p:spPr bwMode="auto">
              <a:xfrm rot="18900000">
                <a:off x="291" y="5344"/>
                <a:ext cx="103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6" name="Rectangle 60"/>
              <p:cNvSpPr>
                <a:spLocks noChangeArrowheads="1"/>
              </p:cNvSpPr>
              <p:nvPr/>
            </p:nvSpPr>
            <p:spPr bwMode="auto">
              <a:xfrm rot="18900000">
                <a:off x="339" y="5315"/>
                <a:ext cx="6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7" name="Rectangle 61"/>
              <p:cNvSpPr>
                <a:spLocks noChangeArrowheads="1"/>
              </p:cNvSpPr>
              <p:nvPr/>
            </p:nvSpPr>
            <p:spPr bwMode="auto">
              <a:xfrm rot="18900000">
                <a:off x="351" y="5287"/>
                <a:ext cx="9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8" name="Rectangle 62"/>
              <p:cNvSpPr>
                <a:spLocks noChangeArrowheads="1"/>
              </p:cNvSpPr>
              <p:nvPr/>
            </p:nvSpPr>
            <p:spPr bwMode="auto">
              <a:xfrm rot="18900000">
                <a:off x="387" y="5240"/>
                <a:ext cx="120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m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9" name="Rectangle 63"/>
              <p:cNvSpPr>
                <a:spLocks noChangeArrowheads="1"/>
              </p:cNvSpPr>
              <p:nvPr/>
            </p:nvSpPr>
            <p:spPr bwMode="auto">
              <a:xfrm rot="18900000">
                <a:off x="446" y="5195"/>
                <a:ext cx="91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0" name="Rectangle 64"/>
              <p:cNvSpPr>
                <a:spLocks noChangeArrowheads="1"/>
              </p:cNvSpPr>
              <p:nvPr/>
            </p:nvSpPr>
            <p:spPr bwMode="auto">
              <a:xfrm rot="18900000">
                <a:off x="479" y="5159"/>
                <a:ext cx="9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1" name="Rectangle 65"/>
              <p:cNvSpPr>
                <a:spLocks noChangeArrowheads="1"/>
              </p:cNvSpPr>
              <p:nvPr/>
            </p:nvSpPr>
            <p:spPr bwMode="auto">
              <a:xfrm rot="18900000">
                <a:off x="522" y="5131"/>
                <a:ext cx="6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2" name="Rectangle 66"/>
              <p:cNvSpPr>
                <a:spLocks noChangeArrowheads="1"/>
              </p:cNvSpPr>
              <p:nvPr/>
            </p:nvSpPr>
            <p:spPr bwMode="auto">
              <a:xfrm rot="18900000">
                <a:off x="535" y="5104"/>
                <a:ext cx="91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3" name="Rectangle 67"/>
              <p:cNvSpPr>
                <a:spLocks noChangeArrowheads="1"/>
              </p:cNvSpPr>
              <p:nvPr/>
            </p:nvSpPr>
            <p:spPr bwMode="auto">
              <a:xfrm rot="18900000">
                <a:off x="505" y="5334"/>
                <a:ext cx="10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4" name="Rectangle 68"/>
              <p:cNvSpPr>
                <a:spLocks noChangeArrowheads="1"/>
              </p:cNvSpPr>
              <p:nvPr/>
            </p:nvSpPr>
            <p:spPr bwMode="auto">
              <a:xfrm rot="18900000">
                <a:off x="550" y="5290"/>
                <a:ext cx="103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5" name="Rectangle 69"/>
              <p:cNvSpPr>
                <a:spLocks noChangeArrowheads="1"/>
              </p:cNvSpPr>
              <p:nvPr/>
            </p:nvSpPr>
            <p:spPr bwMode="auto">
              <a:xfrm rot="18900000">
                <a:off x="598" y="5260"/>
                <a:ext cx="6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6" name="Rectangle 70"/>
              <p:cNvSpPr>
                <a:spLocks noChangeArrowheads="1"/>
              </p:cNvSpPr>
              <p:nvPr/>
            </p:nvSpPr>
            <p:spPr bwMode="auto">
              <a:xfrm rot="18900000">
                <a:off x="607" y="5232"/>
                <a:ext cx="103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7" name="Rectangle 71"/>
              <p:cNvSpPr>
                <a:spLocks noChangeArrowheads="1"/>
              </p:cNvSpPr>
              <p:nvPr/>
            </p:nvSpPr>
            <p:spPr bwMode="auto">
              <a:xfrm rot="18900000">
                <a:off x="654" y="5191"/>
                <a:ext cx="91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6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8" name="Rectangle 72"/>
              <p:cNvSpPr>
                <a:spLocks noChangeArrowheads="1"/>
              </p:cNvSpPr>
              <p:nvPr/>
            </p:nvSpPr>
            <p:spPr bwMode="auto">
              <a:xfrm rot="18900000">
                <a:off x="689" y="5156"/>
                <a:ext cx="91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6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9" name="Rectangle 73"/>
              <p:cNvSpPr>
                <a:spLocks noChangeArrowheads="1"/>
              </p:cNvSpPr>
              <p:nvPr/>
            </p:nvSpPr>
            <p:spPr bwMode="auto">
              <a:xfrm rot="18900000">
                <a:off x="728" y="5131"/>
                <a:ext cx="6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0" name="Rectangle 74"/>
              <p:cNvSpPr>
                <a:spLocks noChangeArrowheads="1"/>
              </p:cNvSpPr>
              <p:nvPr/>
            </p:nvSpPr>
            <p:spPr bwMode="auto">
              <a:xfrm rot="18900000">
                <a:off x="741" y="5104"/>
                <a:ext cx="91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1" name="Rectangle 75"/>
              <p:cNvSpPr>
                <a:spLocks noChangeArrowheads="1"/>
              </p:cNvSpPr>
              <p:nvPr/>
            </p:nvSpPr>
            <p:spPr bwMode="auto">
              <a:xfrm rot="18900000">
                <a:off x="697" y="5348"/>
                <a:ext cx="10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2" name="Rectangle 76"/>
              <p:cNvSpPr>
                <a:spLocks noChangeArrowheads="1"/>
              </p:cNvSpPr>
              <p:nvPr/>
            </p:nvSpPr>
            <p:spPr bwMode="auto">
              <a:xfrm rot="18900000">
                <a:off x="741" y="5303"/>
                <a:ext cx="103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3" name="Rectangle 77"/>
              <p:cNvSpPr>
                <a:spLocks noChangeArrowheads="1"/>
              </p:cNvSpPr>
              <p:nvPr/>
            </p:nvSpPr>
            <p:spPr bwMode="auto">
              <a:xfrm rot="18900000">
                <a:off x="790" y="5274"/>
                <a:ext cx="6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4" name="Rectangle 78"/>
              <p:cNvSpPr>
                <a:spLocks noChangeArrowheads="1"/>
              </p:cNvSpPr>
              <p:nvPr/>
            </p:nvSpPr>
            <p:spPr bwMode="auto">
              <a:xfrm rot="18900000">
                <a:off x="799" y="5246"/>
                <a:ext cx="103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5" name="Rectangle 79"/>
              <p:cNvSpPr>
                <a:spLocks noChangeArrowheads="1"/>
              </p:cNvSpPr>
              <p:nvPr/>
            </p:nvSpPr>
            <p:spPr bwMode="auto">
              <a:xfrm rot="18900000">
                <a:off x="845" y="5204"/>
                <a:ext cx="9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Z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6" name="Rectangle 80"/>
              <p:cNvSpPr>
                <a:spLocks noChangeArrowheads="1"/>
              </p:cNvSpPr>
              <p:nvPr/>
            </p:nvSpPr>
            <p:spPr bwMode="auto">
              <a:xfrm rot="18900000">
                <a:off x="882" y="5162"/>
                <a:ext cx="10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7" name="Rectangle 81"/>
              <p:cNvSpPr>
                <a:spLocks noChangeArrowheads="1"/>
              </p:cNvSpPr>
              <p:nvPr/>
            </p:nvSpPr>
            <p:spPr bwMode="auto">
              <a:xfrm rot="18900000">
                <a:off x="933" y="5131"/>
                <a:ext cx="6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8" name="Rectangle 82"/>
              <p:cNvSpPr>
                <a:spLocks noChangeArrowheads="1"/>
              </p:cNvSpPr>
              <p:nvPr/>
            </p:nvSpPr>
            <p:spPr bwMode="auto">
              <a:xfrm rot="18900000">
                <a:off x="947" y="5104"/>
                <a:ext cx="91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9" name="Rectangle 83"/>
              <p:cNvSpPr>
                <a:spLocks noChangeArrowheads="1"/>
              </p:cNvSpPr>
              <p:nvPr/>
            </p:nvSpPr>
            <p:spPr bwMode="auto">
              <a:xfrm rot="18900000">
                <a:off x="907" y="5344"/>
                <a:ext cx="103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0" name="Rectangle 84"/>
              <p:cNvSpPr>
                <a:spLocks noChangeArrowheads="1"/>
              </p:cNvSpPr>
              <p:nvPr/>
            </p:nvSpPr>
            <p:spPr bwMode="auto">
              <a:xfrm rot="18900000">
                <a:off x="955" y="5315"/>
                <a:ext cx="6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1" name="Rectangle 85"/>
              <p:cNvSpPr>
                <a:spLocks noChangeArrowheads="1"/>
              </p:cNvSpPr>
              <p:nvPr/>
            </p:nvSpPr>
            <p:spPr bwMode="auto">
              <a:xfrm rot="18900000">
                <a:off x="968" y="5287"/>
                <a:ext cx="9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2" name="Rectangle 86"/>
              <p:cNvSpPr>
                <a:spLocks noChangeArrowheads="1"/>
              </p:cNvSpPr>
              <p:nvPr/>
            </p:nvSpPr>
            <p:spPr bwMode="auto">
              <a:xfrm rot="18900000">
                <a:off x="1003" y="5240"/>
                <a:ext cx="120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m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3" name="Rectangle 87"/>
              <p:cNvSpPr>
                <a:spLocks noChangeArrowheads="1"/>
              </p:cNvSpPr>
              <p:nvPr/>
            </p:nvSpPr>
            <p:spPr bwMode="auto">
              <a:xfrm rot="18900000">
                <a:off x="1062" y="5195"/>
                <a:ext cx="91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4" name="Rectangle 88"/>
              <p:cNvSpPr>
                <a:spLocks noChangeArrowheads="1"/>
              </p:cNvSpPr>
              <p:nvPr/>
            </p:nvSpPr>
            <p:spPr bwMode="auto">
              <a:xfrm rot="18900000">
                <a:off x="1095" y="5159"/>
                <a:ext cx="9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5" name="Rectangle 89"/>
              <p:cNvSpPr>
                <a:spLocks noChangeArrowheads="1"/>
              </p:cNvSpPr>
              <p:nvPr/>
            </p:nvSpPr>
            <p:spPr bwMode="auto">
              <a:xfrm rot="18900000">
                <a:off x="1139" y="5131"/>
                <a:ext cx="6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6" name="Rectangle 90"/>
              <p:cNvSpPr>
                <a:spLocks noChangeArrowheads="1"/>
              </p:cNvSpPr>
              <p:nvPr/>
            </p:nvSpPr>
            <p:spPr bwMode="auto">
              <a:xfrm rot="18900000">
                <a:off x="1152" y="5104"/>
                <a:ext cx="91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7" name="Rectangle 91"/>
              <p:cNvSpPr>
                <a:spLocks noChangeArrowheads="1"/>
              </p:cNvSpPr>
              <p:nvPr/>
            </p:nvSpPr>
            <p:spPr bwMode="auto">
              <a:xfrm rot="18900000">
                <a:off x="1166" y="5290"/>
                <a:ext cx="103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8" name="Rectangle 92"/>
              <p:cNvSpPr>
                <a:spLocks noChangeArrowheads="1"/>
              </p:cNvSpPr>
              <p:nvPr/>
            </p:nvSpPr>
            <p:spPr bwMode="auto">
              <a:xfrm rot="18900000">
                <a:off x="1215" y="5260"/>
                <a:ext cx="6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9" name="Rectangle 93"/>
              <p:cNvSpPr>
                <a:spLocks noChangeArrowheads="1"/>
              </p:cNvSpPr>
              <p:nvPr/>
            </p:nvSpPr>
            <p:spPr bwMode="auto">
              <a:xfrm rot="18900000">
                <a:off x="1224" y="5232"/>
                <a:ext cx="103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0" name="Rectangle 94"/>
              <p:cNvSpPr>
                <a:spLocks noChangeArrowheads="1"/>
              </p:cNvSpPr>
              <p:nvPr/>
            </p:nvSpPr>
            <p:spPr bwMode="auto">
              <a:xfrm rot="18900000">
                <a:off x="1271" y="5191"/>
                <a:ext cx="91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6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1" name="Rectangle 95"/>
              <p:cNvSpPr>
                <a:spLocks noChangeArrowheads="1"/>
              </p:cNvSpPr>
              <p:nvPr/>
            </p:nvSpPr>
            <p:spPr bwMode="auto">
              <a:xfrm rot="18900000">
                <a:off x="1305" y="5156"/>
                <a:ext cx="91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6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2" name="Rectangle 96"/>
              <p:cNvSpPr>
                <a:spLocks noChangeArrowheads="1"/>
              </p:cNvSpPr>
              <p:nvPr/>
            </p:nvSpPr>
            <p:spPr bwMode="auto">
              <a:xfrm rot="18900000">
                <a:off x="1344" y="5131"/>
                <a:ext cx="6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3" name="Rectangle 97"/>
              <p:cNvSpPr>
                <a:spLocks noChangeArrowheads="1"/>
              </p:cNvSpPr>
              <p:nvPr/>
            </p:nvSpPr>
            <p:spPr bwMode="auto">
              <a:xfrm rot="18900000">
                <a:off x="1357" y="5104"/>
                <a:ext cx="91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4" name="Rectangle 98"/>
              <p:cNvSpPr>
                <a:spLocks noChangeArrowheads="1"/>
              </p:cNvSpPr>
              <p:nvPr/>
            </p:nvSpPr>
            <p:spPr bwMode="auto">
              <a:xfrm rot="18900000">
                <a:off x="1358" y="5303"/>
                <a:ext cx="103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5" name="Rectangle 99"/>
              <p:cNvSpPr>
                <a:spLocks noChangeArrowheads="1"/>
              </p:cNvSpPr>
              <p:nvPr/>
            </p:nvSpPr>
            <p:spPr bwMode="auto">
              <a:xfrm rot="18900000">
                <a:off x="1407" y="5274"/>
                <a:ext cx="6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6" name="Rectangle 100"/>
              <p:cNvSpPr>
                <a:spLocks noChangeArrowheads="1"/>
              </p:cNvSpPr>
              <p:nvPr/>
            </p:nvSpPr>
            <p:spPr bwMode="auto">
              <a:xfrm rot="18900000">
                <a:off x="1416" y="5246"/>
                <a:ext cx="103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7" name="Rectangle 101"/>
              <p:cNvSpPr>
                <a:spLocks noChangeArrowheads="1"/>
              </p:cNvSpPr>
              <p:nvPr/>
            </p:nvSpPr>
            <p:spPr bwMode="auto">
              <a:xfrm rot="18900000">
                <a:off x="1461" y="5204"/>
                <a:ext cx="9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Z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8" name="Rectangle 102"/>
              <p:cNvSpPr>
                <a:spLocks noChangeArrowheads="1"/>
              </p:cNvSpPr>
              <p:nvPr/>
            </p:nvSpPr>
            <p:spPr bwMode="auto">
              <a:xfrm rot="18900000">
                <a:off x="1499" y="5162"/>
                <a:ext cx="10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9" name="Rectangle 103"/>
              <p:cNvSpPr>
                <a:spLocks noChangeArrowheads="1"/>
              </p:cNvSpPr>
              <p:nvPr/>
            </p:nvSpPr>
            <p:spPr bwMode="auto">
              <a:xfrm rot="18900000">
                <a:off x="1549" y="5131"/>
                <a:ext cx="6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0" name="Rectangle 104"/>
              <p:cNvSpPr>
                <a:spLocks noChangeArrowheads="1"/>
              </p:cNvSpPr>
              <p:nvPr/>
            </p:nvSpPr>
            <p:spPr bwMode="auto">
              <a:xfrm rot="18900000">
                <a:off x="1563" y="5104"/>
                <a:ext cx="91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1" name="Rectangle 105"/>
              <p:cNvSpPr>
                <a:spLocks noChangeArrowheads="1"/>
              </p:cNvSpPr>
              <p:nvPr/>
            </p:nvSpPr>
            <p:spPr bwMode="auto">
              <a:xfrm rot="18900000">
                <a:off x="1478" y="5388"/>
                <a:ext cx="10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2" name="Rectangle 106"/>
              <p:cNvSpPr>
                <a:spLocks noChangeArrowheads="1"/>
              </p:cNvSpPr>
              <p:nvPr/>
            </p:nvSpPr>
            <p:spPr bwMode="auto">
              <a:xfrm rot="18900000">
                <a:off x="1523" y="5344"/>
                <a:ext cx="103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3" name="Rectangle 107"/>
              <p:cNvSpPr>
                <a:spLocks noChangeArrowheads="1"/>
              </p:cNvSpPr>
              <p:nvPr/>
            </p:nvSpPr>
            <p:spPr bwMode="auto">
              <a:xfrm rot="18900000">
                <a:off x="1571" y="5315"/>
                <a:ext cx="6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4" name="Rectangle 108"/>
              <p:cNvSpPr>
                <a:spLocks noChangeArrowheads="1"/>
              </p:cNvSpPr>
              <p:nvPr/>
            </p:nvSpPr>
            <p:spPr bwMode="auto">
              <a:xfrm rot="18900000">
                <a:off x="1584" y="5287"/>
                <a:ext cx="9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5" name="Rectangle 109"/>
              <p:cNvSpPr>
                <a:spLocks noChangeArrowheads="1"/>
              </p:cNvSpPr>
              <p:nvPr/>
            </p:nvSpPr>
            <p:spPr bwMode="auto">
              <a:xfrm rot="18900000">
                <a:off x="1619" y="5240"/>
                <a:ext cx="120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m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6" name="Rectangle 110"/>
              <p:cNvSpPr>
                <a:spLocks noChangeArrowheads="1"/>
              </p:cNvSpPr>
              <p:nvPr/>
            </p:nvSpPr>
            <p:spPr bwMode="auto">
              <a:xfrm rot="18900000">
                <a:off x="1678" y="5195"/>
                <a:ext cx="91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7" name="Rectangle 111"/>
              <p:cNvSpPr>
                <a:spLocks noChangeArrowheads="1"/>
              </p:cNvSpPr>
              <p:nvPr/>
            </p:nvSpPr>
            <p:spPr bwMode="auto">
              <a:xfrm rot="18900000">
                <a:off x="1712" y="5159"/>
                <a:ext cx="9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8" name="Rectangle 112"/>
              <p:cNvSpPr>
                <a:spLocks noChangeArrowheads="1"/>
              </p:cNvSpPr>
              <p:nvPr/>
            </p:nvSpPr>
            <p:spPr bwMode="auto">
              <a:xfrm rot="18900000">
                <a:off x="1755" y="5131"/>
                <a:ext cx="6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9" name="Rectangle 113"/>
              <p:cNvSpPr>
                <a:spLocks noChangeArrowheads="1"/>
              </p:cNvSpPr>
              <p:nvPr/>
            </p:nvSpPr>
            <p:spPr bwMode="auto">
              <a:xfrm rot="18900000">
                <a:off x="1768" y="5104"/>
                <a:ext cx="91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20" name="Rectangle 114"/>
              <p:cNvSpPr>
                <a:spLocks noChangeArrowheads="1"/>
              </p:cNvSpPr>
              <p:nvPr/>
            </p:nvSpPr>
            <p:spPr bwMode="auto">
              <a:xfrm rot="18900000">
                <a:off x="1737" y="5334"/>
                <a:ext cx="10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21" name="Rectangle 115"/>
              <p:cNvSpPr>
                <a:spLocks noChangeArrowheads="1"/>
              </p:cNvSpPr>
              <p:nvPr/>
            </p:nvSpPr>
            <p:spPr bwMode="auto">
              <a:xfrm rot="18900000">
                <a:off x="1782" y="5290"/>
                <a:ext cx="103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22" name="Rectangle 116"/>
              <p:cNvSpPr>
                <a:spLocks noChangeArrowheads="1"/>
              </p:cNvSpPr>
              <p:nvPr/>
            </p:nvSpPr>
            <p:spPr bwMode="auto">
              <a:xfrm rot="18900000">
                <a:off x="1831" y="5260"/>
                <a:ext cx="6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23" name="Rectangle 117"/>
              <p:cNvSpPr>
                <a:spLocks noChangeArrowheads="1"/>
              </p:cNvSpPr>
              <p:nvPr/>
            </p:nvSpPr>
            <p:spPr bwMode="auto">
              <a:xfrm rot="18900000">
                <a:off x="1840" y="5232"/>
                <a:ext cx="103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24" name="Rectangle 118"/>
              <p:cNvSpPr>
                <a:spLocks noChangeArrowheads="1"/>
              </p:cNvSpPr>
              <p:nvPr/>
            </p:nvSpPr>
            <p:spPr bwMode="auto">
              <a:xfrm rot="18900000">
                <a:off x="1887" y="5191"/>
                <a:ext cx="91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6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25" name="Rectangle 119"/>
              <p:cNvSpPr>
                <a:spLocks noChangeArrowheads="1"/>
              </p:cNvSpPr>
              <p:nvPr/>
            </p:nvSpPr>
            <p:spPr bwMode="auto">
              <a:xfrm rot="18900000">
                <a:off x="1922" y="5156"/>
                <a:ext cx="91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6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26" name="Rectangle 120"/>
              <p:cNvSpPr>
                <a:spLocks noChangeArrowheads="1"/>
              </p:cNvSpPr>
              <p:nvPr/>
            </p:nvSpPr>
            <p:spPr bwMode="auto">
              <a:xfrm rot="18900000">
                <a:off x="1960" y="5131"/>
                <a:ext cx="6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27" name="Rectangle 121"/>
              <p:cNvSpPr>
                <a:spLocks noChangeArrowheads="1"/>
              </p:cNvSpPr>
              <p:nvPr/>
            </p:nvSpPr>
            <p:spPr bwMode="auto">
              <a:xfrm rot="18900000">
                <a:off x="1974" y="5104"/>
                <a:ext cx="91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28" name="Rectangle 122"/>
              <p:cNvSpPr>
                <a:spLocks noChangeArrowheads="1"/>
              </p:cNvSpPr>
              <p:nvPr/>
            </p:nvSpPr>
            <p:spPr bwMode="auto">
              <a:xfrm rot="18900000">
                <a:off x="1929" y="5348"/>
                <a:ext cx="10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29" name="Rectangle 123"/>
              <p:cNvSpPr>
                <a:spLocks noChangeArrowheads="1"/>
              </p:cNvSpPr>
              <p:nvPr/>
            </p:nvSpPr>
            <p:spPr bwMode="auto">
              <a:xfrm rot="18900000">
                <a:off x="1974" y="5303"/>
                <a:ext cx="103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30" name="Rectangle 124"/>
              <p:cNvSpPr>
                <a:spLocks noChangeArrowheads="1"/>
              </p:cNvSpPr>
              <p:nvPr/>
            </p:nvSpPr>
            <p:spPr bwMode="auto">
              <a:xfrm rot="18900000">
                <a:off x="2023" y="5274"/>
                <a:ext cx="6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31" name="Rectangle 125"/>
              <p:cNvSpPr>
                <a:spLocks noChangeArrowheads="1"/>
              </p:cNvSpPr>
              <p:nvPr/>
            </p:nvSpPr>
            <p:spPr bwMode="auto">
              <a:xfrm rot="18900000">
                <a:off x="2032" y="5246"/>
                <a:ext cx="103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32" name="Rectangle 126"/>
              <p:cNvSpPr>
                <a:spLocks noChangeArrowheads="1"/>
              </p:cNvSpPr>
              <p:nvPr/>
            </p:nvSpPr>
            <p:spPr bwMode="auto">
              <a:xfrm rot="18900000">
                <a:off x="2078" y="5204"/>
                <a:ext cx="9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Z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33" name="Rectangle 127"/>
              <p:cNvSpPr>
                <a:spLocks noChangeArrowheads="1"/>
              </p:cNvSpPr>
              <p:nvPr/>
            </p:nvSpPr>
            <p:spPr bwMode="auto">
              <a:xfrm rot="18900000">
                <a:off x="2115" y="5162"/>
                <a:ext cx="10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34" name="Rectangle 128"/>
              <p:cNvSpPr>
                <a:spLocks noChangeArrowheads="1"/>
              </p:cNvSpPr>
              <p:nvPr/>
            </p:nvSpPr>
            <p:spPr bwMode="auto">
              <a:xfrm rot="18900000">
                <a:off x="2166" y="5131"/>
                <a:ext cx="6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35" name="Rectangle 129"/>
              <p:cNvSpPr>
                <a:spLocks noChangeArrowheads="1"/>
              </p:cNvSpPr>
              <p:nvPr/>
            </p:nvSpPr>
            <p:spPr bwMode="auto">
              <a:xfrm rot="18900000">
                <a:off x="2179" y="5104"/>
                <a:ext cx="91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36" name="Rectangle 130"/>
              <p:cNvSpPr>
                <a:spLocks noChangeArrowheads="1"/>
              </p:cNvSpPr>
              <p:nvPr/>
            </p:nvSpPr>
            <p:spPr bwMode="auto">
              <a:xfrm rot="18900000">
                <a:off x="2140" y="5344"/>
                <a:ext cx="103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37" name="Rectangle 131"/>
              <p:cNvSpPr>
                <a:spLocks noChangeArrowheads="1"/>
              </p:cNvSpPr>
              <p:nvPr/>
            </p:nvSpPr>
            <p:spPr bwMode="auto">
              <a:xfrm rot="18900000">
                <a:off x="2188" y="5315"/>
                <a:ext cx="6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38" name="Rectangle 132"/>
              <p:cNvSpPr>
                <a:spLocks noChangeArrowheads="1"/>
              </p:cNvSpPr>
              <p:nvPr/>
            </p:nvSpPr>
            <p:spPr bwMode="auto">
              <a:xfrm rot="18900000">
                <a:off x="2200" y="5287"/>
                <a:ext cx="9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39" name="Rectangle 133"/>
              <p:cNvSpPr>
                <a:spLocks noChangeArrowheads="1"/>
              </p:cNvSpPr>
              <p:nvPr/>
            </p:nvSpPr>
            <p:spPr bwMode="auto">
              <a:xfrm rot="18900000">
                <a:off x="2236" y="5240"/>
                <a:ext cx="120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m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40" name="Rectangle 134"/>
              <p:cNvSpPr>
                <a:spLocks noChangeArrowheads="1"/>
              </p:cNvSpPr>
              <p:nvPr/>
            </p:nvSpPr>
            <p:spPr bwMode="auto">
              <a:xfrm rot="18900000">
                <a:off x="2295" y="5195"/>
                <a:ext cx="91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41" name="Rectangle 135"/>
              <p:cNvSpPr>
                <a:spLocks noChangeArrowheads="1"/>
              </p:cNvSpPr>
              <p:nvPr/>
            </p:nvSpPr>
            <p:spPr bwMode="auto">
              <a:xfrm rot="18900000">
                <a:off x="2328" y="5159"/>
                <a:ext cx="9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42" name="Rectangle 136"/>
              <p:cNvSpPr>
                <a:spLocks noChangeArrowheads="1"/>
              </p:cNvSpPr>
              <p:nvPr/>
            </p:nvSpPr>
            <p:spPr bwMode="auto">
              <a:xfrm rot="18900000">
                <a:off x="2371" y="5131"/>
                <a:ext cx="6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43" name="Rectangle 137"/>
              <p:cNvSpPr>
                <a:spLocks noChangeArrowheads="1"/>
              </p:cNvSpPr>
              <p:nvPr/>
            </p:nvSpPr>
            <p:spPr bwMode="auto">
              <a:xfrm rot="18900000">
                <a:off x="2384" y="5104"/>
                <a:ext cx="91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44" name="Rectangle 138"/>
              <p:cNvSpPr>
                <a:spLocks noChangeArrowheads="1"/>
              </p:cNvSpPr>
              <p:nvPr/>
            </p:nvSpPr>
            <p:spPr bwMode="auto">
              <a:xfrm rot="18900000">
                <a:off x="2399" y="5290"/>
                <a:ext cx="103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45" name="Rectangle 139"/>
              <p:cNvSpPr>
                <a:spLocks noChangeArrowheads="1"/>
              </p:cNvSpPr>
              <p:nvPr/>
            </p:nvSpPr>
            <p:spPr bwMode="auto">
              <a:xfrm rot="18900000">
                <a:off x="2447" y="5260"/>
                <a:ext cx="6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46" name="Rectangle 140"/>
              <p:cNvSpPr>
                <a:spLocks noChangeArrowheads="1"/>
              </p:cNvSpPr>
              <p:nvPr/>
            </p:nvSpPr>
            <p:spPr bwMode="auto">
              <a:xfrm rot="18900000">
                <a:off x="2456" y="5232"/>
                <a:ext cx="103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47" name="Rectangle 141"/>
              <p:cNvSpPr>
                <a:spLocks noChangeArrowheads="1"/>
              </p:cNvSpPr>
              <p:nvPr/>
            </p:nvSpPr>
            <p:spPr bwMode="auto">
              <a:xfrm rot="18900000">
                <a:off x="2503" y="5191"/>
                <a:ext cx="91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6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48" name="Rectangle 142"/>
              <p:cNvSpPr>
                <a:spLocks noChangeArrowheads="1"/>
              </p:cNvSpPr>
              <p:nvPr/>
            </p:nvSpPr>
            <p:spPr bwMode="auto">
              <a:xfrm rot="18900000">
                <a:off x="2538" y="5156"/>
                <a:ext cx="91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6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49" name="Rectangle 143"/>
              <p:cNvSpPr>
                <a:spLocks noChangeArrowheads="1"/>
              </p:cNvSpPr>
              <p:nvPr/>
            </p:nvSpPr>
            <p:spPr bwMode="auto">
              <a:xfrm rot="18900000">
                <a:off x="2577" y="5131"/>
                <a:ext cx="6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50" name="Rectangle 144"/>
              <p:cNvSpPr>
                <a:spLocks noChangeArrowheads="1"/>
              </p:cNvSpPr>
              <p:nvPr/>
            </p:nvSpPr>
            <p:spPr bwMode="auto">
              <a:xfrm rot="18900000">
                <a:off x="2590" y="5104"/>
                <a:ext cx="91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51" name="Rectangle 145"/>
              <p:cNvSpPr>
                <a:spLocks noChangeArrowheads="1"/>
              </p:cNvSpPr>
              <p:nvPr/>
            </p:nvSpPr>
            <p:spPr bwMode="auto">
              <a:xfrm rot="18900000">
                <a:off x="2590" y="5303"/>
                <a:ext cx="103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52" name="Rectangle 146"/>
              <p:cNvSpPr>
                <a:spLocks noChangeArrowheads="1"/>
              </p:cNvSpPr>
              <p:nvPr/>
            </p:nvSpPr>
            <p:spPr bwMode="auto">
              <a:xfrm rot="18900000">
                <a:off x="2639" y="5274"/>
                <a:ext cx="6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53" name="Rectangle 147"/>
              <p:cNvSpPr>
                <a:spLocks noChangeArrowheads="1"/>
              </p:cNvSpPr>
              <p:nvPr/>
            </p:nvSpPr>
            <p:spPr bwMode="auto">
              <a:xfrm rot="18900000">
                <a:off x="2648" y="5246"/>
                <a:ext cx="103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54" name="Rectangle 148"/>
              <p:cNvSpPr>
                <a:spLocks noChangeArrowheads="1"/>
              </p:cNvSpPr>
              <p:nvPr/>
            </p:nvSpPr>
            <p:spPr bwMode="auto">
              <a:xfrm rot="18900000">
                <a:off x="2694" y="5204"/>
                <a:ext cx="9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Z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55" name="Rectangle 149"/>
              <p:cNvSpPr>
                <a:spLocks noChangeArrowheads="1"/>
              </p:cNvSpPr>
              <p:nvPr/>
            </p:nvSpPr>
            <p:spPr bwMode="auto">
              <a:xfrm rot="18900000">
                <a:off x="2731" y="5162"/>
                <a:ext cx="10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56" name="Rectangle 150"/>
              <p:cNvSpPr>
                <a:spLocks noChangeArrowheads="1"/>
              </p:cNvSpPr>
              <p:nvPr/>
            </p:nvSpPr>
            <p:spPr bwMode="auto">
              <a:xfrm rot="18900000">
                <a:off x="2782" y="5131"/>
                <a:ext cx="6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57" name="Rectangle 151"/>
              <p:cNvSpPr>
                <a:spLocks noChangeArrowheads="1"/>
              </p:cNvSpPr>
              <p:nvPr/>
            </p:nvSpPr>
            <p:spPr bwMode="auto">
              <a:xfrm rot="18900000">
                <a:off x="2796" y="5104"/>
                <a:ext cx="91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58" name="Rectangle 152"/>
              <p:cNvSpPr>
                <a:spLocks noChangeArrowheads="1"/>
              </p:cNvSpPr>
              <p:nvPr/>
            </p:nvSpPr>
            <p:spPr bwMode="auto">
              <a:xfrm rot="18900000">
                <a:off x="2711" y="5388"/>
                <a:ext cx="10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59" name="Rectangle 153"/>
              <p:cNvSpPr>
                <a:spLocks noChangeArrowheads="1"/>
              </p:cNvSpPr>
              <p:nvPr/>
            </p:nvSpPr>
            <p:spPr bwMode="auto">
              <a:xfrm rot="18900000">
                <a:off x="2756" y="5344"/>
                <a:ext cx="103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60" name="Rectangle 154"/>
              <p:cNvSpPr>
                <a:spLocks noChangeArrowheads="1"/>
              </p:cNvSpPr>
              <p:nvPr/>
            </p:nvSpPr>
            <p:spPr bwMode="auto">
              <a:xfrm rot="18900000">
                <a:off x="2804" y="5315"/>
                <a:ext cx="6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61" name="Rectangle 155"/>
              <p:cNvSpPr>
                <a:spLocks noChangeArrowheads="1"/>
              </p:cNvSpPr>
              <p:nvPr/>
            </p:nvSpPr>
            <p:spPr bwMode="auto">
              <a:xfrm rot="18900000">
                <a:off x="2817" y="5287"/>
                <a:ext cx="9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62" name="Rectangle 156"/>
              <p:cNvSpPr>
                <a:spLocks noChangeArrowheads="1"/>
              </p:cNvSpPr>
              <p:nvPr/>
            </p:nvSpPr>
            <p:spPr bwMode="auto">
              <a:xfrm rot="18900000">
                <a:off x="2852" y="5240"/>
                <a:ext cx="120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m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63" name="Rectangle 157"/>
              <p:cNvSpPr>
                <a:spLocks noChangeArrowheads="1"/>
              </p:cNvSpPr>
              <p:nvPr/>
            </p:nvSpPr>
            <p:spPr bwMode="auto">
              <a:xfrm rot="18900000">
                <a:off x="2911" y="5195"/>
                <a:ext cx="91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64" name="Rectangle 158"/>
              <p:cNvSpPr>
                <a:spLocks noChangeArrowheads="1"/>
              </p:cNvSpPr>
              <p:nvPr/>
            </p:nvSpPr>
            <p:spPr bwMode="auto">
              <a:xfrm rot="18900000">
                <a:off x="2945" y="5159"/>
                <a:ext cx="9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65" name="Rectangle 159"/>
              <p:cNvSpPr>
                <a:spLocks noChangeArrowheads="1"/>
              </p:cNvSpPr>
              <p:nvPr/>
            </p:nvSpPr>
            <p:spPr bwMode="auto">
              <a:xfrm rot="18900000">
                <a:off x="2988" y="5131"/>
                <a:ext cx="6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66" name="Rectangle 160"/>
              <p:cNvSpPr>
                <a:spLocks noChangeArrowheads="1"/>
              </p:cNvSpPr>
              <p:nvPr/>
            </p:nvSpPr>
            <p:spPr bwMode="auto">
              <a:xfrm rot="18900000">
                <a:off x="3001" y="5104"/>
                <a:ext cx="91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67" name="Rectangle 161"/>
              <p:cNvSpPr>
                <a:spLocks noChangeArrowheads="1"/>
              </p:cNvSpPr>
              <p:nvPr/>
            </p:nvSpPr>
            <p:spPr bwMode="auto">
              <a:xfrm rot="18900000">
                <a:off x="2970" y="5334"/>
                <a:ext cx="10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68" name="Rectangle 162"/>
              <p:cNvSpPr>
                <a:spLocks noChangeArrowheads="1"/>
              </p:cNvSpPr>
              <p:nvPr/>
            </p:nvSpPr>
            <p:spPr bwMode="auto">
              <a:xfrm rot="18900000">
                <a:off x="3015" y="5290"/>
                <a:ext cx="103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69" name="Rectangle 163"/>
              <p:cNvSpPr>
                <a:spLocks noChangeArrowheads="1"/>
              </p:cNvSpPr>
              <p:nvPr/>
            </p:nvSpPr>
            <p:spPr bwMode="auto">
              <a:xfrm rot="18900000">
                <a:off x="3064" y="5260"/>
                <a:ext cx="6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70" name="Rectangle 164"/>
              <p:cNvSpPr>
                <a:spLocks noChangeArrowheads="1"/>
              </p:cNvSpPr>
              <p:nvPr/>
            </p:nvSpPr>
            <p:spPr bwMode="auto">
              <a:xfrm rot="18900000">
                <a:off x="3072" y="5232"/>
                <a:ext cx="103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71" name="Rectangle 165"/>
              <p:cNvSpPr>
                <a:spLocks noChangeArrowheads="1"/>
              </p:cNvSpPr>
              <p:nvPr/>
            </p:nvSpPr>
            <p:spPr bwMode="auto">
              <a:xfrm rot="18900000">
                <a:off x="3120" y="5191"/>
                <a:ext cx="91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6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72" name="Rectangle 166"/>
              <p:cNvSpPr>
                <a:spLocks noChangeArrowheads="1"/>
              </p:cNvSpPr>
              <p:nvPr/>
            </p:nvSpPr>
            <p:spPr bwMode="auto">
              <a:xfrm rot="18900000">
                <a:off x="3154" y="5156"/>
                <a:ext cx="91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6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73" name="Rectangle 167"/>
              <p:cNvSpPr>
                <a:spLocks noChangeArrowheads="1"/>
              </p:cNvSpPr>
              <p:nvPr/>
            </p:nvSpPr>
            <p:spPr bwMode="auto">
              <a:xfrm rot="18900000">
                <a:off x="3193" y="5131"/>
                <a:ext cx="6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74" name="Rectangle 168"/>
              <p:cNvSpPr>
                <a:spLocks noChangeArrowheads="1"/>
              </p:cNvSpPr>
              <p:nvPr/>
            </p:nvSpPr>
            <p:spPr bwMode="auto">
              <a:xfrm rot="18900000">
                <a:off x="3206" y="5104"/>
                <a:ext cx="91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75" name="Rectangle 169"/>
              <p:cNvSpPr>
                <a:spLocks noChangeArrowheads="1"/>
              </p:cNvSpPr>
              <p:nvPr/>
            </p:nvSpPr>
            <p:spPr bwMode="auto">
              <a:xfrm rot="18900000">
                <a:off x="3162" y="5348"/>
                <a:ext cx="10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76" name="Rectangle 170"/>
              <p:cNvSpPr>
                <a:spLocks noChangeArrowheads="1"/>
              </p:cNvSpPr>
              <p:nvPr/>
            </p:nvSpPr>
            <p:spPr bwMode="auto">
              <a:xfrm rot="18900000">
                <a:off x="3207" y="5303"/>
                <a:ext cx="103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77" name="Rectangle 171"/>
              <p:cNvSpPr>
                <a:spLocks noChangeArrowheads="1"/>
              </p:cNvSpPr>
              <p:nvPr/>
            </p:nvSpPr>
            <p:spPr bwMode="auto">
              <a:xfrm rot="18900000">
                <a:off x="3256" y="5274"/>
                <a:ext cx="6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78" name="Rectangle 172"/>
              <p:cNvSpPr>
                <a:spLocks noChangeArrowheads="1"/>
              </p:cNvSpPr>
              <p:nvPr/>
            </p:nvSpPr>
            <p:spPr bwMode="auto">
              <a:xfrm rot="18900000">
                <a:off x="3264" y="5246"/>
                <a:ext cx="103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79" name="Rectangle 173"/>
              <p:cNvSpPr>
                <a:spLocks noChangeArrowheads="1"/>
              </p:cNvSpPr>
              <p:nvPr/>
            </p:nvSpPr>
            <p:spPr bwMode="auto">
              <a:xfrm rot="18900000">
                <a:off x="3310" y="5204"/>
                <a:ext cx="9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Z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80" name="Rectangle 174"/>
              <p:cNvSpPr>
                <a:spLocks noChangeArrowheads="1"/>
              </p:cNvSpPr>
              <p:nvPr/>
            </p:nvSpPr>
            <p:spPr bwMode="auto">
              <a:xfrm rot="18900000">
                <a:off x="3347" y="5162"/>
                <a:ext cx="10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81" name="Rectangle 175"/>
              <p:cNvSpPr>
                <a:spLocks noChangeArrowheads="1"/>
              </p:cNvSpPr>
              <p:nvPr/>
            </p:nvSpPr>
            <p:spPr bwMode="auto">
              <a:xfrm rot="18900000">
                <a:off x="3398" y="5131"/>
                <a:ext cx="6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82" name="Rectangle 176"/>
              <p:cNvSpPr>
                <a:spLocks noChangeArrowheads="1"/>
              </p:cNvSpPr>
              <p:nvPr/>
            </p:nvSpPr>
            <p:spPr bwMode="auto">
              <a:xfrm rot="18900000">
                <a:off x="3412" y="5104"/>
                <a:ext cx="91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83" name="Rectangle 177"/>
              <p:cNvSpPr>
                <a:spLocks noChangeArrowheads="1"/>
              </p:cNvSpPr>
              <p:nvPr/>
            </p:nvSpPr>
            <p:spPr bwMode="auto">
              <a:xfrm rot="18900000">
                <a:off x="3372" y="5344"/>
                <a:ext cx="103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84" name="Rectangle 178"/>
              <p:cNvSpPr>
                <a:spLocks noChangeArrowheads="1"/>
              </p:cNvSpPr>
              <p:nvPr/>
            </p:nvSpPr>
            <p:spPr bwMode="auto">
              <a:xfrm rot="18900000">
                <a:off x="3421" y="5315"/>
                <a:ext cx="6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85" name="Rectangle 179"/>
              <p:cNvSpPr>
                <a:spLocks noChangeArrowheads="1"/>
              </p:cNvSpPr>
              <p:nvPr/>
            </p:nvSpPr>
            <p:spPr bwMode="auto">
              <a:xfrm rot="18900000">
                <a:off x="3433" y="5287"/>
                <a:ext cx="9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86" name="Rectangle 180"/>
              <p:cNvSpPr>
                <a:spLocks noChangeArrowheads="1"/>
              </p:cNvSpPr>
              <p:nvPr/>
            </p:nvSpPr>
            <p:spPr bwMode="auto">
              <a:xfrm rot="18900000">
                <a:off x="3468" y="5240"/>
                <a:ext cx="120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m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87" name="Rectangle 181"/>
              <p:cNvSpPr>
                <a:spLocks noChangeArrowheads="1"/>
              </p:cNvSpPr>
              <p:nvPr/>
            </p:nvSpPr>
            <p:spPr bwMode="auto">
              <a:xfrm rot="18900000">
                <a:off x="3527" y="5195"/>
                <a:ext cx="91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88" name="Rectangle 182"/>
              <p:cNvSpPr>
                <a:spLocks noChangeArrowheads="1"/>
              </p:cNvSpPr>
              <p:nvPr/>
            </p:nvSpPr>
            <p:spPr bwMode="auto">
              <a:xfrm rot="18900000">
                <a:off x="3561" y="5159"/>
                <a:ext cx="9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89" name="Rectangle 183"/>
              <p:cNvSpPr>
                <a:spLocks noChangeArrowheads="1"/>
              </p:cNvSpPr>
              <p:nvPr/>
            </p:nvSpPr>
            <p:spPr bwMode="auto">
              <a:xfrm rot="18900000">
                <a:off x="3604" y="5131"/>
                <a:ext cx="6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90" name="Rectangle 184"/>
              <p:cNvSpPr>
                <a:spLocks noChangeArrowheads="1"/>
              </p:cNvSpPr>
              <p:nvPr/>
            </p:nvSpPr>
            <p:spPr bwMode="auto">
              <a:xfrm rot="18900000">
                <a:off x="3617" y="5104"/>
                <a:ext cx="91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91" name="Rectangle 185"/>
              <p:cNvSpPr>
                <a:spLocks noChangeArrowheads="1"/>
              </p:cNvSpPr>
              <p:nvPr/>
            </p:nvSpPr>
            <p:spPr bwMode="auto">
              <a:xfrm rot="18900000">
                <a:off x="3632" y="5290"/>
                <a:ext cx="103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92" name="Rectangle 186"/>
              <p:cNvSpPr>
                <a:spLocks noChangeArrowheads="1"/>
              </p:cNvSpPr>
              <p:nvPr/>
            </p:nvSpPr>
            <p:spPr bwMode="auto">
              <a:xfrm rot="18900000">
                <a:off x="3680" y="5260"/>
                <a:ext cx="6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93" name="Rectangle 187"/>
              <p:cNvSpPr>
                <a:spLocks noChangeArrowheads="1"/>
              </p:cNvSpPr>
              <p:nvPr/>
            </p:nvSpPr>
            <p:spPr bwMode="auto">
              <a:xfrm rot="18900000">
                <a:off x="3689" y="5232"/>
                <a:ext cx="103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94" name="Rectangle 188"/>
              <p:cNvSpPr>
                <a:spLocks noChangeArrowheads="1"/>
              </p:cNvSpPr>
              <p:nvPr/>
            </p:nvSpPr>
            <p:spPr bwMode="auto">
              <a:xfrm rot="18900000">
                <a:off x="3736" y="5191"/>
                <a:ext cx="91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6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95" name="Rectangle 189"/>
              <p:cNvSpPr>
                <a:spLocks noChangeArrowheads="1"/>
              </p:cNvSpPr>
              <p:nvPr/>
            </p:nvSpPr>
            <p:spPr bwMode="auto">
              <a:xfrm rot="18900000">
                <a:off x="3771" y="5156"/>
                <a:ext cx="91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6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96" name="Rectangle 190"/>
              <p:cNvSpPr>
                <a:spLocks noChangeArrowheads="1"/>
              </p:cNvSpPr>
              <p:nvPr/>
            </p:nvSpPr>
            <p:spPr bwMode="auto">
              <a:xfrm rot="18900000">
                <a:off x="3809" y="5131"/>
                <a:ext cx="6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97" name="Rectangle 191"/>
              <p:cNvSpPr>
                <a:spLocks noChangeArrowheads="1"/>
              </p:cNvSpPr>
              <p:nvPr/>
            </p:nvSpPr>
            <p:spPr bwMode="auto">
              <a:xfrm rot="18900000">
                <a:off x="3823" y="5104"/>
                <a:ext cx="91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98" name="Rectangle 192"/>
              <p:cNvSpPr>
                <a:spLocks noChangeArrowheads="1"/>
              </p:cNvSpPr>
              <p:nvPr/>
            </p:nvSpPr>
            <p:spPr bwMode="auto">
              <a:xfrm rot="18900000">
                <a:off x="3823" y="5303"/>
                <a:ext cx="103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99" name="Rectangle 193"/>
              <p:cNvSpPr>
                <a:spLocks noChangeArrowheads="1"/>
              </p:cNvSpPr>
              <p:nvPr/>
            </p:nvSpPr>
            <p:spPr bwMode="auto">
              <a:xfrm rot="18900000">
                <a:off x="3872" y="5274"/>
                <a:ext cx="6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00" name="Rectangle 194"/>
              <p:cNvSpPr>
                <a:spLocks noChangeArrowheads="1"/>
              </p:cNvSpPr>
              <p:nvPr/>
            </p:nvSpPr>
            <p:spPr bwMode="auto">
              <a:xfrm rot="18900000">
                <a:off x="3881" y="5246"/>
                <a:ext cx="103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01" name="Rectangle 195"/>
              <p:cNvSpPr>
                <a:spLocks noChangeArrowheads="1"/>
              </p:cNvSpPr>
              <p:nvPr/>
            </p:nvSpPr>
            <p:spPr bwMode="auto">
              <a:xfrm rot="18900000">
                <a:off x="3927" y="5204"/>
                <a:ext cx="9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Z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02" name="Rectangle 196"/>
              <p:cNvSpPr>
                <a:spLocks noChangeArrowheads="1"/>
              </p:cNvSpPr>
              <p:nvPr/>
            </p:nvSpPr>
            <p:spPr bwMode="auto">
              <a:xfrm rot="18900000">
                <a:off x="3964" y="5162"/>
                <a:ext cx="10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03" name="Rectangle 197"/>
              <p:cNvSpPr>
                <a:spLocks noChangeArrowheads="1"/>
              </p:cNvSpPr>
              <p:nvPr/>
            </p:nvSpPr>
            <p:spPr bwMode="auto">
              <a:xfrm rot="18900000">
                <a:off x="4015" y="5131"/>
                <a:ext cx="66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04" name="Rectangle 198"/>
              <p:cNvSpPr>
                <a:spLocks noChangeArrowheads="1"/>
              </p:cNvSpPr>
              <p:nvPr/>
            </p:nvSpPr>
            <p:spPr bwMode="auto">
              <a:xfrm rot="18900000">
                <a:off x="4028" y="5104"/>
                <a:ext cx="91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05" name="Freeform 199"/>
              <p:cNvSpPr>
                <a:spLocks/>
              </p:cNvSpPr>
              <p:nvPr/>
            </p:nvSpPr>
            <p:spPr bwMode="auto">
              <a:xfrm>
                <a:off x="449" y="3569"/>
                <a:ext cx="0" cy="1504"/>
              </a:xfrm>
              <a:custGeom>
                <a:avLst/>
                <a:gdLst>
                  <a:gd name="T0" fmla="*/ 2496 h 2496"/>
                  <a:gd name="T1" fmla="*/ 2496 h 2496"/>
                  <a:gd name="T2" fmla="*/ 0 h 249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496">
                    <a:moveTo>
                      <a:pt x="0" y="2496"/>
                    </a:moveTo>
                    <a:lnTo>
                      <a:pt x="0" y="2496"/>
                    </a:lnTo>
                    <a:lnTo>
                      <a:pt x="0" y="0"/>
                    </a:lnTo>
                  </a:path>
                </a:pathLst>
              </a:custGeom>
              <a:noFill/>
              <a:ln w="2698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" name="Freeform 200"/>
              <p:cNvSpPr>
                <a:spLocks/>
              </p:cNvSpPr>
              <p:nvPr/>
            </p:nvSpPr>
            <p:spPr bwMode="auto">
              <a:xfrm>
                <a:off x="427" y="4572"/>
                <a:ext cx="22" cy="0"/>
              </a:xfrm>
              <a:custGeom>
                <a:avLst/>
                <a:gdLst>
                  <a:gd name="T0" fmla="*/ 0 w 37"/>
                  <a:gd name="T1" fmla="*/ 0 w 37"/>
                  <a:gd name="T2" fmla="*/ 37 w 3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7">
                    <a:moveTo>
                      <a:pt x="0" y="0"/>
                    </a:moveTo>
                    <a:lnTo>
                      <a:pt x="0" y="0"/>
                    </a:lnTo>
                    <a:lnTo>
                      <a:pt x="37" y="0"/>
                    </a:lnTo>
                  </a:path>
                </a:pathLst>
              </a:custGeom>
              <a:noFill/>
              <a:ln w="2698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" name="Freeform 201"/>
              <p:cNvSpPr>
                <a:spLocks/>
              </p:cNvSpPr>
              <p:nvPr/>
            </p:nvSpPr>
            <p:spPr bwMode="auto">
              <a:xfrm>
                <a:off x="427" y="4070"/>
                <a:ext cx="22" cy="0"/>
              </a:xfrm>
              <a:custGeom>
                <a:avLst/>
                <a:gdLst>
                  <a:gd name="T0" fmla="*/ 0 w 37"/>
                  <a:gd name="T1" fmla="*/ 0 w 37"/>
                  <a:gd name="T2" fmla="*/ 37 w 3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7">
                    <a:moveTo>
                      <a:pt x="0" y="0"/>
                    </a:moveTo>
                    <a:lnTo>
                      <a:pt x="0" y="0"/>
                    </a:lnTo>
                    <a:lnTo>
                      <a:pt x="37" y="0"/>
                    </a:lnTo>
                  </a:path>
                </a:pathLst>
              </a:custGeom>
              <a:noFill/>
              <a:ln w="2698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" name="Freeform 202"/>
              <p:cNvSpPr>
                <a:spLocks/>
              </p:cNvSpPr>
              <p:nvPr/>
            </p:nvSpPr>
            <p:spPr bwMode="auto">
              <a:xfrm>
                <a:off x="427" y="3569"/>
                <a:ext cx="22" cy="0"/>
              </a:xfrm>
              <a:custGeom>
                <a:avLst/>
                <a:gdLst>
                  <a:gd name="T0" fmla="*/ 0 w 37"/>
                  <a:gd name="T1" fmla="*/ 0 w 37"/>
                  <a:gd name="T2" fmla="*/ 37 w 3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7">
                    <a:moveTo>
                      <a:pt x="0" y="0"/>
                    </a:moveTo>
                    <a:lnTo>
                      <a:pt x="0" y="0"/>
                    </a:lnTo>
                    <a:lnTo>
                      <a:pt x="37" y="0"/>
                    </a:lnTo>
                  </a:path>
                </a:pathLst>
              </a:custGeom>
              <a:noFill/>
              <a:ln w="2698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" name="Freeform 203"/>
              <p:cNvSpPr>
                <a:spLocks/>
              </p:cNvSpPr>
              <p:nvPr/>
            </p:nvSpPr>
            <p:spPr bwMode="auto">
              <a:xfrm>
                <a:off x="427" y="5073"/>
                <a:ext cx="22" cy="0"/>
              </a:xfrm>
              <a:custGeom>
                <a:avLst/>
                <a:gdLst>
                  <a:gd name="T0" fmla="*/ 0 w 37"/>
                  <a:gd name="T1" fmla="*/ 0 w 37"/>
                  <a:gd name="T2" fmla="*/ 37 w 3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7">
                    <a:moveTo>
                      <a:pt x="0" y="0"/>
                    </a:moveTo>
                    <a:lnTo>
                      <a:pt x="0" y="0"/>
                    </a:lnTo>
                    <a:lnTo>
                      <a:pt x="37" y="0"/>
                    </a:lnTo>
                  </a:path>
                </a:pathLst>
              </a:custGeom>
              <a:noFill/>
              <a:ln w="2698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" name="Rectangle 204"/>
              <p:cNvSpPr>
                <a:spLocks noChangeArrowheads="1"/>
              </p:cNvSpPr>
              <p:nvPr/>
            </p:nvSpPr>
            <p:spPr bwMode="auto">
              <a:xfrm>
                <a:off x="343" y="5022"/>
                <a:ext cx="91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8" name="Group 406"/>
            <p:cNvGrpSpPr>
              <a:grpSpLocks/>
            </p:cNvGrpSpPr>
            <p:nvPr/>
          </p:nvGrpSpPr>
          <p:grpSpPr bwMode="auto">
            <a:xfrm>
              <a:off x="245" y="3518"/>
              <a:ext cx="2839" cy="1352"/>
              <a:chOff x="245" y="3518"/>
              <a:chExt cx="2839" cy="1352"/>
            </a:xfrm>
          </p:grpSpPr>
          <p:sp>
            <p:nvSpPr>
              <p:cNvPr id="111" name="Rectangle 206"/>
              <p:cNvSpPr>
                <a:spLocks noChangeArrowheads="1"/>
              </p:cNvSpPr>
              <p:nvPr/>
            </p:nvSpPr>
            <p:spPr bwMode="auto">
              <a:xfrm>
                <a:off x="245" y="4520"/>
                <a:ext cx="189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200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2" name="Rectangle 207"/>
              <p:cNvSpPr>
                <a:spLocks noChangeArrowheads="1"/>
              </p:cNvSpPr>
              <p:nvPr/>
            </p:nvSpPr>
            <p:spPr bwMode="auto">
              <a:xfrm>
                <a:off x="245" y="4019"/>
                <a:ext cx="189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400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3" name="Rectangle 208"/>
              <p:cNvSpPr>
                <a:spLocks noChangeArrowheads="1"/>
              </p:cNvSpPr>
              <p:nvPr/>
            </p:nvSpPr>
            <p:spPr bwMode="auto">
              <a:xfrm>
                <a:off x="245" y="3518"/>
                <a:ext cx="189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Bold" panose="020B0704020202020204" pitchFamily="34" charset="0"/>
                  </a:rPr>
                  <a:t>600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4" name="Freeform 209"/>
              <p:cNvSpPr>
                <a:spLocks noEditPoints="1"/>
              </p:cNvSpPr>
              <p:nvPr/>
            </p:nvSpPr>
            <p:spPr bwMode="auto">
              <a:xfrm>
                <a:off x="552" y="4433"/>
                <a:ext cx="67" cy="61"/>
              </a:xfrm>
              <a:custGeom>
                <a:avLst/>
                <a:gdLst>
                  <a:gd name="T0" fmla="*/ 0 w 112"/>
                  <a:gd name="T1" fmla="*/ 0 h 102"/>
                  <a:gd name="T2" fmla="*/ 0 w 112"/>
                  <a:gd name="T3" fmla="*/ 0 h 102"/>
                  <a:gd name="T4" fmla="*/ 112 w 112"/>
                  <a:gd name="T5" fmla="*/ 0 h 102"/>
                  <a:gd name="T6" fmla="*/ 56 w 112"/>
                  <a:gd name="T7" fmla="*/ 0 h 102"/>
                  <a:gd name="T8" fmla="*/ 56 w 112"/>
                  <a:gd name="T9" fmla="*/ 0 h 102"/>
                  <a:gd name="T10" fmla="*/ 56 w 112"/>
                  <a:gd name="T11" fmla="*/ 102 h 102"/>
                  <a:gd name="T12" fmla="*/ 0 w 112"/>
                  <a:gd name="T13" fmla="*/ 102 h 102"/>
                  <a:gd name="T14" fmla="*/ 0 w 112"/>
                  <a:gd name="T15" fmla="*/ 102 h 102"/>
                  <a:gd name="T16" fmla="*/ 112 w 112"/>
                  <a:gd name="T17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2" h="102">
                    <a:moveTo>
                      <a:pt x="0" y="0"/>
                    </a:moveTo>
                    <a:lnTo>
                      <a:pt x="0" y="0"/>
                    </a:lnTo>
                    <a:lnTo>
                      <a:pt x="112" y="0"/>
                    </a:lnTo>
                    <a:moveTo>
                      <a:pt x="56" y="0"/>
                    </a:moveTo>
                    <a:lnTo>
                      <a:pt x="56" y="0"/>
                    </a:lnTo>
                    <a:lnTo>
                      <a:pt x="56" y="102"/>
                    </a:lnTo>
                    <a:moveTo>
                      <a:pt x="0" y="102"/>
                    </a:moveTo>
                    <a:lnTo>
                      <a:pt x="0" y="102"/>
                    </a:lnTo>
                    <a:lnTo>
                      <a:pt x="112" y="102"/>
                    </a:lnTo>
                  </a:path>
                </a:pathLst>
              </a:custGeom>
              <a:noFill/>
              <a:ln w="17463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210"/>
              <p:cNvSpPr>
                <a:spLocks/>
              </p:cNvSpPr>
              <p:nvPr/>
            </p:nvSpPr>
            <p:spPr bwMode="auto">
              <a:xfrm>
                <a:off x="566" y="4287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1 h 63"/>
                  <a:gd name="T6" fmla="*/ 11 w 63"/>
                  <a:gd name="T7" fmla="*/ 51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1"/>
                    </a:cubicBezTo>
                    <a:cubicBezTo>
                      <a:pt x="41" y="63"/>
                      <a:pt x="23" y="63"/>
                      <a:pt x="11" y="51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211"/>
              <p:cNvSpPr>
                <a:spLocks/>
              </p:cNvSpPr>
              <p:nvPr/>
            </p:nvSpPr>
            <p:spPr bwMode="auto">
              <a:xfrm>
                <a:off x="566" y="4344"/>
                <a:ext cx="38" cy="39"/>
              </a:xfrm>
              <a:custGeom>
                <a:avLst/>
                <a:gdLst>
                  <a:gd name="T0" fmla="*/ 52 w 63"/>
                  <a:gd name="T1" fmla="*/ 12 h 64"/>
                  <a:gd name="T2" fmla="*/ 52 w 63"/>
                  <a:gd name="T3" fmla="*/ 12 h 64"/>
                  <a:gd name="T4" fmla="*/ 52 w 63"/>
                  <a:gd name="T5" fmla="*/ 52 h 64"/>
                  <a:gd name="T6" fmla="*/ 11 w 63"/>
                  <a:gd name="T7" fmla="*/ 52 h 64"/>
                  <a:gd name="T8" fmla="*/ 11 w 63"/>
                  <a:gd name="T9" fmla="*/ 12 h 64"/>
                  <a:gd name="T10" fmla="*/ 52 w 63"/>
                  <a:gd name="T11" fmla="*/ 1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4">
                    <a:moveTo>
                      <a:pt x="52" y="12"/>
                    </a:moveTo>
                    <a:lnTo>
                      <a:pt x="52" y="12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1" y="64"/>
                      <a:pt x="23" y="64"/>
                      <a:pt x="11" y="52"/>
                    </a:cubicBezTo>
                    <a:cubicBezTo>
                      <a:pt x="0" y="41"/>
                      <a:pt x="0" y="23"/>
                      <a:pt x="11" y="12"/>
                    </a:cubicBezTo>
                    <a:cubicBezTo>
                      <a:pt x="23" y="0"/>
                      <a:pt x="41" y="0"/>
                      <a:pt x="52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212"/>
              <p:cNvSpPr>
                <a:spLocks/>
              </p:cNvSpPr>
              <p:nvPr/>
            </p:nvSpPr>
            <p:spPr bwMode="auto">
              <a:xfrm>
                <a:off x="566" y="4623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1"/>
                      <a:pt x="52" y="52"/>
                    </a:cubicBezTo>
                    <a:cubicBezTo>
                      <a:pt x="41" y="63"/>
                      <a:pt x="23" y="63"/>
                      <a:pt x="11" y="52"/>
                    </a:cubicBezTo>
                    <a:cubicBezTo>
                      <a:pt x="0" y="41"/>
                      <a:pt x="0" y="22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213"/>
              <p:cNvSpPr>
                <a:spLocks/>
              </p:cNvSpPr>
              <p:nvPr/>
            </p:nvSpPr>
            <p:spPr bwMode="auto">
              <a:xfrm>
                <a:off x="566" y="4443"/>
                <a:ext cx="38" cy="38"/>
              </a:xfrm>
              <a:custGeom>
                <a:avLst/>
                <a:gdLst>
                  <a:gd name="T0" fmla="*/ 52 w 63"/>
                  <a:gd name="T1" fmla="*/ 12 h 63"/>
                  <a:gd name="T2" fmla="*/ 52 w 63"/>
                  <a:gd name="T3" fmla="*/ 12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2 h 63"/>
                  <a:gd name="T10" fmla="*/ 52 w 63"/>
                  <a:gd name="T11" fmla="*/ 1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2"/>
                    </a:moveTo>
                    <a:lnTo>
                      <a:pt x="52" y="12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1" y="63"/>
                      <a:pt x="23" y="63"/>
                      <a:pt x="11" y="52"/>
                    </a:cubicBezTo>
                    <a:cubicBezTo>
                      <a:pt x="0" y="41"/>
                      <a:pt x="0" y="23"/>
                      <a:pt x="11" y="12"/>
                    </a:cubicBezTo>
                    <a:cubicBezTo>
                      <a:pt x="23" y="0"/>
                      <a:pt x="41" y="0"/>
                      <a:pt x="52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214"/>
              <p:cNvSpPr>
                <a:spLocks/>
              </p:cNvSpPr>
              <p:nvPr/>
            </p:nvSpPr>
            <p:spPr bwMode="auto">
              <a:xfrm>
                <a:off x="566" y="4688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1 h 63"/>
                  <a:gd name="T6" fmla="*/ 11 w 63"/>
                  <a:gd name="T7" fmla="*/ 51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1"/>
                    </a:cubicBezTo>
                    <a:cubicBezTo>
                      <a:pt x="41" y="63"/>
                      <a:pt x="23" y="63"/>
                      <a:pt x="11" y="51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215"/>
              <p:cNvSpPr>
                <a:spLocks/>
              </p:cNvSpPr>
              <p:nvPr/>
            </p:nvSpPr>
            <p:spPr bwMode="auto">
              <a:xfrm>
                <a:off x="566" y="4418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2"/>
                    </a:cubicBezTo>
                    <a:cubicBezTo>
                      <a:pt x="41" y="63"/>
                      <a:pt x="23" y="63"/>
                      <a:pt x="11" y="52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216"/>
              <p:cNvSpPr>
                <a:spLocks/>
              </p:cNvSpPr>
              <p:nvPr/>
            </p:nvSpPr>
            <p:spPr bwMode="auto">
              <a:xfrm>
                <a:off x="566" y="4363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2"/>
                    </a:cubicBezTo>
                    <a:cubicBezTo>
                      <a:pt x="41" y="63"/>
                      <a:pt x="23" y="63"/>
                      <a:pt x="11" y="52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217"/>
              <p:cNvSpPr>
                <a:spLocks/>
              </p:cNvSpPr>
              <p:nvPr/>
            </p:nvSpPr>
            <p:spPr bwMode="auto">
              <a:xfrm>
                <a:off x="566" y="4490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1 h 63"/>
                  <a:gd name="T6" fmla="*/ 11 w 63"/>
                  <a:gd name="T7" fmla="*/ 51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1"/>
                    </a:cubicBezTo>
                    <a:cubicBezTo>
                      <a:pt x="41" y="63"/>
                      <a:pt x="23" y="63"/>
                      <a:pt x="11" y="51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218"/>
              <p:cNvSpPr>
                <a:spLocks/>
              </p:cNvSpPr>
              <p:nvPr/>
            </p:nvSpPr>
            <p:spPr bwMode="auto">
              <a:xfrm>
                <a:off x="566" y="4249"/>
                <a:ext cx="38" cy="38"/>
              </a:xfrm>
              <a:custGeom>
                <a:avLst/>
                <a:gdLst>
                  <a:gd name="T0" fmla="*/ 52 w 63"/>
                  <a:gd name="T1" fmla="*/ 12 h 63"/>
                  <a:gd name="T2" fmla="*/ 52 w 63"/>
                  <a:gd name="T3" fmla="*/ 12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2 h 63"/>
                  <a:gd name="T10" fmla="*/ 52 w 63"/>
                  <a:gd name="T11" fmla="*/ 1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2"/>
                    </a:moveTo>
                    <a:lnTo>
                      <a:pt x="52" y="12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1" y="63"/>
                      <a:pt x="23" y="63"/>
                      <a:pt x="11" y="52"/>
                    </a:cubicBezTo>
                    <a:cubicBezTo>
                      <a:pt x="0" y="41"/>
                      <a:pt x="0" y="23"/>
                      <a:pt x="11" y="12"/>
                    </a:cubicBezTo>
                    <a:cubicBezTo>
                      <a:pt x="23" y="0"/>
                      <a:pt x="41" y="0"/>
                      <a:pt x="52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219"/>
              <p:cNvSpPr>
                <a:spLocks/>
              </p:cNvSpPr>
              <p:nvPr/>
            </p:nvSpPr>
            <p:spPr bwMode="auto">
              <a:xfrm>
                <a:off x="566" y="4381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1 h 63"/>
                  <a:gd name="T6" fmla="*/ 11 w 63"/>
                  <a:gd name="T7" fmla="*/ 51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1"/>
                    </a:cubicBezTo>
                    <a:cubicBezTo>
                      <a:pt x="41" y="63"/>
                      <a:pt x="23" y="63"/>
                      <a:pt x="11" y="51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220"/>
              <p:cNvSpPr>
                <a:spLocks/>
              </p:cNvSpPr>
              <p:nvPr/>
            </p:nvSpPr>
            <p:spPr bwMode="auto">
              <a:xfrm>
                <a:off x="566" y="4445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1 h 63"/>
                  <a:gd name="T6" fmla="*/ 11 w 63"/>
                  <a:gd name="T7" fmla="*/ 51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1"/>
                    </a:cubicBezTo>
                    <a:cubicBezTo>
                      <a:pt x="41" y="63"/>
                      <a:pt x="23" y="63"/>
                      <a:pt x="11" y="51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221"/>
              <p:cNvSpPr>
                <a:spLocks/>
              </p:cNvSpPr>
              <p:nvPr/>
            </p:nvSpPr>
            <p:spPr bwMode="auto">
              <a:xfrm>
                <a:off x="566" y="4268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2"/>
                    </a:cubicBezTo>
                    <a:cubicBezTo>
                      <a:pt x="41" y="63"/>
                      <a:pt x="23" y="63"/>
                      <a:pt x="11" y="52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222"/>
              <p:cNvSpPr>
                <a:spLocks/>
              </p:cNvSpPr>
              <p:nvPr/>
            </p:nvSpPr>
            <p:spPr bwMode="auto">
              <a:xfrm>
                <a:off x="566" y="4718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1" y="63"/>
                      <a:pt x="23" y="63"/>
                      <a:pt x="11" y="52"/>
                    </a:cubicBezTo>
                    <a:cubicBezTo>
                      <a:pt x="0" y="41"/>
                      <a:pt x="0" y="23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223"/>
              <p:cNvSpPr>
                <a:spLocks/>
              </p:cNvSpPr>
              <p:nvPr/>
            </p:nvSpPr>
            <p:spPr bwMode="auto">
              <a:xfrm>
                <a:off x="566" y="4674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2"/>
                    </a:cubicBezTo>
                    <a:cubicBezTo>
                      <a:pt x="41" y="63"/>
                      <a:pt x="23" y="63"/>
                      <a:pt x="11" y="52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224"/>
              <p:cNvSpPr>
                <a:spLocks/>
              </p:cNvSpPr>
              <p:nvPr/>
            </p:nvSpPr>
            <p:spPr bwMode="auto">
              <a:xfrm>
                <a:off x="566" y="4332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2"/>
                    </a:cubicBezTo>
                    <a:cubicBezTo>
                      <a:pt x="41" y="63"/>
                      <a:pt x="23" y="63"/>
                      <a:pt x="11" y="52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225"/>
              <p:cNvSpPr>
                <a:spLocks/>
              </p:cNvSpPr>
              <p:nvPr/>
            </p:nvSpPr>
            <p:spPr bwMode="auto">
              <a:xfrm>
                <a:off x="566" y="4388"/>
                <a:ext cx="38" cy="38"/>
              </a:xfrm>
              <a:custGeom>
                <a:avLst/>
                <a:gdLst>
                  <a:gd name="T0" fmla="*/ 52 w 63"/>
                  <a:gd name="T1" fmla="*/ 12 h 63"/>
                  <a:gd name="T2" fmla="*/ 52 w 63"/>
                  <a:gd name="T3" fmla="*/ 12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2 h 63"/>
                  <a:gd name="T10" fmla="*/ 52 w 63"/>
                  <a:gd name="T11" fmla="*/ 1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2"/>
                    </a:moveTo>
                    <a:lnTo>
                      <a:pt x="52" y="12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1" y="63"/>
                      <a:pt x="23" y="63"/>
                      <a:pt x="11" y="52"/>
                    </a:cubicBezTo>
                    <a:cubicBezTo>
                      <a:pt x="0" y="41"/>
                      <a:pt x="0" y="23"/>
                      <a:pt x="11" y="12"/>
                    </a:cubicBezTo>
                    <a:cubicBezTo>
                      <a:pt x="23" y="0"/>
                      <a:pt x="41" y="0"/>
                      <a:pt x="52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226"/>
              <p:cNvSpPr>
                <a:spLocks/>
              </p:cNvSpPr>
              <p:nvPr/>
            </p:nvSpPr>
            <p:spPr bwMode="auto">
              <a:xfrm>
                <a:off x="566" y="4473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1"/>
                      <a:pt x="52" y="52"/>
                    </a:cubicBezTo>
                    <a:cubicBezTo>
                      <a:pt x="41" y="63"/>
                      <a:pt x="23" y="63"/>
                      <a:pt x="11" y="52"/>
                    </a:cubicBezTo>
                    <a:cubicBezTo>
                      <a:pt x="0" y="41"/>
                      <a:pt x="0" y="22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227"/>
              <p:cNvSpPr>
                <a:spLocks/>
              </p:cNvSpPr>
              <p:nvPr/>
            </p:nvSpPr>
            <p:spPr bwMode="auto">
              <a:xfrm>
                <a:off x="566" y="4388"/>
                <a:ext cx="38" cy="38"/>
              </a:xfrm>
              <a:custGeom>
                <a:avLst/>
                <a:gdLst>
                  <a:gd name="T0" fmla="*/ 52 w 63"/>
                  <a:gd name="T1" fmla="*/ 12 h 63"/>
                  <a:gd name="T2" fmla="*/ 52 w 63"/>
                  <a:gd name="T3" fmla="*/ 12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2 h 63"/>
                  <a:gd name="T10" fmla="*/ 52 w 63"/>
                  <a:gd name="T11" fmla="*/ 1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2"/>
                    </a:moveTo>
                    <a:lnTo>
                      <a:pt x="52" y="12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1" y="63"/>
                      <a:pt x="23" y="63"/>
                      <a:pt x="11" y="52"/>
                    </a:cubicBezTo>
                    <a:cubicBezTo>
                      <a:pt x="0" y="41"/>
                      <a:pt x="0" y="23"/>
                      <a:pt x="11" y="12"/>
                    </a:cubicBezTo>
                    <a:cubicBezTo>
                      <a:pt x="23" y="0"/>
                      <a:pt x="41" y="0"/>
                      <a:pt x="52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228"/>
              <p:cNvSpPr>
                <a:spLocks/>
              </p:cNvSpPr>
              <p:nvPr/>
            </p:nvSpPr>
            <p:spPr bwMode="auto">
              <a:xfrm>
                <a:off x="566" y="4458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1"/>
                      <a:pt x="52" y="52"/>
                    </a:cubicBezTo>
                    <a:cubicBezTo>
                      <a:pt x="41" y="63"/>
                      <a:pt x="23" y="63"/>
                      <a:pt x="11" y="52"/>
                    </a:cubicBezTo>
                    <a:cubicBezTo>
                      <a:pt x="0" y="41"/>
                      <a:pt x="0" y="22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229"/>
              <p:cNvSpPr>
                <a:spLocks/>
              </p:cNvSpPr>
              <p:nvPr/>
            </p:nvSpPr>
            <p:spPr bwMode="auto">
              <a:xfrm>
                <a:off x="566" y="4473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1"/>
                      <a:pt x="52" y="52"/>
                    </a:cubicBezTo>
                    <a:cubicBezTo>
                      <a:pt x="41" y="63"/>
                      <a:pt x="23" y="63"/>
                      <a:pt x="11" y="52"/>
                    </a:cubicBezTo>
                    <a:cubicBezTo>
                      <a:pt x="0" y="41"/>
                      <a:pt x="0" y="22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230"/>
              <p:cNvSpPr>
                <a:spLocks noEditPoints="1"/>
              </p:cNvSpPr>
              <p:nvPr/>
            </p:nvSpPr>
            <p:spPr bwMode="auto">
              <a:xfrm>
                <a:off x="757" y="4187"/>
                <a:ext cx="67" cy="342"/>
              </a:xfrm>
              <a:custGeom>
                <a:avLst/>
                <a:gdLst>
                  <a:gd name="T0" fmla="*/ 0 w 111"/>
                  <a:gd name="T1" fmla="*/ 0 h 569"/>
                  <a:gd name="T2" fmla="*/ 0 w 111"/>
                  <a:gd name="T3" fmla="*/ 0 h 569"/>
                  <a:gd name="T4" fmla="*/ 111 w 111"/>
                  <a:gd name="T5" fmla="*/ 0 h 569"/>
                  <a:gd name="T6" fmla="*/ 55 w 111"/>
                  <a:gd name="T7" fmla="*/ 0 h 569"/>
                  <a:gd name="T8" fmla="*/ 55 w 111"/>
                  <a:gd name="T9" fmla="*/ 0 h 569"/>
                  <a:gd name="T10" fmla="*/ 55 w 111"/>
                  <a:gd name="T11" fmla="*/ 569 h 569"/>
                  <a:gd name="T12" fmla="*/ 0 w 111"/>
                  <a:gd name="T13" fmla="*/ 569 h 569"/>
                  <a:gd name="T14" fmla="*/ 0 w 111"/>
                  <a:gd name="T15" fmla="*/ 569 h 569"/>
                  <a:gd name="T16" fmla="*/ 111 w 111"/>
                  <a:gd name="T17" fmla="*/ 569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1" h="569">
                    <a:moveTo>
                      <a:pt x="0" y="0"/>
                    </a:moveTo>
                    <a:lnTo>
                      <a:pt x="0" y="0"/>
                    </a:lnTo>
                    <a:lnTo>
                      <a:pt x="111" y="0"/>
                    </a:lnTo>
                    <a:moveTo>
                      <a:pt x="55" y="0"/>
                    </a:moveTo>
                    <a:lnTo>
                      <a:pt x="55" y="0"/>
                    </a:lnTo>
                    <a:lnTo>
                      <a:pt x="55" y="569"/>
                    </a:lnTo>
                    <a:moveTo>
                      <a:pt x="0" y="569"/>
                    </a:moveTo>
                    <a:lnTo>
                      <a:pt x="0" y="569"/>
                    </a:lnTo>
                    <a:lnTo>
                      <a:pt x="111" y="569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231"/>
              <p:cNvSpPr>
                <a:spLocks/>
              </p:cNvSpPr>
              <p:nvPr/>
            </p:nvSpPr>
            <p:spPr bwMode="auto">
              <a:xfrm>
                <a:off x="772" y="4521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2"/>
                    </a:cubicBezTo>
                    <a:cubicBezTo>
                      <a:pt x="41" y="63"/>
                      <a:pt x="22" y="63"/>
                      <a:pt x="11" y="52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2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232"/>
              <p:cNvSpPr>
                <a:spLocks/>
              </p:cNvSpPr>
              <p:nvPr/>
            </p:nvSpPr>
            <p:spPr bwMode="auto">
              <a:xfrm>
                <a:off x="772" y="4501"/>
                <a:ext cx="38" cy="37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1" y="63"/>
                      <a:pt x="22" y="63"/>
                      <a:pt x="11" y="52"/>
                    </a:cubicBezTo>
                    <a:cubicBezTo>
                      <a:pt x="0" y="41"/>
                      <a:pt x="0" y="23"/>
                      <a:pt x="11" y="11"/>
                    </a:cubicBezTo>
                    <a:cubicBezTo>
                      <a:pt x="22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233"/>
              <p:cNvSpPr>
                <a:spLocks/>
              </p:cNvSpPr>
              <p:nvPr/>
            </p:nvSpPr>
            <p:spPr bwMode="auto">
              <a:xfrm>
                <a:off x="772" y="3996"/>
                <a:ext cx="38" cy="38"/>
              </a:xfrm>
              <a:custGeom>
                <a:avLst/>
                <a:gdLst>
                  <a:gd name="T0" fmla="*/ 52 w 63"/>
                  <a:gd name="T1" fmla="*/ 12 h 63"/>
                  <a:gd name="T2" fmla="*/ 52 w 63"/>
                  <a:gd name="T3" fmla="*/ 12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2 h 63"/>
                  <a:gd name="T10" fmla="*/ 52 w 63"/>
                  <a:gd name="T11" fmla="*/ 1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2"/>
                    </a:moveTo>
                    <a:lnTo>
                      <a:pt x="52" y="12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1" y="63"/>
                      <a:pt x="22" y="63"/>
                      <a:pt x="11" y="52"/>
                    </a:cubicBezTo>
                    <a:cubicBezTo>
                      <a:pt x="0" y="41"/>
                      <a:pt x="0" y="23"/>
                      <a:pt x="11" y="12"/>
                    </a:cubicBezTo>
                    <a:cubicBezTo>
                      <a:pt x="22" y="0"/>
                      <a:pt x="41" y="0"/>
                      <a:pt x="52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234"/>
              <p:cNvSpPr>
                <a:spLocks noEditPoints="1"/>
              </p:cNvSpPr>
              <p:nvPr/>
            </p:nvSpPr>
            <p:spPr bwMode="auto">
              <a:xfrm>
                <a:off x="962" y="4629"/>
                <a:ext cx="68" cy="31"/>
              </a:xfrm>
              <a:custGeom>
                <a:avLst/>
                <a:gdLst>
                  <a:gd name="T0" fmla="*/ 0 w 112"/>
                  <a:gd name="T1" fmla="*/ 0 h 51"/>
                  <a:gd name="T2" fmla="*/ 0 w 112"/>
                  <a:gd name="T3" fmla="*/ 0 h 51"/>
                  <a:gd name="T4" fmla="*/ 112 w 112"/>
                  <a:gd name="T5" fmla="*/ 0 h 51"/>
                  <a:gd name="T6" fmla="*/ 56 w 112"/>
                  <a:gd name="T7" fmla="*/ 0 h 51"/>
                  <a:gd name="T8" fmla="*/ 56 w 112"/>
                  <a:gd name="T9" fmla="*/ 0 h 51"/>
                  <a:gd name="T10" fmla="*/ 56 w 112"/>
                  <a:gd name="T11" fmla="*/ 51 h 51"/>
                  <a:gd name="T12" fmla="*/ 0 w 112"/>
                  <a:gd name="T13" fmla="*/ 51 h 51"/>
                  <a:gd name="T14" fmla="*/ 0 w 112"/>
                  <a:gd name="T15" fmla="*/ 51 h 51"/>
                  <a:gd name="T16" fmla="*/ 112 w 112"/>
                  <a:gd name="T1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2" h="51">
                    <a:moveTo>
                      <a:pt x="0" y="0"/>
                    </a:moveTo>
                    <a:lnTo>
                      <a:pt x="0" y="0"/>
                    </a:lnTo>
                    <a:lnTo>
                      <a:pt x="112" y="0"/>
                    </a:lnTo>
                    <a:moveTo>
                      <a:pt x="56" y="0"/>
                    </a:moveTo>
                    <a:lnTo>
                      <a:pt x="56" y="0"/>
                    </a:lnTo>
                    <a:lnTo>
                      <a:pt x="56" y="51"/>
                    </a:lnTo>
                    <a:moveTo>
                      <a:pt x="0" y="51"/>
                    </a:moveTo>
                    <a:lnTo>
                      <a:pt x="0" y="51"/>
                    </a:lnTo>
                    <a:lnTo>
                      <a:pt x="112" y="51"/>
                    </a:lnTo>
                  </a:path>
                </a:pathLst>
              </a:custGeom>
              <a:noFill/>
              <a:ln w="17463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235"/>
              <p:cNvSpPr>
                <a:spLocks/>
              </p:cNvSpPr>
              <p:nvPr/>
            </p:nvSpPr>
            <p:spPr bwMode="auto">
              <a:xfrm>
                <a:off x="977" y="4610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1"/>
                      <a:pt x="0" y="23"/>
                      <a:pt x="11" y="11"/>
                    </a:cubicBezTo>
                    <a:cubicBezTo>
                      <a:pt x="22" y="0"/>
                      <a:pt x="40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236"/>
              <p:cNvSpPr>
                <a:spLocks/>
              </p:cNvSpPr>
              <p:nvPr/>
            </p:nvSpPr>
            <p:spPr bwMode="auto">
              <a:xfrm>
                <a:off x="977" y="4641"/>
                <a:ext cx="38" cy="38"/>
              </a:xfrm>
              <a:custGeom>
                <a:avLst/>
                <a:gdLst>
                  <a:gd name="T0" fmla="*/ 52 w 63"/>
                  <a:gd name="T1" fmla="*/ 12 h 63"/>
                  <a:gd name="T2" fmla="*/ 52 w 63"/>
                  <a:gd name="T3" fmla="*/ 12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2 h 63"/>
                  <a:gd name="T10" fmla="*/ 52 w 63"/>
                  <a:gd name="T11" fmla="*/ 1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2"/>
                    </a:moveTo>
                    <a:lnTo>
                      <a:pt x="52" y="12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1"/>
                      <a:pt x="0" y="23"/>
                      <a:pt x="11" y="12"/>
                    </a:cubicBezTo>
                    <a:cubicBezTo>
                      <a:pt x="22" y="0"/>
                      <a:pt x="40" y="0"/>
                      <a:pt x="52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237"/>
              <p:cNvSpPr>
                <a:spLocks noEditPoints="1"/>
              </p:cNvSpPr>
              <p:nvPr/>
            </p:nvSpPr>
            <p:spPr bwMode="auto">
              <a:xfrm>
                <a:off x="1168" y="4263"/>
                <a:ext cx="67" cy="281"/>
              </a:xfrm>
              <a:custGeom>
                <a:avLst/>
                <a:gdLst>
                  <a:gd name="T0" fmla="*/ 0 w 112"/>
                  <a:gd name="T1" fmla="*/ 0 h 467"/>
                  <a:gd name="T2" fmla="*/ 0 w 112"/>
                  <a:gd name="T3" fmla="*/ 0 h 467"/>
                  <a:gd name="T4" fmla="*/ 112 w 112"/>
                  <a:gd name="T5" fmla="*/ 0 h 467"/>
                  <a:gd name="T6" fmla="*/ 56 w 112"/>
                  <a:gd name="T7" fmla="*/ 0 h 467"/>
                  <a:gd name="T8" fmla="*/ 56 w 112"/>
                  <a:gd name="T9" fmla="*/ 0 h 467"/>
                  <a:gd name="T10" fmla="*/ 56 w 112"/>
                  <a:gd name="T11" fmla="*/ 467 h 467"/>
                  <a:gd name="T12" fmla="*/ 0 w 112"/>
                  <a:gd name="T13" fmla="*/ 467 h 467"/>
                  <a:gd name="T14" fmla="*/ 0 w 112"/>
                  <a:gd name="T15" fmla="*/ 467 h 467"/>
                  <a:gd name="T16" fmla="*/ 112 w 112"/>
                  <a:gd name="T17" fmla="*/ 467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2" h="467">
                    <a:moveTo>
                      <a:pt x="0" y="0"/>
                    </a:moveTo>
                    <a:lnTo>
                      <a:pt x="0" y="0"/>
                    </a:lnTo>
                    <a:lnTo>
                      <a:pt x="112" y="0"/>
                    </a:lnTo>
                    <a:moveTo>
                      <a:pt x="56" y="0"/>
                    </a:moveTo>
                    <a:lnTo>
                      <a:pt x="56" y="0"/>
                    </a:lnTo>
                    <a:lnTo>
                      <a:pt x="56" y="467"/>
                    </a:lnTo>
                    <a:moveTo>
                      <a:pt x="0" y="467"/>
                    </a:moveTo>
                    <a:lnTo>
                      <a:pt x="0" y="467"/>
                    </a:lnTo>
                    <a:lnTo>
                      <a:pt x="112" y="467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238"/>
              <p:cNvSpPr>
                <a:spLocks/>
              </p:cNvSpPr>
              <p:nvPr/>
            </p:nvSpPr>
            <p:spPr bwMode="auto">
              <a:xfrm>
                <a:off x="1182" y="4099"/>
                <a:ext cx="39" cy="38"/>
              </a:xfrm>
              <a:custGeom>
                <a:avLst/>
                <a:gdLst>
                  <a:gd name="T0" fmla="*/ 52 w 64"/>
                  <a:gd name="T1" fmla="*/ 11 h 63"/>
                  <a:gd name="T2" fmla="*/ 52 w 64"/>
                  <a:gd name="T3" fmla="*/ 11 h 63"/>
                  <a:gd name="T4" fmla="*/ 52 w 64"/>
                  <a:gd name="T5" fmla="*/ 52 h 63"/>
                  <a:gd name="T6" fmla="*/ 12 w 64"/>
                  <a:gd name="T7" fmla="*/ 52 h 63"/>
                  <a:gd name="T8" fmla="*/ 12 w 64"/>
                  <a:gd name="T9" fmla="*/ 11 h 63"/>
                  <a:gd name="T10" fmla="*/ 52 w 64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4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4" y="23"/>
                      <a:pt x="64" y="41"/>
                      <a:pt x="52" y="52"/>
                    </a:cubicBezTo>
                    <a:cubicBezTo>
                      <a:pt x="41" y="63"/>
                      <a:pt x="23" y="63"/>
                      <a:pt x="12" y="52"/>
                    </a:cubicBezTo>
                    <a:cubicBezTo>
                      <a:pt x="0" y="41"/>
                      <a:pt x="0" y="23"/>
                      <a:pt x="12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239"/>
              <p:cNvSpPr>
                <a:spLocks/>
              </p:cNvSpPr>
              <p:nvPr/>
            </p:nvSpPr>
            <p:spPr bwMode="auto">
              <a:xfrm>
                <a:off x="1182" y="4618"/>
                <a:ext cx="39" cy="38"/>
              </a:xfrm>
              <a:custGeom>
                <a:avLst/>
                <a:gdLst>
                  <a:gd name="T0" fmla="*/ 52 w 64"/>
                  <a:gd name="T1" fmla="*/ 11 h 63"/>
                  <a:gd name="T2" fmla="*/ 52 w 64"/>
                  <a:gd name="T3" fmla="*/ 11 h 63"/>
                  <a:gd name="T4" fmla="*/ 52 w 64"/>
                  <a:gd name="T5" fmla="*/ 52 h 63"/>
                  <a:gd name="T6" fmla="*/ 12 w 64"/>
                  <a:gd name="T7" fmla="*/ 52 h 63"/>
                  <a:gd name="T8" fmla="*/ 12 w 64"/>
                  <a:gd name="T9" fmla="*/ 11 h 63"/>
                  <a:gd name="T10" fmla="*/ 52 w 64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4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4" y="22"/>
                      <a:pt x="64" y="41"/>
                      <a:pt x="52" y="52"/>
                    </a:cubicBezTo>
                    <a:cubicBezTo>
                      <a:pt x="41" y="63"/>
                      <a:pt x="23" y="63"/>
                      <a:pt x="12" y="52"/>
                    </a:cubicBezTo>
                    <a:cubicBezTo>
                      <a:pt x="0" y="41"/>
                      <a:pt x="0" y="22"/>
                      <a:pt x="12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240"/>
              <p:cNvSpPr>
                <a:spLocks/>
              </p:cNvSpPr>
              <p:nvPr/>
            </p:nvSpPr>
            <p:spPr bwMode="auto">
              <a:xfrm>
                <a:off x="1182" y="4701"/>
                <a:ext cx="39" cy="37"/>
              </a:xfrm>
              <a:custGeom>
                <a:avLst/>
                <a:gdLst>
                  <a:gd name="T0" fmla="*/ 52 w 64"/>
                  <a:gd name="T1" fmla="*/ 12 h 63"/>
                  <a:gd name="T2" fmla="*/ 52 w 64"/>
                  <a:gd name="T3" fmla="*/ 12 h 63"/>
                  <a:gd name="T4" fmla="*/ 52 w 64"/>
                  <a:gd name="T5" fmla="*/ 52 h 63"/>
                  <a:gd name="T6" fmla="*/ 12 w 64"/>
                  <a:gd name="T7" fmla="*/ 52 h 63"/>
                  <a:gd name="T8" fmla="*/ 12 w 64"/>
                  <a:gd name="T9" fmla="*/ 12 h 63"/>
                  <a:gd name="T10" fmla="*/ 52 w 64"/>
                  <a:gd name="T11" fmla="*/ 1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4" h="63">
                    <a:moveTo>
                      <a:pt x="52" y="12"/>
                    </a:moveTo>
                    <a:lnTo>
                      <a:pt x="52" y="12"/>
                    </a:lnTo>
                    <a:cubicBezTo>
                      <a:pt x="64" y="23"/>
                      <a:pt x="64" y="41"/>
                      <a:pt x="52" y="52"/>
                    </a:cubicBezTo>
                    <a:cubicBezTo>
                      <a:pt x="41" y="63"/>
                      <a:pt x="23" y="63"/>
                      <a:pt x="12" y="52"/>
                    </a:cubicBezTo>
                    <a:cubicBezTo>
                      <a:pt x="0" y="41"/>
                      <a:pt x="0" y="23"/>
                      <a:pt x="12" y="12"/>
                    </a:cubicBezTo>
                    <a:cubicBezTo>
                      <a:pt x="23" y="0"/>
                      <a:pt x="41" y="0"/>
                      <a:pt x="52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241"/>
              <p:cNvSpPr>
                <a:spLocks/>
              </p:cNvSpPr>
              <p:nvPr/>
            </p:nvSpPr>
            <p:spPr bwMode="auto">
              <a:xfrm>
                <a:off x="1182" y="4501"/>
                <a:ext cx="39" cy="37"/>
              </a:xfrm>
              <a:custGeom>
                <a:avLst/>
                <a:gdLst>
                  <a:gd name="T0" fmla="*/ 52 w 64"/>
                  <a:gd name="T1" fmla="*/ 11 h 63"/>
                  <a:gd name="T2" fmla="*/ 52 w 64"/>
                  <a:gd name="T3" fmla="*/ 11 h 63"/>
                  <a:gd name="T4" fmla="*/ 52 w 64"/>
                  <a:gd name="T5" fmla="*/ 52 h 63"/>
                  <a:gd name="T6" fmla="*/ 12 w 64"/>
                  <a:gd name="T7" fmla="*/ 52 h 63"/>
                  <a:gd name="T8" fmla="*/ 12 w 64"/>
                  <a:gd name="T9" fmla="*/ 11 h 63"/>
                  <a:gd name="T10" fmla="*/ 52 w 64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4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4" y="23"/>
                      <a:pt x="64" y="41"/>
                      <a:pt x="52" y="52"/>
                    </a:cubicBezTo>
                    <a:cubicBezTo>
                      <a:pt x="41" y="63"/>
                      <a:pt x="23" y="63"/>
                      <a:pt x="12" y="52"/>
                    </a:cubicBezTo>
                    <a:cubicBezTo>
                      <a:pt x="0" y="41"/>
                      <a:pt x="0" y="23"/>
                      <a:pt x="12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242"/>
              <p:cNvSpPr>
                <a:spLocks/>
              </p:cNvSpPr>
              <p:nvPr/>
            </p:nvSpPr>
            <p:spPr bwMode="auto">
              <a:xfrm>
                <a:off x="1182" y="4001"/>
                <a:ext cx="39" cy="38"/>
              </a:xfrm>
              <a:custGeom>
                <a:avLst/>
                <a:gdLst>
                  <a:gd name="T0" fmla="*/ 52 w 64"/>
                  <a:gd name="T1" fmla="*/ 12 h 63"/>
                  <a:gd name="T2" fmla="*/ 52 w 64"/>
                  <a:gd name="T3" fmla="*/ 12 h 63"/>
                  <a:gd name="T4" fmla="*/ 52 w 64"/>
                  <a:gd name="T5" fmla="*/ 52 h 63"/>
                  <a:gd name="T6" fmla="*/ 12 w 64"/>
                  <a:gd name="T7" fmla="*/ 52 h 63"/>
                  <a:gd name="T8" fmla="*/ 12 w 64"/>
                  <a:gd name="T9" fmla="*/ 12 h 63"/>
                  <a:gd name="T10" fmla="*/ 52 w 64"/>
                  <a:gd name="T11" fmla="*/ 1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4" h="63">
                    <a:moveTo>
                      <a:pt x="52" y="12"/>
                    </a:moveTo>
                    <a:lnTo>
                      <a:pt x="52" y="12"/>
                    </a:lnTo>
                    <a:cubicBezTo>
                      <a:pt x="64" y="23"/>
                      <a:pt x="64" y="41"/>
                      <a:pt x="52" y="52"/>
                    </a:cubicBezTo>
                    <a:cubicBezTo>
                      <a:pt x="41" y="63"/>
                      <a:pt x="23" y="63"/>
                      <a:pt x="12" y="52"/>
                    </a:cubicBezTo>
                    <a:cubicBezTo>
                      <a:pt x="0" y="41"/>
                      <a:pt x="0" y="23"/>
                      <a:pt x="12" y="12"/>
                    </a:cubicBezTo>
                    <a:cubicBezTo>
                      <a:pt x="23" y="0"/>
                      <a:pt x="41" y="0"/>
                      <a:pt x="52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243"/>
              <p:cNvSpPr>
                <a:spLocks noEditPoints="1"/>
              </p:cNvSpPr>
              <p:nvPr/>
            </p:nvSpPr>
            <p:spPr bwMode="auto">
              <a:xfrm>
                <a:off x="1373" y="4523"/>
                <a:ext cx="68" cy="111"/>
              </a:xfrm>
              <a:custGeom>
                <a:avLst/>
                <a:gdLst>
                  <a:gd name="T0" fmla="*/ 0 w 112"/>
                  <a:gd name="T1" fmla="*/ 0 h 184"/>
                  <a:gd name="T2" fmla="*/ 0 w 112"/>
                  <a:gd name="T3" fmla="*/ 0 h 184"/>
                  <a:gd name="T4" fmla="*/ 112 w 112"/>
                  <a:gd name="T5" fmla="*/ 0 h 184"/>
                  <a:gd name="T6" fmla="*/ 56 w 112"/>
                  <a:gd name="T7" fmla="*/ 0 h 184"/>
                  <a:gd name="T8" fmla="*/ 56 w 112"/>
                  <a:gd name="T9" fmla="*/ 0 h 184"/>
                  <a:gd name="T10" fmla="*/ 56 w 112"/>
                  <a:gd name="T11" fmla="*/ 184 h 184"/>
                  <a:gd name="T12" fmla="*/ 0 w 112"/>
                  <a:gd name="T13" fmla="*/ 184 h 184"/>
                  <a:gd name="T14" fmla="*/ 0 w 112"/>
                  <a:gd name="T15" fmla="*/ 184 h 184"/>
                  <a:gd name="T16" fmla="*/ 112 w 112"/>
                  <a:gd name="T17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2" h="184">
                    <a:moveTo>
                      <a:pt x="0" y="0"/>
                    </a:moveTo>
                    <a:lnTo>
                      <a:pt x="0" y="0"/>
                    </a:lnTo>
                    <a:lnTo>
                      <a:pt x="112" y="0"/>
                    </a:lnTo>
                    <a:moveTo>
                      <a:pt x="56" y="0"/>
                    </a:moveTo>
                    <a:lnTo>
                      <a:pt x="56" y="0"/>
                    </a:lnTo>
                    <a:lnTo>
                      <a:pt x="56" y="184"/>
                    </a:lnTo>
                    <a:moveTo>
                      <a:pt x="0" y="184"/>
                    </a:moveTo>
                    <a:lnTo>
                      <a:pt x="0" y="184"/>
                    </a:lnTo>
                    <a:lnTo>
                      <a:pt x="112" y="184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244"/>
              <p:cNvSpPr>
                <a:spLocks/>
              </p:cNvSpPr>
              <p:nvPr/>
            </p:nvSpPr>
            <p:spPr bwMode="auto">
              <a:xfrm>
                <a:off x="1388" y="4165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2"/>
                    </a:cubicBezTo>
                    <a:cubicBezTo>
                      <a:pt x="41" y="63"/>
                      <a:pt x="23" y="63"/>
                      <a:pt x="11" y="52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245"/>
              <p:cNvSpPr>
                <a:spLocks/>
              </p:cNvSpPr>
              <p:nvPr/>
            </p:nvSpPr>
            <p:spPr bwMode="auto">
              <a:xfrm>
                <a:off x="1388" y="4566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2"/>
                    </a:cubicBezTo>
                    <a:cubicBezTo>
                      <a:pt x="41" y="63"/>
                      <a:pt x="23" y="63"/>
                      <a:pt x="11" y="52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246"/>
              <p:cNvSpPr>
                <a:spLocks/>
              </p:cNvSpPr>
              <p:nvPr/>
            </p:nvSpPr>
            <p:spPr bwMode="auto">
              <a:xfrm>
                <a:off x="1388" y="4766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1"/>
                      <a:pt x="52" y="52"/>
                    </a:cubicBezTo>
                    <a:cubicBezTo>
                      <a:pt x="41" y="63"/>
                      <a:pt x="23" y="63"/>
                      <a:pt x="11" y="52"/>
                    </a:cubicBezTo>
                    <a:cubicBezTo>
                      <a:pt x="0" y="41"/>
                      <a:pt x="0" y="22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247"/>
              <p:cNvSpPr>
                <a:spLocks/>
              </p:cNvSpPr>
              <p:nvPr/>
            </p:nvSpPr>
            <p:spPr bwMode="auto">
              <a:xfrm>
                <a:off x="1388" y="4674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2"/>
                    </a:cubicBezTo>
                    <a:cubicBezTo>
                      <a:pt x="41" y="63"/>
                      <a:pt x="23" y="63"/>
                      <a:pt x="11" y="52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248"/>
              <p:cNvSpPr>
                <a:spLocks/>
              </p:cNvSpPr>
              <p:nvPr/>
            </p:nvSpPr>
            <p:spPr bwMode="auto">
              <a:xfrm>
                <a:off x="1388" y="4676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2"/>
                    </a:cubicBezTo>
                    <a:cubicBezTo>
                      <a:pt x="41" y="63"/>
                      <a:pt x="23" y="63"/>
                      <a:pt x="11" y="52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249"/>
              <p:cNvSpPr>
                <a:spLocks/>
              </p:cNvSpPr>
              <p:nvPr/>
            </p:nvSpPr>
            <p:spPr bwMode="auto">
              <a:xfrm>
                <a:off x="1388" y="4440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1 h 63"/>
                  <a:gd name="T6" fmla="*/ 11 w 63"/>
                  <a:gd name="T7" fmla="*/ 51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1"/>
                    </a:cubicBezTo>
                    <a:cubicBezTo>
                      <a:pt x="41" y="63"/>
                      <a:pt x="23" y="63"/>
                      <a:pt x="11" y="51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250"/>
              <p:cNvSpPr>
                <a:spLocks/>
              </p:cNvSpPr>
              <p:nvPr/>
            </p:nvSpPr>
            <p:spPr bwMode="auto">
              <a:xfrm>
                <a:off x="1388" y="4708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1" y="63"/>
                      <a:pt x="23" y="63"/>
                      <a:pt x="11" y="52"/>
                    </a:cubicBezTo>
                    <a:cubicBezTo>
                      <a:pt x="0" y="41"/>
                      <a:pt x="0" y="23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251"/>
              <p:cNvSpPr>
                <a:spLocks/>
              </p:cNvSpPr>
              <p:nvPr/>
            </p:nvSpPr>
            <p:spPr bwMode="auto">
              <a:xfrm>
                <a:off x="1388" y="4178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1 h 63"/>
                  <a:gd name="T6" fmla="*/ 11 w 63"/>
                  <a:gd name="T7" fmla="*/ 51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1"/>
                    </a:cubicBezTo>
                    <a:cubicBezTo>
                      <a:pt x="41" y="63"/>
                      <a:pt x="23" y="63"/>
                      <a:pt x="11" y="51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252"/>
              <p:cNvSpPr>
                <a:spLocks/>
              </p:cNvSpPr>
              <p:nvPr/>
            </p:nvSpPr>
            <p:spPr bwMode="auto">
              <a:xfrm>
                <a:off x="1388" y="4679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2"/>
                    </a:cubicBezTo>
                    <a:cubicBezTo>
                      <a:pt x="41" y="63"/>
                      <a:pt x="23" y="63"/>
                      <a:pt x="11" y="52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253"/>
              <p:cNvSpPr>
                <a:spLocks/>
              </p:cNvSpPr>
              <p:nvPr/>
            </p:nvSpPr>
            <p:spPr bwMode="auto">
              <a:xfrm>
                <a:off x="1388" y="4832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1 h 63"/>
                  <a:gd name="T6" fmla="*/ 11 w 63"/>
                  <a:gd name="T7" fmla="*/ 51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1"/>
                    </a:cubicBezTo>
                    <a:cubicBezTo>
                      <a:pt x="41" y="63"/>
                      <a:pt x="23" y="63"/>
                      <a:pt x="11" y="51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254"/>
              <p:cNvSpPr>
                <a:spLocks/>
              </p:cNvSpPr>
              <p:nvPr/>
            </p:nvSpPr>
            <p:spPr bwMode="auto">
              <a:xfrm>
                <a:off x="1388" y="4666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1"/>
                      <a:pt x="52" y="52"/>
                    </a:cubicBezTo>
                    <a:cubicBezTo>
                      <a:pt x="41" y="63"/>
                      <a:pt x="23" y="63"/>
                      <a:pt x="11" y="52"/>
                    </a:cubicBezTo>
                    <a:cubicBezTo>
                      <a:pt x="0" y="41"/>
                      <a:pt x="0" y="22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255"/>
              <p:cNvSpPr>
                <a:spLocks/>
              </p:cNvSpPr>
              <p:nvPr/>
            </p:nvSpPr>
            <p:spPr bwMode="auto">
              <a:xfrm>
                <a:off x="1388" y="4302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1" y="63"/>
                      <a:pt x="23" y="63"/>
                      <a:pt x="11" y="52"/>
                    </a:cubicBezTo>
                    <a:cubicBezTo>
                      <a:pt x="0" y="41"/>
                      <a:pt x="0" y="23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256"/>
              <p:cNvSpPr>
                <a:spLocks/>
              </p:cNvSpPr>
              <p:nvPr/>
            </p:nvSpPr>
            <p:spPr bwMode="auto">
              <a:xfrm>
                <a:off x="1388" y="4693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1 h 63"/>
                  <a:gd name="T6" fmla="*/ 11 w 63"/>
                  <a:gd name="T7" fmla="*/ 51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1"/>
                    </a:cubicBezTo>
                    <a:cubicBezTo>
                      <a:pt x="41" y="63"/>
                      <a:pt x="23" y="63"/>
                      <a:pt x="11" y="51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257"/>
              <p:cNvSpPr>
                <a:spLocks/>
              </p:cNvSpPr>
              <p:nvPr/>
            </p:nvSpPr>
            <p:spPr bwMode="auto">
              <a:xfrm>
                <a:off x="1388" y="4676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2"/>
                    </a:cubicBezTo>
                    <a:cubicBezTo>
                      <a:pt x="41" y="63"/>
                      <a:pt x="23" y="63"/>
                      <a:pt x="11" y="52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258"/>
              <p:cNvSpPr>
                <a:spLocks/>
              </p:cNvSpPr>
              <p:nvPr/>
            </p:nvSpPr>
            <p:spPr bwMode="auto">
              <a:xfrm>
                <a:off x="1388" y="4376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1 h 63"/>
                  <a:gd name="T6" fmla="*/ 11 w 63"/>
                  <a:gd name="T7" fmla="*/ 51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1"/>
                    </a:cubicBezTo>
                    <a:cubicBezTo>
                      <a:pt x="41" y="63"/>
                      <a:pt x="23" y="63"/>
                      <a:pt x="11" y="51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259"/>
              <p:cNvSpPr>
                <a:spLocks noEditPoints="1"/>
              </p:cNvSpPr>
              <p:nvPr/>
            </p:nvSpPr>
            <p:spPr bwMode="auto">
              <a:xfrm>
                <a:off x="1579" y="4531"/>
                <a:ext cx="67" cy="51"/>
              </a:xfrm>
              <a:custGeom>
                <a:avLst/>
                <a:gdLst>
                  <a:gd name="T0" fmla="*/ 0 w 111"/>
                  <a:gd name="T1" fmla="*/ 0 h 85"/>
                  <a:gd name="T2" fmla="*/ 0 w 111"/>
                  <a:gd name="T3" fmla="*/ 0 h 85"/>
                  <a:gd name="T4" fmla="*/ 111 w 111"/>
                  <a:gd name="T5" fmla="*/ 0 h 85"/>
                  <a:gd name="T6" fmla="*/ 56 w 111"/>
                  <a:gd name="T7" fmla="*/ 0 h 85"/>
                  <a:gd name="T8" fmla="*/ 56 w 111"/>
                  <a:gd name="T9" fmla="*/ 0 h 85"/>
                  <a:gd name="T10" fmla="*/ 56 w 111"/>
                  <a:gd name="T11" fmla="*/ 85 h 85"/>
                  <a:gd name="T12" fmla="*/ 0 w 111"/>
                  <a:gd name="T13" fmla="*/ 85 h 85"/>
                  <a:gd name="T14" fmla="*/ 0 w 111"/>
                  <a:gd name="T15" fmla="*/ 85 h 85"/>
                  <a:gd name="T16" fmla="*/ 111 w 111"/>
                  <a:gd name="T17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1" h="85">
                    <a:moveTo>
                      <a:pt x="0" y="0"/>
                    </a:moveTo>
                    <a:lnTo>
                      <a:pt x="0" y="0"/>
                    </a:lnTo>
                    <a:lnTo>
                      <a:pt x="111" y="0"/>
                    </a:lnTo>
                    <a:moveTo>
                      <a:pt x="56" y="0"/>
                    </a:moveTo>
                    <a:lnTo>
                      <a:pt x="56" y="0"/>
                    </a:lnTo>
                    <a:lnTo>
                      <a:pt x="56" y="85"/>
                    </a:lnTo>
                    <a:moveTo>
                      <a:pt x="0" y="85"/>
                    </a:moveTo>
                    <a:lnTo>
                      <a:pt x="0" y="85"/>
                    </a:lnTo>
                    <a:lnTo>
                      <a:pt x="111" y="85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260"/>
              <p:cNvSpPr>
                <a:spLocks/>
              </p:cNvSpPr>
              <p:nvPr/>
            </p:nvSpPr>
            <p:spPr bwMode="auto">
              <a:xfrm>
                <a:off x="1593" y="4478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2"/>
                    </a:cubicBezTo>
                    <a:cubicBezTo>
                      <a:pt x="41" y="63"/>
                      <a:pt x="22" y="63"/>
                      <a:pt x="11" y="52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2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261"/>
              <p:cNvSpPr>
                <a:spLocks/>
              </p:cNvSpPr>
              <p:nvPr/>
            </p:nvSpPr>
            <p:spPr bwMode="auto">
              <a:xfrm>
                <a:off x="1593" y="4629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1 h 63"/>
                  <a:gd name="T6" fmla="*/ 11 w 63"/>
                  <a:gd name="T7" fmla="*/ 51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1"/>
                    </a:cubicBezTo>
                    <a:cubicBezTo>
                      <a:pt x="41" y="63"/>
                      <a:pt x="22" y="63"/>
                      <a:pt x="11" y="51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2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262"/>
              <p:cNvSpPr>
                <a:spLocks/>
              </p:cNvSpPr>
              <p:nvPr/>
            </p:nvSpPr>
            <p:spPr bwMode="auto">
              <a:xfrm>
                <a:off x="1593" y="4598"/>
                <a:ext cx="38" cy="38"/>
              </a:xfrm>
              <a:custGeom>
                <a:avLst/>
                <a:gdLst>
                  <a:gd name="T0" fmla="*/ 52 w 63"/>
                  <a:gd name="T1" fmla="*/ 12 h 64"/>
                  <a:gd name="T2" fmla="*/ 52 w 63"/>
                  <a:gd name="T3" fmla="*/ 12 h 64"/>
                  <a:gd name="T4" fmla="*/ 52 w 63"/>
                  <a:gd name="T5" fmla="*/ 52 h 64"/>
                  <a:gd name="T6" fmla="*/ 11 w 63"/>
                  <a:gd name="T7" fmla="*/ 52 h 64"/>
                  <a:gd name="T8" fmla="*/ 11 w 63"/>
                  <a:gd name="T9" fmla="*/ 12 h 64"/>
                  <a:gd name="T10" fmla="*/ 52 w 63"/>
                  <a:gd name="T11" fmla="*/ 1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4">
                    <a:moveTo>
                      <a:pt x="52" y="12"/>
                    </a:moveTo>
                    <a:lnTo>
                      <a:pt x="52" y="12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1" y="64"/>
                      <a:pt x="22" y="64"/>
                      <a:pt x="11" y="52"/>
                    </a:cubicBezTo>
                    <a:cubicBezTo>
                      <a:pt x="0" y="41"/>
                      <a:pt x="0" y="23"/>
                      <a:pt x="11" y="12"/>
                    </a:cubicBezTo>
                    <a:cubicBezTo>
                      <a:pt x="22" y="0"/>
                      <a:pt x="41" y="0"/>
                      <a:pt x="52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263"/>
              <p:cNvSpPr>
                <a:spLocks/>
              </p:cNvSpPr>
              <p:nvPr/>
            </p:nvSpPr>
            <p:spPr bwMode="auto">
              <a:xfrm>
                <a:off x="1593" y="4438"/>
                <a:ext cx="38" cy="38"/>
              </a:xfrm>
              <a:custGeom>
                <a:avLst/>
                <a:gdLst>
                  <a:gd name="T0" fmla="*/ 52 w 63"/>
                  <a:gd name="T1" fmla="*/ 12 h 63"/>
                  <a:gd name="T2" fmla="*/ 52 w 63"/>
                  <a:gd name="T3" fmla="*/ 12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2 h 63"/>
                  <a:gd name="T10" fmla="*/ 52 w 63"/>
                  <a:gd name="T11" fmla="*/ 1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2"/>
                    </a:moveTo>
                    <a:lnTo>
                      <a:pt x="52" y="12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1" y="63"/>
                      <a:pt x="22" y="63"/>
                      <a:pt x="11" y="52"/>
                    </a:cubicBezTo>
                    <a:cubicBezTo>
                      <a:pt x="0" y="41"/>
                      <a:pt x="0" y="23"/>
                      <a:pt x="11" y="12"/>
                    </a:cubicBezTo>
                    <a:cubicBezTo>
                      <a:pt x="22" y="0"/>
                      <a:pt x="41" y="0"/>
                      <a:pt x="52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264"/>
              <p:cNvSpPr>
                <a:spLocks/>
              </p:cNvSpPr>
              <p:nvPr/>
            </p:nvSpPr>
            <p:spPr bwMode="auto">
              <a:xfrm>
                <a:off x="1593" y="4533"/>
                <a:ext cx="38" cy="39"/>
              </a:xfrm>
              <a:custGeom>
                <a:avLst/>
                <a:gdLst>
                  <a:gd name="T0" fmla="*/ 52 w 63"/>
                  <a:gd name="T1" fmla="*/ 12 h 64"/>
                  <a:gd name="T2" fmla="*/ 52 w 63"/>
                  <a:gd name="T3" fmla="*/ 12 h 64"/>
                  <a:gd name="T4" fmla="*/ 52 w 63"/>
                  <a:gd name="T5" fmla="*/ 52 h 64"/>
                  <a:gd name="T6" fmla="*/ 11 w 63"/>
                  <a:gd name="T7" fmla="*/ 52 h 64"/>
                  <a:gd name="T8" fmla="*/ 11 w 63"/>
                  <a:gd name="T9" fmla="*/ 12 h 64"/>
                  <a:gd name="T10" fmla="*/ 52 w 63"/>
                  <a:gd name="T11" fmla="*/ 1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4">
                    <a:moveTo>
                      <a:pt x="52" y="12"/>
                    </a:moveTo>
                    <a:lnTo>
                      <a:pt x="52" y="12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1" y="64"/>
                      <a:pt x="22" y="64"/>
                      <a:pt x="11" y="52"/>
                    </a:cubicBezTo>
                    <a:cubicBezTo>
                      <a:pt x="0" y="41"/>
                      <a:pt x="0" y="23"/>
                      <a:pt x="11" y="12"/>
                    </a:cubicBezTo>
                    <a:cubicBezTo>
                      <a:pt x="22" y="0"/>
                      <a:pt x="41" y="0"/>
                      <a:pt x="52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265"/>
              <p:cNvSpPr>
                <a:spLocks/>
              </p:cNvSpPr>
              <p:nvPr/>
            </p:nvSpPr>
            <p:spPr bwMode="auto">
              <a:xfrm>
                <a:off x="1593" y="4513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1"/>
                      <a:pt x="52" y="52"/>
                    </a:cubicBezTo>
                    <a:cubicBezTo>
                      <a:pt x="41" y="63"/>
                      <a:pt x="22" y="63"/>
                      <a:pt x="11" y="52"/>
                    </a:cubicBezTo>
                    <a:cubicBezTo>
                      <a:pt x="0" y="41"/>
                      <a:pt x="0" y="22"/>
                      <a:pt x="11" y="11"/>
                    </a:cubicBezTo>
                    <a:cubicBezTo>
                      <a:pt x="22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266"/>
              <p:cNvSpPr>
                <a:spLocks/>
              </p:cNvSpPr>
              <p:nvPr/>
            </p:nvSpPr>
            <p:spPr bwMode="auto">
              <a:xfrm>
                <a:off x="1593" y="4573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1"/>
                      <a:pt x="52" y="52"/>
                    </a:cubicBezTo>
                    <a:cubicBezTo>
                      <a:pt x="41" y="63"/>
                      <a:pt x="22" y="63"/>
                      <a:pt x="11" y="52"/>
                    </a:cubicBezTo>
                    <a:cubicBezTo>
                      <a:pt x="0" y="41"/>
                      <a:pt x="0" y="22"/>
                      <a:pt x="11" y="11"/>
                    </a:cubicBezTo>
                    <a:cubicBezTo>
                      <a:pt x="22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267"/>
              <p:cNvSpPr>
                <a:spLocks noEditPoints="1"/>
              </p:cNvSpPr>
              <p:nvPr/>
            </p:nvSpPr>
            <p:spPr bwMode="auto">
              <a:xfrm>
                <a:off x="1784" y="4416"/>
                <a:ext cx="67" cy="49"/>
              </a:xfrm>
              <a:custGeom>
                <a:avLst/>
                <a:gdLst>
                  <a:gd name="T0" fmla="*/ 0 w 112"/>
                  <a:gd name="T1" fmla="*/ 0 h 82"/>
                  <a:gd name="T2" fmla="*/ 0 w 112"/>
                  <a:gd name="T3" fmla="*/ 0 h 82"/>
                  <a:gd name="T4" fmla="*/ 112 w 112"/>
                  <a:gd name="T5" fmla="*/ 0 h 82"/>
                  <a:gd name="T6" fmla="*/ 56 w 112"/>
                  <a:gd name="T7" fmla="*/ 0 h 82"/>
                  <a:gd name="T8" fmla="*/ 56 w 112"/>
                  <a:gd name="T9" fmla="*/ 0 h 82"/>
                  <a:gd name="T10" fmla="*/ 56 w 112"/>
                  <a:gd name="T11" fmla="*/ 82 h 82"/>
                  <a:gd name="T12" fmla="*/ 0 w 112"/>
                  <a:gd name="T13" fmla="*/ 82 h 82"/>
                  <a:gd name="T14" fmla="*/ 0 w 112"/>
                  <a:gd name="T15" fmla="*/ 82 h 82"/>
                  <a:gd name="T16" fmla="*/ 112 w 112"/>
                  <a:gd name="T17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2" h="82">
                    <a:moveTo>
                      <a:pt x="0" y="0"/>
                    </a:moveTo>
                    <a:lnTo>
                      <a:pt x="0" y="0"/>
                    </a:lnTo>
                    <a:lnTo>
                      <a:pt x="112" y="0"/>
                    </a:lnTo>
                    <a:moveTo>
                      <a:pt x="56" y="0"/>
                    </a:moveTo>
                    <a:lnTo>
                      <a:pt x="56" y="0"/>
                    </a:lnTo>
                    <a:lnTo>
                      <a:pt x="56" y="82"/>
                    </a:lnTo>
                    <a:moveTo>
                      <a:pt x="0" y="82"/>
                    </a:moveTo>
                    <a:lnTo>
                      <a:pt x="0" y="82"/>
                    </a:lnTo>
                    <a:lnTo>
                      <a:pt x="112" y="82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268"/>
              <p:cNvSpPr>
                <a:spLocks/>
              </p:cNvSpPr>
              <p:nvPr/>
            </p:nvSpPr>
            <p:spPr bwMode="auto">
              <a:xfrm>
                <a:off x="1799" y="4310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1"/>
                      <a:pt x="52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1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269"/>
              <p:cNvSpPr>
                <a:spLocks/>
              </p:cNvSpPr>
              <p:nvPr/>
            </p:nvSpPr>
            <p:spPr bwMode="auto">
              <a:xfrm>
                <a:off x="1799" y="4510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1"/>
                      <a:pt x="0" y="23"/>
                      <a:pt x="11" y="11"/>
                    </a:cubicBezTo>
                    <a:cubicBezTo>
                      <a:pt x="22" y="0"/>
                      <a:pt x="40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270"/>
              <p:cNvSpPr>
                <a:spLocks/>
              </p:cNvSpPr>
              <p:nvPr/>
            </p:nvSpPr>
            <p:spPr bwMode="auto">
              <a:xfrm>
                <a:off x="1799" y="4431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1 h 63"/>
                  <a:gd name="T6" fmla="*/ 11 w 63"/>
                  <a:gd name="T7" fmla="*/ 51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1"/>
                    </a:cubicBezTo>
                    <a:cubicBezTo>
                      <a:pt x="40" y="63"/>
                      <a:pt x="22" y="63"/>
                      <a:pt x="11" y="51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271"/>
              <p:cNvSpPr>
                <a:spLocks/>
              </p:cNvSpPr>
              <p:nvPr/>
            </p:nvSpPr>
            <p:spPr bwMode="auto">
              <a:xfrm>
                <a:off x="1799" y="4407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1"/>
                      <a:pt x="0" y="23"/>
                      <a:pt x="11" y="11"/>
                    </a:cubicBezTo>
                    <a:cubicBezTo>
                      <a:pt x="22" y="0"/>
                      <a:pt x="40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272"/>
              <p:cNvSpPr>
                <a:spLocks/>
              </p:cNvSpPr>
              <p:nvPr/>
            </p:nvSpPr>
            <p:spPr bwMode="auto">
              <a:xfrm>
                <a:off x="1799" y="4328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273"/>
              <p:cNvSpPr>
                <a:spLocks/>
              </p:cNvSpPr>
              <p:nvPr/>
            </p:nvSpPr>
            <p:spPr bwMode="auto">
              <a:xfrm>
                <a:off x="1799" y="4563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1"/>
                      <a:pt x="52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1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274"/>
              <p:cNvSpPr>
                <a:spLocks/>
              </p:cNvSpPr>
              <p:nvPr/>
            </p:nvSpPr>
            <p:spPr bwMode="auto">
              <a:xfrm>
                <a:off x="1799" y="4355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1"/>
                      <a:pt x="52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1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275"/>
              <p:cNvSpPr>
                <a:spLocks/>
              </p:cNvSpPr>
              <p:nvPr/>
            </p:nvSpPr>
            <p:spPr bwMode="auto">
              <a:xfrm>
                <a:off x="1799" y="4526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276"/>
              <p:cNvSpPr>
                <a:spLocks/>
              </p:cNvSpPr>
              <p:nvPr/>
            </p:nvSpPr>
            <p:spPr bwMode="auto">
              <a:xfrm>
                <a:off x="1799" y="4287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1 h 63"/>
                  <a:gd name="T6" fmla="*/ 11 w 63"/>
                  <a:gd name="T7" fmla="*/ 51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1"/>
                    </a:cubicBezTo>
                    <a:cubicBezTo>
                      <a:pt x="40" y="63"/>
                      <a:pt x="22" y="63"/>
                      <a:pt x="11" y="51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277"/>
              <p:cNvSpPr>
                <a:spLocks/>
              </p:cNvSpPr>
              <p:nvPr/>
            </p:nvSpPr>
            <p:spPr bwMode="auto">
              <a:xfrm>
                <a:off x="1799" y="4485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1 h 63"/>
                  <a:gd name="T6" fmla="*/ 11 w 63"/>
                  <a:gd name="T7" fmla="*/ 51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1"/>
                    </a:cubicBezTo>
                    <a:cubicBezTo>
                      <a:pt x="40" y="63"/>
                      <a:pt x="22" y="63"/>
                      <a:pt x="11" y="51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278"/>
              <p:cNvSpPr>
                <a:spLocks/>
              </p:cNvSpPr>
              <p:nvPr/>
            </p:nvSpPr>
            <p:spPr bwMode="auto">
              <a:xfrm>
                <a:off x="1799" y="4501"/>
                <a:ext cx="38" cy="37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1"/>
                      <a:pt x="0" y="23"/>
                      <a:pt x="11" y="11"/>
                    </a:cubicBezTo>
                    <a:cubicBezTo>
                      <a:pt x="22" y="0"/>
                      <a:pt x="40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279"/>
              <p:cNvSpPr>
                <a:spLocks/>
              </p:cNvSpPr>
              <p:nvPr/>
            </p:nvSpPr>
            <p:spPr bwMode="auto">
              <a:xfrm>
                <a:off x="1799" y="4378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280"/>
              <p:cNvSpPr>
                <a:spLocks/>
              </p:cNvSpPr>
              <p:nvPr/>
            </p:nvSpPr>
            <p:spPr bwMode="auto">
              <a:xfrm>
                <a:off x="1799" y="4400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1"/>
                      <a:pt x="0" y="23"/>
                      <a:pt x="11" y="11"/>
                    </a:cubicBezTo>
                    <a:cubicBezTo>
                      <a:pt x="22" y="0"/>
                      <a:pt x="40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281"/>
              <p:cNvSpPr>
                <a:spLocks/>
              </p:cNvSpPr>
              <p:nvPr/>
            </p:nvSpPr>
            <p:spPr bwMode="auto">
              <a:xfrm>
                <a:off x="1799" y="4237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1 h 63"/>
                  <a:gd name="T6" fmla="*/ 11 w 63"/>
                  <a:gd name="T7" fmla="*/ 51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1"/>
                    </a:cubicBezTo>
                    <a:cubicBezTo>
                      <a:pt x="40" y="63"/>
                      <a:pt x="22" y="63"/>
                      <a:pt x="11" y="51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282"/>
              <p:cNvSpPr>
                <a:spLocks/>
              </p:cNvSpPr>
              <p:nvPr/>
            </p:nvSpPr>
            <p:spPr bwMode="auto">
              <a:xfrm>
                <a:off x="1799" y="4540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283"/>
              <p:cNvSpPr>
                <a:spLocks/>
              </p:cNvSpPr>
              <p:nvPr/>
            </p:nvSpPr>
            <p:spPr bwMode="auto">
              <a:xfrm>
                <a:off x="1799" y="4129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284"/>
              <p:cNvSpPr>
                <a:spLocks/>
              </p:cNvSpPr>
              <p:nvPr/>
            </p:nvSpPr>
            <p:spPr bwMode="auto">
              <a:xfrm>
                <a:off x="1799" y="4349"/>
                <a:ext cx="38" cy="39"/>
              </a:xfrm>
              <a:custGeom>
                <a:avLst/>
                <a:gdLst>
                  <a:gd name="T0" fmla="*/ 52 w 63"/>
                  <a:gd name="T1" fmla="*/ 12 h 64"/>
                  <a:gd name="T2" fmla="*/ 52 w 63"/>
                  <a:gd name="T3" fmla="*/ 12 h 64"/>
                  <a:gd name="T4" fmla="*/ 52 w 63"/>
                  <a:gd name="T5" fmla="*/ 52 h 64"/>
                  <a:gd name="T6" fmla="*/ 11 w 63"/>
                  <a:gd name="T7" fmla="*/ 52 h 64"/>
                  <a:gd name="T8" fmla="*/ 11 w 63"/>
                  <a:gd name="T9" fmla="*/ 12 h 64"/>
                  <a:gd name="T10" fmla="*/ 52 w 63"/>
                  <a:gd name="T11" fmla="*/ 1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4">
                    <a:moveTo>
                      <a:pt x="52" y="12"/>
                    </a:moveTo>
                    <a:lnTo>
                      <a:pt x="52" y="12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0" y="64"/>
                      <a:pt x="22" y="64"/>
                      <a:pt x="11" y="52"/>
                    </a:cubicBezTo>
                    <a:cubicBezTo>
                      <a:pt x="0" y="41"/>
                      <a:pt x="0" y="23"/>
                      <a:pt x="11" y="12"/>
                    </a:cubicBezTo>
                    <a:cubicBezTo>
                      <a:pt x="22" y="0"/>
                      <a:pt x="40" y="0"/>
                      <a:pt x="52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285"/>
              <p:cNvSpPr>
                <a:spLocks/>
              </p:cNvSpPr>
              <p:nvPr/>
            </p:nvSpPr>
            <p:spPr bwMode="auto">
              <a:xfrm>
                <a:off x="1799" y="4510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1"/>
                      <a:pt x="0" y="23"/>
                      <a:pt x="11" y="11"/>
                    </a:cubicBezTo>
                    <a:cubicBezTo>
                      <a:pt x="22" y="0"/>
                      <a:pt x="40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286"/>
              <p:cNvSpPr>
                <a:spLocks/>
              </p:cNvSpPr>
              <p:nvPr/>
            </p:nvSpPr>
            <p:spPr bwMode="auto">
              <a:xfrm>
                <a:off x="1799" y="4508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1"/>
                      <a:pt x="52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1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287"/>
              <p:cNvSpPr>
                <a:spLocks/>
              </p:cNvSpPr>
              <p:nvPr/>
            </p:nvSpPr>
            <p:spPr bwMode="auto">
              <a:xfrm>
                <a:off x="1799" y="4325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1"/>
                      <a:pt x="52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1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288"/>
              <p:cNvSpPr>
                <a:spLocks/>
              </p:cNvSpPr>
              <p:nvPr/>
            </p:nvSpPr>
            <p:spPr bwMode="auto">
              <a:xfrm>
                <a:off x="1799" y="4543"/>
                <a:ext cx="38" cy="38"/>
              </a:xfrm>
              <a:custGeom>
                <a:avLst/>
                <a:gdLst>
                  <a:gd name="T0" fmla="*/ 52 w 63"/>
                  <a:gd name="T1" fmla="*/ 12 h 64"/>
                  <a:gd name="T2" fmla="*/ 52 w 63"/>
                  <a:gd name="T3" fmla="*/ 12 h 64"/>
                  <a:gd name="T4" fmla="*/ 52 w 63"/>
                  <a:gd name="T5" fmla="*/ 52 h 64"/>
                  <a:gd name="T6" fmla="*/ 11 w 63"/>
                  <a:gd name="T7" fmla="*/ 52 h 64"/>
                  <a:gd name="T8" fmla="*/ 11 w 63"/>
                  <a:gd name="T9" fmla="*/ 12 h 64"/>
                  <a:gd name="T10" fmla="*/ 52 w 63"/>
                  <a:gd name="T11" fmla="*/ 1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4">
                    <a:moveTo>
                      <a:pt x="52" y="12"/>
                    </a:moveTo>
                    <a:lnTo>
                      <a:pt x="52" y="12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0" y="64"/>
                      <a:pt x="22" y="64"/>
                      <a:pt x="11" y="52"/>
                    </a:cubicBezTo>
                    <a:cubicBezTo>
                      <a:pt x="0" y="41"/>
                      <a:pt x="0" y="23"/>
                      <a:pt x="11" y="12"/>
                    </a:cubicBezTo>
                    <a:cubicBezTo>
                      <a:pt x="22" y="0"/>
                      <a:pt x="40" y="0"/>
                      <a:pt x="52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289"/>
              <p:cNvSpPr>
                <a:spLocks/>
              </p:cNvSpPr>
              <p:nvPr/>
            </p:nvSpPr>
            <p:spPr bwMode="auto">
              <a:xfrm>
                <a:off x="1799" y="4588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1 h 63"/>
                  <a:gd name="T6" fmla="*/ 11 w 63"/>
                  <a:gd name="T7" fmla="*/ 51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1"/>
                    </a:cubicBezTo>
                    <a:cubicBezTo>
                      <a:pt x="40" y="63"/>
                      <a:pt x="22" y="63"/>
                      <a:pt x="11" y="51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290"/>
              <p:cNvSpPr>
                <a:spLocks/>
              </p:cNvSpPr>
              <p:nvPr/>
            </p:nvSpPr>
            <p:spPr bwMode="auto">
              <a:xfrm>
                <a:off x="1799" y="4481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291"/>
              <p:cNvSpPr>
                <a:spLocks noEditPoints="1"/>
              </p:cNvSpPr>
              <p:nvPr/>
            </p:nvSpPr>
            <p:spPr bwMode="auto">
              <a:xfrm>
                <a:off x="1990" y="4350"/>
                <a:ext cx="67" cy="44"/>
              </a:xfrm>
              <a:custGeom>
                <a:avLst/>
                <a:gdLst>
                  <a:gd name="T0" fmla="*/ 0 w 112"/>
                  <a:gd name="T1" fmla="*/ 0 h 73"/>
                  <a:gd name="T2" fmla="*/ 0 w 112"/>
                  <a:gd name="T3" fmla="*/ 0 h 73"/>
                  <a:gd name="T4" fmla="*/ 112 w 112"/>
                  <a:gd name="T5" fmla="*/ 0 h 73"/>
                  <a:gd name="T6" fmla="*/ 56 w 112"/>
                  <a:gd name="T7" fmla="*/ 0 h 73"/>
                  <a:gd name="T8" fmla="*/ 56 w 112"/>
                  <a:gd name="T9" fmla="*/ 0 h 73"/>
                  <a:gd name="T10" fmla="*/ 56 w 112"/>
                  <a:gd name="T11" fmla="*/ 73 h 73"/>
                  <a:gd name="T12" fmla="*/ 0 w 112"/>
                  <a:gd name="T13" fmla="*/ 73 h 73"/>
                  <a:gd name="T14" fmla="*/ 0 w 112"/>
                  <a:gd name="T15" fmla="*/ 73 h 73"/>
                  <a:gd name="T16" fmla="*/ 112 w 112"/>
                  <a:gd name="T17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2" h="73">
                    <a:moveTo>
                      <a:pt x="0" y="0"/>
                    </a:moveTo>
                    <a:lnTo>
                      <a:pt x="0" y="0"/>
                    </a:lnTo>
                    <a:lnTo>
                      <a:pt x="112" y="0"/>
                    </a:lnTo>
                    <a:moveTo>
                      <a:pt x="56" y="0"/>
                    </a:moveTo>
                    <a:lnTo>
                      <a:pt x="56" y="0"/>
                    </a:lnTo>
                    <a:lnTo>
                      <a:pt x="56" y="73"/>
                    </a:lnTo>
                    <a:moveTo>
                      <a:pt x="0" y="73"/>
                    </a:moveTo>
                    <a:lnTo>
                      <a:pt x="0" y="73"/>
                    </a:lnTo>
                    <a:lnTo>
                      <a:pt x="112" y="73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292"/>
              <p:cNvSpPr>
                <a:spLocks/>
              </p:cNvSpPr>
              <p:nvPr/>
            </p:nvSpPr>
            <p:spPr bwMode="auto">
              <a:xfrm>
                <a:off x="2005" y="4157"/>
                <a:ext cx="37" cy="38"/>
              </a:xfrm>
              <a:custGeom>
                <a:avLst/>
                <a:gdLst>
                  <a:gd name="T0" fmla="*/ 51 w 63"/>
                  <a:gd name="T1" fmla="*/ 11 h 63"/>
                  <a:gd name="T2" fmla="*/ 51 w 63"/>
                  <a:gd name="T3" fmla="*/ 11 h 63"/>
                  <a:gd name="T4" fmla="*/ 51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1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1" y="11"/>
                    </a:moveTo>
                    <a:lnTo>
                      <a:pt x="51" y="11"/>
                    </a:lnTo>
                    <a:cubicBezTo>
                      <a:pt x="63" y="22"/>
                      <a:pt x="63" y="41"/>
                      <a:pt x="51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1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1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293"/>
              <p:cNvSpPr>
                <a:spLocks/>
              </p:cNvSpPr>
              <p:nvPr/>
            </p:nvSpPr>
            <p:spPr bwMode="auto">
              <a:xfrm>
                <a:off x="2005" y="4373"/>
                <a:ext cx="37" cy="38"/>
              </a:xfrm>
              <a:custGeom>
                <a:avLst/>
                <a:gdLst>
                  <a:gd name="T0" fmla="*/ 51 w 63"/>
                  <a:gd name="T1" fmla="*/ 11 h 63"/>
                  <a:gd name="T2" fmla="*/ 51 w 63"/>
                  <a:gd name="T3" fmla="*/ 11 h 63"/>
                  <a:gd name="T4" fmla="*/ 51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1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1" y="11"/>
                    </a:moveTo>
                    <a:lnTo>
                      <a:pt x="51" y="11"/>
                    </a:lnTo>
                    <a:cubicBezTo>
                      <a:pt x="63" y="22"/>
                      <a:pt x="63" y="40"/>
                      <a:pt x="51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1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294"/>
              <p:cNvSpPr>
                <a:spLocks/>
              </p:cNvSpPr>
              <p:nvPr/>
            </p:nvSpPr>
            <p:spPr bwMode="auto">
              <a:xfrm>
                <a:off x="2005" y="4255"/>
                <a:ext cx="37" cy="38"/>
              </a:xfrm>
              <a:custGeom>
                <a:avLst/>
                <a:gdLst>
                  <a:gd name="T0" fmla="*/ 51 w 63"/>
                  <a:gd name="T1" fmla="*/ 11 h 63"/>
                  <a:gd name="T2" fmla="*/ 51 w 63"/>
                  <a:gd name="T3" fmla="*/ 11 h 63"/>
                  <a:gd name="T4" fmla="*/ 51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1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1" y="11"/>
                    </a:moveTo>
                    <a:lnTo>
                      <a:pt x="51" y="11"/>
                    </a:lnTo>
                    <a:cubicBezTo>
                      <a:pt x="63" y="22"/>
                      <a:pt x="63" y="41"/>
                      <a:pt x="51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1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1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295"/>
              <p:cNvSpPr>
                <a:spLocks/>
              </p:cNvSpPr>
              <p:nvPr/>
            </p:nvSpPr>
            <p:spPr bwMode="auto">
              <a:xfrm>
                <a:off x="2005" y="4270"/>
                <a:ext cx="37" cy="38"/>
              </a:xfrm>
              <a:custGeom>
                <a:avLst/>
                <a:gdLst>
                  <a:gd name="T0" fmla="*/ 51 w 63"/>
                  <a:gd name="T1" fmla="*/ 11 h 63"/>
                  <a:gd name="T2" fmla="*/ 51 w 63"/>
                  <a:gd name="T3" fmla="*/ 11 h 63"/>
                  <a:gd name="T4" fmla="*/ 51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1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1" y="11"/>
                    </a:moveTo>
                    <a:lnTo>
                      <a:pt x="51" y="11"/>
                    </a:lnTo>
                    <a:cubicBezTo>
                      <a:pt x="63" y="22"/>
                      <a:pt x="63" y="41"/>
                      <a:pt x="51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1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1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296"/>
              <p:cNvSpPr>
                <a:spLocks/>
              </p:cNvSpPr>
              <p:nvPr/>
            </p:nvSpPr>
            <p:spPr bwMode="auto">
              <a:xfrm>
                <a:off x="2005" y="4325"/>
                <a:ext cx="37" cy="38"/>
              </a:xfrm>
              <a:custGeom>
                <a:avLst/>
                <a:gdLst>
                  <a:gd name="T0" fmla="*/ 51 w 63"/>
                  <a:gd name="T1" fmla="*/ 11 h 63"/>
                  <a:gd name="T2" fmla="*/ 51 w 63"/>
                  <a:gd name="T3" fmla="*/ 11 h 63"/>
                  <a:gd name="T4" fmla="*/ 51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1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1" y="11"/>
                    </a:moveTo>
                    <a:lnTo>
                      <a:pt x="51" y="11"/>
                    </a:lnTo>
                    <a:cubicBezTo>
                      <a:pt x="63" y="22"/>
                      <a:pt x="63" y="41"/>
                      <a:pt x="51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1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1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297"/>
              <p:cNvSpPr>
                <a:spLocks/>
              </p:cNvSpPr>
              <p:nvPr/>
            </p:nvSpPr>
            <p:spPr bwMode="auto">
              <a:xfrm>
                <a:off x="2005" y="4252"/>
                <a:ext cx="37" cy="38"/>
              </a:xfrm>
              <a:custGeom>
                <a:avLst/>
                <a:gdLst>
                  <a:gd name="T0" fmla="*/ 51 w 63"/>
                  <a:gd name="T1" fmla="*/ 11 h 63"/>
                  <a:gd name="T2" fmla="*/ 51 w 63"/>
                  <a:gd name="T3" fmla="*/ 11 h 63"/>
                  <a:gd name="T4" fmla="*/ 51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1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1" y="11"/>
                    </a:moveTo>
                    <a:lnTo>
                      <a:pt x="51" y="11"/>
                    </a:lnTo>
                    <a:cubicBezTo>
                      <a:pt x="63" y="23"/>
                      <a:pt x="63" y="41"/>
                      <a:pt x="51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1"/>
                      <a:pt x="0" y="23"/>
                      <a:pt x="11" y="11"/>
                    </a:cubicBezTo>
                    <a:cubicBezTo>
                      <a:pt x="22" y="0"/>
                      <a:pt x="40" y="0"/>
                      <a:pt x="51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298"/>
              <p:cNvSpPr>
                <a:spLocks/>
              </p:cNvSpPr>
              <p:nvPr/>
            </p:nvSpPr>
            <p:spPr bwMode="auto">
              <a:xfrm>
                <a:off x="2005" y="4452"/>
                <a:ext cx="37" cy="38"/>
              </a:xfrm>
              <a:custGeom>
                <a:avLst/>
                <a:gdLst>
                  <a:gd name="T0" fmla="*/ 51 w 63"/>
                  <a:gd name="T1" fmla="*/ 12 h 63"/>
                  <a:gd name="T2" fmla="*/ 51 w 63"/>
                  <a:gd name="T3" fmla="*/ 12 h 63"/>
                  <a:gd name="T4" fmla="*/ 51 w 63"/>
                  <a:gd name="T5" fmla="*/ 52 h 63"/>
                  <a:gd name="T6" fmla="*/ 11 w 63"/>
                  <a:gd name="T7" fmla="*/ 52 h 63"/>
                  <a:gd name="T8" fmla="*/ 11 w 63"/>
                  <a:gd name="T9" fmla="*/ 12 h 63"/>
                  <a:gd name="T10" fmla="*/ 51 w 63"/>
                  <a:gd name="T11" fmla="*/ 1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1" y="12"/>
                    </a:moveTo>
                    <a:lnTo>
                      <a:pt x="51" y="12"/>
                    </a:lnTo>
                    <a:cubicBezTo>
                      <a:pt x="63" y="23"/>
                      <a:pt x="63" y="41"/>
                      <a:pt x="51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1"/>
                      <a:pt x="0" y="23"/>
                      <a:pt x="11" y="12"/>
                    </a:cubicBezTo>
                    <a:cubicBezTo>
                      <a:pt x="22" y="0"/>
                      <a:pt x="40" y="0"/>
                      <a:pt x="51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299"/>
              <p:cNvSpPr>
                <a:spLocks/>
              </p:cNvSpPr>
              <p:nvPr/>
            </p:nvSpPr>
            <p:spPr bwMode="auto">
              <a:xfrm>
                <a:off x="2005" y="4438"/>
                <a:ext cx="37" cy="38"/>
              </a:xfrm>
              <a:custGeom>
                <a:avLst/>
                <a:gdLst>
                  <a:gd name="T0" fmla="*/ 51 w 63"/>
                  <a:gd name="T1" fmla="*/ 12 h 63"/>
                  <a:gd name="T2" fmla="*/ 51 w 63"/>
                  <a:gd name="T3" fmla="*/ 12 h 63"/>
                  <a:gd name="T4" fmla="*/ 51 w 63"/>
                  <a:gd name="T5" fmla="*/ 52 h 63"/>
                  <a:gd name="T6" fmla="*/ 11 w 63"/>
                  <a:gd name="T7" fmla="*/ 52 h 63"/>
                  <a:gd name="T8" fmla="*/ 11 w 63"/>
                  <a:gd name="T9" fmla="*/ 12 h 63"/>
                  <a:gd name="T10" fmla="*/ 51 w 63"/>
                  <a:gd name="T11" fmla="*/ 1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1" y="12"/>
                    </a:moveTo>
                    <a:lnTo>
                      <a:pt x="51" y="12"/>
                    </a:lnTo>
                    <a:cubicBezTo>
                      <a:pt x="63" y="23"/>
                      <a:pt x="63" y="41"/>
                      <a:pt x="51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1"/>
                      <a:pt x="0" y="23"/>
                      <a:pt x="11" y="12"/>
                    </a:cubicBezTo>
                    <a:cubicBezTo>
                      <a:pt x="22" y="0"/>
                      <a:pt x="40" y="0"/>
                      <a:pt x="51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300"/>
              <p:cNvSpPr>
                <a:spLocks/>
              </p:cNvSpPr>
              <p:nvPr/>
            </p:nvSpPr>
            <p:spPr bwMode="auto">
              <a:xfrm>
                <a:off x="2005" y="4192"/>
                <a:ext cx="37" cy="38"/>
              </a:xfrm>
              <a:custGeom>
                <a:avLst/>
                <a:gdLst>
                  <a:gd name="T0" fmla="*/ 51 w 63"/>
                  <a:gd name="T1" fmla="*/ 11 h 63"/>
                  <a:gd name="T2" fmla="*/ 51 w 63"/>
                  <a:gd name="T3" fmla="*/ 11 h 63"/>
                  <a:gd name="T4" fmla="*/ 51 w 63"/>
                  <a:gd name="T5" fmla="*/ 51 h 63"/>
                  <a:gd name="T6" fmla="*/ 11 w 63"/>
                  <a:gd name="T7" fmla="*/ 51 h 63"/>
                  <a:gd name="T8" fmla="*/ 11 w 63"/>
                  <a:gd name="T9" fmla="*/ 11 h 63"/>
                  <a:gd name="T10" fmla="*/ 51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1" y="11"/>
                    </a:moveTo>
                    <a:lnTo>
                      <a:pt x="51" y="11"/>
                    </a:lnTo>
                    <a:cubicBezTo>
                      <a:pt x="63" y="22"/>
                      <a:pt x="63" y="40"/>
                      <a:pt x="51" y="51"/>
                    </a:cubicBezTo>
                    <a:cubicBezTo>
                      <a:pt x="40" y="63"/>
                      <a:pt x="22" y="63"/>
                      <a:pt x="11" y="51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1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301"/>
              <p:cNvSpPr>
                <a:spLocks/>
              </p:cNvSpPr>
              <p:nvPr/>
            </p:nvSpPr>
            <p:spPr bwMode="auto">
              <a:xfrm>
                <a:off x="2005" y="4282"/>
                <a:ext cx="37" cy="38"/>
              </a:xfrm>
              <a:custGeom>
                <a:avLst/>
                <a:gdLst>
                  <a:gd name="T0" fmla="*/ 51 w 63"/>
                  <a:gd name="T1" fmla="*/ 11 h 63"/>
                  <a:gd name="T2" fmla="*/ 51 w 63"/>
                  <a:gd name="T3" fmla="*/ 11 h 63"/>
                  <a:gd name="T4" fmla="*/ 51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1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1" y="11"/>
                    </a:moveTo>
                    <a:lnTo>
                      <a:pt x="51" y="11"/>
                    </a:lnTo>
                    <a:cubicBezTo>
                      <a:pt x="63" y="22"/>
                      <a:pt x="63" y="40"/>
                      <a:pt x="51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1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302"/>
              <p:cNvSpPr>
                <a:spLocks/>
              </p:cNvSpPr>
              <p:nvPr/>
            </p:nvSpPr>
            <p:spPr bwMode="auto">
              <a:xfrm>
                <a:off x="2005" y="4315"/>
                <a:ext cx="37" cy="38"/>
              </a:xfrm>
              <a:custGeom>
                <a:avLst/>
                <a:gdLst>
                  <a:gd name="T0" fmla="*/ 51 w 63"/>
                  <a:gd name="T1" fmla="*/ 11 h 63"/>
                  <a:gd name="T2" fmla="*/ 51 w 63"/>
                  <a:gd name="T3" fmla="*/ 11 h 63"/>
                  <a:gd name="T4" fmla="*/ 51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1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1" y="11"/>
                    </a:moveTo>
                    <a:lnTo>
                      <a:pt x="51" y="11"/>
                    </a:lnTo>
                    <a:cubicBezTo>
                      <a:pt x="63" y="22"/>
                      <a:pt x="63" y="41"/>
                      <a:pt x="51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1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1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303"/>
              <p:cNvSpPr>
                <a:spLocks/>
              </p:cNvSpPr>
              <p:nvPr/>
            </p:nvSpPr>
            <p:spPr bwMode="auto">
              <a:xfrm>
                <a:off x="2005" y="4337"/>
                <a:ext cx="37" cy="38"/>
              </a:xfrm>
              <a:custGeom>
                <a:avLst/>
                <a:gdLst>
                  <a:gd name="T0" fmla="*/ 51 w 63"/>
                  <a:gd name="T1" fmla="*/ 11 h 63"/>
                  <a:gd name="T2" fmla="*/ 51 w 63"/>
                  <a:gd name="T3" fmla="*/ 11 h 63"/>
                  <a:gd name="T4" fmla="*/ 51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1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1" y="11"/>
                    </a:moveTo>
                    <a:lnTo>
                      <a:pt x="51" y="11"/>
                    </a:lnTo>
                    <a:cubicBezTo>
                      <a:pt x="63" y="22"/>
                      <a:pt x="63" y="40"/>
                      <a:pt x="51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1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304"/>
              <p:cNvSpPr>
                <a:spLocks/>
              </p:cNvSpPr>
              <p:nvPr/>
            </p:nvSpPr>
            <p:spPr bwMode="auto">
              <a:xfrm>
                <a:off x="2005" y="4465"/>
                <a:ext cx="37" cy="38"/>
              </a:xfrm>
              <a:custGeom>
                <a:avLst/>
                <a:gdLst>
                  <a:gd name="T0" fmla="*/ 51 w 63"/>
                  <a:gd name="T1" fmla="*/ 11 h 63"/>
                  <a:gd name="T2" fmla="*/ 51 w 63"/>
                  <a:gd name="T3" fmla="*/ 11 h 63"/>
                  <a:gd name="T4" fmla="*/ 51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1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1" y="11"/>
                    </a:moveTo>
                    <a:lnTo>
                      <a:pt x="51" y="11"/>
                    </a:lnTo>
                    <a:cubicBezTo>
                      <a:pt x="63" y="23"/>
                      <a:pt x="63" y="41"/>
                      <a:pt x="51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1"/>
                      <a:pt x="0" y="23"/>
                      <a:pt x="11" y="11"/>
                    </a:cubicBezTo>
                    <a:cubicBezTo>
                      <a:pt x="22" y="0"/>
                      <a:pt x="40" y="0"/>
                      <a:pt x="51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305"/>
              <p:cNvSpPr>
                <a:spLocks/>
              </p:cNvSpPr>
              <p:nvPr/>
            </p:nvSpPr>
            <p:spPr bwMode="auto">
              <a:xfrm>
                <a:off x="2005" y="4526"/>
                <a:ext cx="37" cy="38"/>
              </a:xfrm>
              <a:custGeom>
                <a:avLst/>
                <a:gdLst>
                  <a:gd name="T0" fmla="*/ 51 w 63"/>
                  <a:gd name="T1" fmla="*/ 11 h 63"/>
                  <a:gd name="T2" fmla="*/ 51 w 63"/>
                  <a:gd name="T3" fmla="*/ 11 h 63"/>
                  <a:gd name="T4" fmla="*/ 51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1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1" y="11"/>
                    </a:moveTo>
                    <a:lnTo>
                      <a:pt x="51" y="11"/>
                    </a:lnTo>
                    <a:cubicBezTo>
                      <a:pt x="63" y="22"/>
                      <a:pt x="63" y="40"/>
                      <a:pt x="51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1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306"/>
              <p:cNvSpPr>
                <a:spLocks/>
              </p:cNvSpPr>
              <p:nvPr/>
            </p:nvSpPr>
            <p:spPr bwMode="auto">
              <a:xfrm>
                <a:off x="2005" y="4293"/>
                <a:ext cx="37" cy="38"/>
              </a:xfrm>
              <a:custGeom>
                <a:avLst/>
                <a:gdLst>
                  <a:gd name="T0" fmla="*/ 51 w 63"/>
                  <a:gd name="T1" fmla="*/ 11 h 63"/>
                  <a:gd name="T2" fmla="*/ 51 w 63"/>
                  <a:gd name="T3" fmla="*/ 11 h 63"/>
                  <a:gd name="T4" fmla="*/ 51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1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1" y="11"/>
                    </a:moveTo>
                    <a:lnTo>
                      <a:pt x="51" y="11"/>
                    </a:lnTo>
                    <a:cubicBezTo>
                      <a:pt x="63" y="23"/>
                      <a:pt x="63" y="41"/>
                      <a:pt x="51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1"/>
                      <a:pt x="0" y="23"/>
                      <a:pt x="11" y="11"/>
                    </a:cubicBezTo>
                    <a:cubicBezTo>
                      <a:pt x="22" y="0"/>
                      <a:pt x="40" y="0"/>
                      <a:pt x="51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307"/>
              <p:cNvSpPr>
                <a:spLocks/>
              </p:cNvSpPr>
              <p:nvPr/>
            </p:nvSpPr>
            <p:spPr bwMode="auto">
              <a:xfrm>
                <a:off x="2005" y="4376"/>
                <a:ext cx="37" cy="38"/>
              </a:xfrm>
              <a:custGeom>
                <a:avLst/>
                <a:gdLst>
                  <a:gd name="T0" fmla="*/ 51 w 63"/>
                  <a:gd name="T1" fmla="*/ 11 h 63"/>
                  <a:gd name="T2" fmla="*/ 51 w 63"/>
                  <a:gd name="T3" fmla="*/ 11 h 63"/>
                  <a:gd name="T4" fmla="*/ 51 w 63"/>
                  <a:gd name="T5" fmla="*/ 51 h 63"/>
                  <a:gd name="T6" fmla="*/ 11 w 63"/>
                  <a:gd name="T7" fmla="*/ 51 h 63"/>
                  <a:gd name="T8" fmla="*/ 11 w 63"/>
                  <a:gd name="T9" fmla="*/ 11 h 63"/>
                  <a:gd name="T10" fmla="*/ 51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1" y="11"/>
                    </a:moveTo>
                    <a:lnTo>
                      <a:pt x="51" y="11"/>
                    </a:lnTo>
                    <a:cubicBezTo>
                      <a:pt x="63" y="22"/>
                      <a:pt x="63" y="40"/>
                      <a:pt x="51" y="51"/>
                    </a:cubicBezTo>
                    <a:cubicBezTo>
                      <a:pt x="40" y="63"/>
                      <a:pt x="22" y="63"/>
                      <a:pt x="11" y="51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1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308"/>
              <p:cNvSpPr>
                <a:spLocks/>
              </p:cNvSpPr>
              <p:nvPr/>
            </p:nvSpPr>
            <p:spPr bwMode="auto">
              <a:xfrm>
                <a:off x="2005" y="4394"/>
                <a:ext cx="37" cy="39"/>
              </a:xfrm>
              <a:custGeom>
                <a:avLst/>
                <a:gdLst>
                  <a:gd name="T0" fmla="*/ 51 w 63"/>
                  <a:gd name="T1" fmla="*/ 12 h 64"/>
                  <a:gd name="T2" fmla="*/ 51 w 63"/>
                  <a:gd name="T3" fmla="*/ 12 h 64"/>
                  <a:gd name="T4" fmla="*/ 51 w 63"/>
                  <a:gd name="T5" fmla="*/ 52 h 64"/>
                  <a:gd name="T6" fmla="*/ 11 w 63"/>
                  <a:gd name="T7" fmla="*/ 52 h 64"/>
                  <a:gd name="T8" fmla="*/ 11 w 63"/>
                  <a:gd name="T9" fmla="*/ 12 h 64"/>
                  <a:gd name="T10" fmla="*/ 51 w 63"/>
                  <a:gd name="T11" fmla="*/ 1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4">
                    <a:moveTo>
                      <a:pt x="51" y="12"/>
                    </a:moveTo>
                    <a:lnTo>
                      <a:pt x="51" y="12"/>
                    </a:lnTo>
                    <a:cubicBezTo>
                      <a:pt x="63" y="23"/>
                      <a:pt x="63" y="41"/>
                      <a:pt x="51" y="52"/>
                    </a:cubicBezTo>
                    <a:cubicBezTo>
                      <a:pt x="40" y="64"/>
                      <a:pt x="22" y="64"/>
                      <a:pt x="11" y="52"/>
                    </a:cubicBezTo>
                    <a:cubicBezTo>
                      <a:pt x="0" y="41"/>
                      <a:pt x="0" y="23"/>
                      <a:pt x="11" y="12"/>
                    </a:cubicBezTo>
                    <a:cubicBezTo>
                      <a:pt x="22" y="0"/>
                      <a:pt x="40" y="0"/>
                      <a:pt x="51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309"/>
              <p:cNvSpPr>
                <a:spLocks/>
              </p:cNvSpPr>
              <p:nvPr/>
            </p:nvSpPr>
            <p:spPr bwMode="auto">
              <a:xfrm>
                <a:off x="2005" y="4215"/>
                <a:ext cx="37" cy="38"/>
              </a:xfrm>
              <a:custGeom>
                <a:avLst/>
                <a:gdLst>
                  <a:gd name="T0" fmla="*/ 51 w 63"/>
                  <a:gd name="T1" fmla="*/ 11 h 63"/>
                  <a:gd name="T2" fmla="*/ 51 w 63"/>
                  <a:gd name="T3" fmla="*/ 11 h 63"/>
                  <a:gd name="T4" fmla="*/ 51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1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1" y="11"/>
                    </a:moveTo>
                    <a:lnTo>
                      <a:pt x="51" y="11"/>
                    </a:lnTo>
                    <a:cubicBezTo>
                      <a:pt x="63" y="22"/>
                      <a:pt x="63" y="40"/>
                      <a:pt x="51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1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Freeform 310"/>
              <p:cNvSpPr>
                <a:spLocks/>
              </p:cNvSpPr>
              <p:nvPr/>
            </p:nvSpPr>
            <p:spPr bwMode="auto">
              <a:xfrm>
                <a:off x="2005" y="4402"/>
                <a:ext cx="37" cy="38"/>
              </a:xfrm>
              <a:custGeom>
                <a:avLst/>
                <a:gdLst>
                  <a:gd name="T0" fmla="*/ 51 w 63"/>
                  <a:gd name="T1" fmla="*/ 11 h 63"/>
                  <a:gd name="T2" fmla="*/ 51 w 63"/>
                  <a:gd name="T3" fmla="*/ 11 h 63"/>
                  <a:gd name="T4" fmla="*/ 51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1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1" y="11"/>
                    </a:moveTo>
                    <a:lnTo>
                      <a:pt x="51" y="11"/>
                    </a:lnTo>
                    <a:cubicBezTo>
                      <a:pt x="63" y="23"/>
                      <a:pt x="63" y="41"/>
                      <a:pt x="51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1"/>
                      <a:pt x="0" y="23"/>
                      <a:pt x="11" y="11"/>
                    </a:cubicBezTo>
                    <a:cubicBezTo>
                      <a:pt x="22" y="0"/>
                      <a:pt x="40" y="0"/>
                      <a:pt x="51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311"/>
              <p:cNvSpPr>
                <a:spLocks/>
              </p:cNvSpPr>
              <p:nvPr/>
            </p:nvSpPr>
            <p:spPr bwMode="auto">
              <a:xfrm>
                <a:off x="2005" y="4385"/>
                <a:ext cx="37" cy="38"/>
              </a:xfrm>
              <a:custGeom>
                <a:avLst/>
                <a:gdLst>
                  <a:gd name="T0" fmla="*/ 51 w 63"/>
                  <a:gd name="T1" fmla="*/ 11 h 63"/>
                  <a:gd name="T2" fmla="*/ 51 w 63"/>
                  <a:gd name="T3" fmla="*/ 11 h 63"/>
                  <a:gd name="T4" fmla="*/ 51 w 63"/>
                  <a:gd name="T5" fmla="*/ 51 h 63"/>
                  <a:gd name="T6" fmla="*/ 11 w 63"/>
                  <a:gd name="T7" fmla="*/ 51 h 63"/>
                  <a:gd name="T8" fmla="*/ 11 w 63"/>
                  <a:gd name="T9" fmla="*/ 11 h 63"/>
                  <a:gd name="T10" fmla="*/ 51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1" y="11"/>
                    </a:moveTo>
                    <a:lnTo>
                      <a:pt x="51" y="11"/>
                    </a:lnTo>
                    <a:cubicBezTo>
                      <a:pt x="63" y="22"/>
                      <a:pt x="63" y="40"/>
                      <a:pt x="51" y="51"/>
                    </a:cubicBezTo>
                    <a:cubicBezTo>
                      <a:pt x="40" y="63"/>
                      <a:pt x="22" y="63"/>
                      <a:pt x="11" y="51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1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312"/>
              <p:cNvSpPr>
                <a:spLocks/>
              </p:cNvSpPr>
              <p:nvPr/>
            </p:nvSpPr>
            <p:spPr bwMode="auto">
              <a:xfrm>
                <a:off x="2005" y="4120"/>
                <a:ext cx="37" cy="38"/>
              </a:xfrm>
              <a:custGeom>
                <a:avLst/>
                <a:gdLst>
                  <a:gd name="T0" fmla="*/ 51 w 63"/>
                  <a:gd name="T1" fmla="*/ 11 h 63"/>
                  <a:gd name="T2" fmla="*/ 51 w 63"/>
                  <a:gd name="T3" fmla="*/ 11 h 63"/>
                  <a:gd name="T4" fmla="*/ 51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1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1" y="11"/>
                    </a:moveTo>
                    <a:lnTo>
                      <a:pt x="51" y="11"/>
                    </a:lnTo>
                    <a:cubicBezTo>
                      <a:pt x="63" y="22"/>
                      <a:pt x="63" y="40"/>
                      <a:pt x="51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1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313"/>
              <p:cNvSpPr>
                <a:spLocks/>
              </p:cNvSpPr>
              <p:nvPr/>
            </p:nvSpPr>
            <p:spPr bwMode="auto">
              <a:xfrm>
                <a:off x="2005" y="4552"/>
                <a:ext cx="37" cy="39"/>
              </a:xfrm>
              <a:custGeom>
                <a:avLst/>
                <a:gdLst>
                  <a:gd name="T0" fmla="*/ 51 w 63"/>
                  <a:gd name="T1" fmla="*/ 12 h 64"/>
                  <a:gd name="T2" fmla="*/ 51 w 63"/>
                  <a:gd name="T3" fmla="*/ 12 h 64"/>
                  <a:gd name="T4" fmla="*/ 51 w 63"/>
                  <a:gd name="T5" fmla="*/ 52 h 64"/>
                  <a:gd name="T6" fmla="*/ 11 w 63"/>
                  <a:gd name="T7" fmla="*/ 52 h 64"/>
                  <a:gd name="T8" fmla="*/ 11 w 63"/>
                  <a:gd name="T9" fmla="*/ 12 h 64"/>
                  <a:gd name="T10" fmla="*/ 51 w 63"/>
                  <a:gd name="T11" fmla="*/ 1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4">
                    <a:moveTo>
                      <a:pt x="51" y="12"/>
                    </a:moveTo>
                    <a:lnTo>
                      <a:pt x="51" y="12"/>
                    </a:lnTo>
                    <a:cubicBezTo>
                      <a:pt x="63" y="23"/>
                      <a:pt x="63" y="41"/>
                      <a:pt x="51" y="52"/>
                    </a:cubicBezTo>
                    <a:cubicBezTo>
                      <a:pt x="40" y="64"/>
                      <a:pt x="22" y="64"/>
                      <a:pt x="11" y="52"/>
                    </a:cubicBezTo>
                    <a:cubicBezTo>
                      <a:pt x="0" y="41"/>
                      <a:pt x="0" y="23"/>
                      <a:pt x="11" y="12"/>
                    </a:cubicBezTo>
                    <a:cubicBezTo>
                      <a:pt x="22" y="0"/>
                      <a:pt x="40" y="0"/>
                      <a:pt x="51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314"/>
              <p:cNvSpPr>
                <a:spLocks/>
              </p:cNvSpPr>
              <p:nvPr/>
            </p:nvSpPr>
            <p:spPr bwMode="auto">
              <a:xfrm>
                <a:off x="2005" y="4273"/>
                <a:ext cx="37" cy="38"/>
              </a:xfrm>
              <a:custGeom>
                <a:avLst/>
                <a:gdLst>
                  <a:gd name="T0" fmla="*/ 51 w 63"/>
                  <a:gd name="T1" fmla="*/ 11 h 63"/>
                  <a:gd name="T2" fmla="*/ 51 w 63"/>
                  <a:gd name="T3" fmla="*/ 11 h 63"/>
                  <a:gd name="T4" fmla="*/ 51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1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1" y="11"/>
                    </a:moveTo>
                    <a:lnTo>
                      <a:pt x="51" y="11"/>
                    </a:lnTo>
                    <a:cubicBezTo>
                      <a:pt x="63" y="22"/>
                      <a:pt x="63" y="40"/>
                      <a:pt x="51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1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315"/>
              <p:cNvSpPr>
                <a:spLocks/>
              </p:cNvSpPr>
              <p:nvPr/>
            </p:nvSpPr>
            <p:spPr bwMode="auto">
              <a:xfrm>
                <a:off x="2005" y="4129"/>
                <a:ext cx="37" cy="38"/>
              </a:xfrm>
              <a:custGeom>
                <a:avLst/>
                <a:gdLst>
                  <a:gd name="T0" fmla="*/ 51 w 63"/>
                  <a:gd name="T1" fmla="*/ 11 h 63"/>
                  <a:gd name="T2" fmla="*/ 51 w 63"/>
                  <a:gd name="T3" fmla="*/ 11 h 63"/>
                  <a:gd name="T4" fmla="*/ 51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1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1" y="11"/>
                    </a:moveTo>
                    <a:lnTo>
                      <a:pt x="51" y="11"/>
                    </a:lnTo>
                    <a:cubicBezTo>
                      <a:pt x="63" y="22"/>
                      <a:pt x="63" y="40"/>
                      <a:pt x="51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1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316"/>
              <p:cNvSpPr>
                <a:spLocks/>
              </p:cNvSpPr>
              <p:nvPr/>
            </p:nvSpPr>
            <p:spPr bwMode="auto">
              <a:xfrm>
                <a:off x="2005" y="4388"/>
                <a:ext cx="37" cy="38"/>
              </a:xfrm>
              <a:custGeom>
                <a:avLst/>
                <a:gdLst>
                  <a:gd name="T0" fmla="*/ 51 w 63"/>
                  <a:gd name="T1" fmla="*/ 12 h 63"/>
                  <a:gd name="T2" fmla="*/ 51 w 63"/>
                  <a:gd name="T3" fmla="*/ 12 h 63"/>
                  <a:gd name="T4" fmla="*/ 51 w 63"/>
                  <a:gd name="T5" fmla="*/ 52 h 63"/>
                  <a:gd name="T6" fmla="*/ 11 w 63"/>
                  <a:gd name="T7" fmla="*/ 52 h 63"/>
                  <a:gd name="T8" fmla="*/ 11 w 63"/>
                  <a:gd name="T9" fmla="*/ 12 h 63"/>
                  <a:gd name="T10" fmla="*/ 51 w 63"/>
                  <a:gd name="T11" fmla="*/ 1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1" y="12"/>
                    </a:moveTo>
                    <a:lnTo>
                      <a:pt x="51" y="12"/>
                    </a:lnTo>
                    <a:cubicBezTo>
                      <a:pt x="63" y="23"/>
                      <a:pt x="63" y="41"/>
                      <a:pt x="51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1"/>
                      <a:pt x="0" y="23"/>
                      <a:pt x="11" y="12"/>
                    </a:cubicBezTo>
                    <a:cubicBezTo>
                      <a:pt x="22" y="0"/>
                      <a:pt x="40" y="0"/>
                      <a:pt x="51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Freeform 317"/>
              <p:cNvSpPr>
                <a:spLocks/>
              </p:cNvSpPr>
              <p:nvPr/>
            </p:nvSpPr>
            <p:spPr bwMode="auto">
              <a:xfrm>
                <a:off x="2005" y="4581"/>
                <a:ext cx="37" cy="38"/>
              </a:xfrm>
              <a:custGeom>
                <a:avLst/>
                <a:gdLst>
                  <a:gd name="T0" fmla="*/ 51 w 63"/>
                  <a:gd name="T1" fmla="*/ 11 h 63"/>
                  <a:gd name="T2" fmla="*/ 51 w 63"/>
                  <a:gd name="T3" fmla="*/ 11 h 63"/>
                  <a:gd name="T4" fmla="*/ 51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1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1" y="11"/>
                    </a:moveTo>
                    <a:lnTo>
                      <a:pt x="51" y="11"/>
                    </a:lnTo>
                    <a:cubicBezTo>
                      <a:pt x="63" y="22"/>
                      <a:pt x="63" y="40"/>
                      <a:pt x="51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1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318"/>
              <p:cNvSpPr>
                <a:spLocks/>
              </p:cNvSpPr>
              <p:nvPr/>
            </p:nvSpPr>
            <p:spPr bwMode="auto">
              <a:xfrm>
                <a:off x="2005" y="4558"/>
                <a:ext cx="37" cy="38"/>
              </a:xfrm>
              <a:custGeom>
                <a:avLst/>
                <a:gdLst>
                  <a:gd name="T0" fmla="*/ 51 w 63"/>
                  <a:gd name="T1" fmla="*/ 11 h 63"/>
                  <a:gd name="T2" fmla="*/ 51 w 63"/>
                  <a:gd name="T3" fmla="*/ 11 h 63"/>
                  <a:gd name="T4" fmla="*/ 51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1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1" y="11"/>
                    </a:moveTo>
                    <a:lnTo>
                      <a:pt x="51" y="11"/>
                    </a:lnTo>
                    <a:cubicBezTo>
                      <a:pt x="63" y="22"/>
                      <a:pt x="63" y="41"/>
                      <a:pt x="51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1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1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319"/>
              <p:cNvSpPr>
                <a:spLocks/>
              </p:cNvSpPr>
              <p:nvPr/>
            </p:nvSpPr>
            <p:spPr bwMode="auto">
              <a:xfrm>
                <a:off x="2005" y="4452"/>
                <a:ext cx="37" cy="38"/>
              </a:xfrm>
              <a:custGeom>
                <a:avLst/>
                <a:gdLst>
                  <a:gd name="T0" fmla="*/ 51 w 63"/>
                  <a:gd name="T1" fmla="*/ 12 h 63"/>
                  <a:gd name="T2" fmla="*/ 51 w 63"/>
                  <a:gd name="T3" fmla="*/ 12 h 63"/>
                  <a:gd name="T4" fmla="*/ 51 w 63"/>
                  <a:gd name="T5" fmla="*/ 52 h 63"/>
                  <a:gd name="T6" fmla="*/ 11 w 63"/>
                  <a:gd name="T7" fmla="*/ 52 h 63"/>
                  <a:gd name="T8" fmla="*/ 11 w 63"/>
                  <a:gd name="T9" fmla="*/ 12 h 63"/>
                  <a:gd name="T10" fmla="*/ 51 w 63"/>
                  <a:gd name="T11" fmla="*/ 1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1" y="12"/>
                    </a:moveTo>
                    <a:lnTo>
                      <a:pt x="51" y="12"/>
                    </a:lnTo>
                    <a:cubicBezTo>
                      <a:pt x="63" y="23"/>
                      <a:pt x="63" y="41"/>
                      <a:pt x="51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1"/>
                      <a:pt x="0" y="23"/>
                      <a:pt x="11" y="12"/>
                    </a:cubicBezTo>
                    <a:cubicBezTo>
                      <a:pt x="22" y="0"/>
                      <a:pt x="40" y="0"/>
                      <a:pt x="51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320"/>
              <p:cNvSpPr>
                <a:spLocks/>
              </p:cNvSpPr>
              <p:nvPr/>
            </p:nvSpPr>
            <p:spPr bwMode="auto">
              <a:xfrm>
                <a:off x="2005" y="4318"/>
                <a:ext cx="37" cy="38"/>
              </a:xfrm>
              <a:custGeom>
                <a:avLst/>
                <a:gdLst>
                  <a:gd name="T0" fmla="*/ 51 w 63"/>
                  <a:gd name="T1" fmla="*/ 11 h 63"/>
                  <a:gd name="T2" fmla="*/ 51 w 63"/>
                  <a:gd name="T3" fmla="*/ 11 h 63"/>
                  <a:gd name="T4" fmla="*/ 51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1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1" y="11"/>
                    </a:moveTo>
                    <a:lnTo>
                      <a:pt x="51" y="11"/>
                    </a:lnTo>
                    <a:cubicBezTo>
                      <a:pt x="63" y="22"/>
                      <a:pt x="63" y="40"/>
                      <a:pt x="51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1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321"/>
              <p:cNvSpPr>
                <a:spLocks/>
              </p:cNvSpPr>
              <p:nvPr/>
            </p:nvSpPr>
            <p:spPr bwMode="auto">
              <a:xfrm>
                <a:off x="2005" y="4325"/>
                <a:ext cx="37" cy="38"/>
              </a:xfrm>
              <a:custGeom>
                <a:avLst/>
                <a:gdLst>
                  <a:gd name="T0" fmla="*/ 51 w 63"/>
                  <a:gd name="T1" fmla="*/ 11 h 63"/>
                  <a:gd name="T2" fmla="*/ 51 w 63"/>
                  <a:gd name="T3" fmla="*/ 11 h 63"/>
                  <a:gd name="T4" fmla="*/ 51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1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1" y="11"/>
                    </a:moveTo>
                    <a:lnTo>
                      <a:pt x="51" y="11"/>
                    </a:lnTo>
                    <a:cubicBezTo>
                      <a:pt x="63" y="22"/>
                      <a:pt x="63" y="41"/>
                      <a:pt x="51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1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1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322"/>
              <p:cNvSpPr>
                <a:spLocks/>
              </p:cNvSpPr>
              <p:nvPr/>
            </p:nvSpPr>
            <p:spPr bwMode="auto">
              <a:xfrm>
                <a:off x="2005" y="4210"/>
                <a:ext cx="37" cy="38"/>
              </a:xfrm>
              <a:custGeom>
                <a:avLst/>
                <a:gdLst>
                  <a:gd name="T0" fmla="*/ 51 w 63"/>
                  <a:gd name="T1" fmla="*/ 11 h 63"/>
                  <a:gd name="T2" fmla="*/ 51 w 63"/>
                  <a:gd name="T3" fmla="*/ 11 h 63"/>
                  <a:gd name="T4" fmla="*/ 51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1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1" y="11"/>
                    </a:moveTo>
                    <a:lnTo>
                      <a:pt x="51" y="11"/>
                    </a:lnTo>
                    <a:cubicBezTo>
                      <a:pt x="63" y="22"/>
                      <a:pt x="63" y="41"/>
                      <a:pt x="51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1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1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323"/>
              <p:cNvSpPr>
                <a:spLocks/>
              </p:cNvSpPr>
              <p:nvPr/>
            </p:nvSpPr>
            <p:spPr bwMode="auto">
              <a:xfrm>
                <a:off x="2005" y="4287"/>
                <a:ext cx="37" cy="38"/>
              </a:xfrm>
              <a:custGeom>
                <a:avLst/>
                <a:gdLst>
                  <a:gd name="T0" fmla="*/ 51 w 63"/>
                  <a:gd name="T1" fmla="*/ 11 h 63"/>
                  <a:gd name="T2" fmla="*/ 51 w 63"/>
                  <a:gd name="T3" fmla="*/ 11 h 63"/>
                  <a:gd name="T4" fmla="*/ 51 w 63"/>
                  <a:gd name="T5" fmla="*/ 51 h 63"/>
                  <a:gd name="T6" fmla="*/ 11 w 63"/>
                  <a:gd name="T7" fmla="*/ 51 h 63"/>
                  <a:gd name="T8" fmla="*/ 11 w 63"/>
                  <a:gd name="T9" fmla="*/ 11 h 63"/>
                  <a:gd name="T10" fmla="*/ 51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1" y="11"/>
                    </a:moveTo>
                    <a:lnTo>
                      <a:pt x="51" y="11"/>
                    </a:lnTo>
                    <a:cubicBezTo>
                      <a:pt x="63" y="22"/>
                      <a:pt x="63" y="40"/>
                      <a:pt x="51" y="51"/>
                    </a:cubicBezTo>
                    <a:cubicBezTo>
                      <a:pt x="40" y="63"/>
                      <a:pt x="22" y="63"/>
                      <a:pt x="11" y="51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1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324"/>
              <p:cNvSpPr>
                <a:spLocks/>
              </p:cNvSpPr>
              <p:nvPr/>
            </p:nvSpPr>
            <p:spPr bwMode="auto">
              <a:xfrm>
                <a:off x="2005" y="4646"/>
                <a:ext cx="37" cy="38"/>
              </a:xfrm>
              <a:custGeom>
                <a:avLst/>
                <a:gdLst>
                  <a:gd name="T0" fmla="*/ 51 w 63"/>
                  <a:gd name="T1" fmla="*/ 12 h 63"/>
                  <a:gd name="T2" fmla="*/ 51 w 63"/>
                  <a:gd name="T3" fmla="*/ 12 h 63"/>
                  <a:gd name="T4" fmla="*/ 51 w 63"/>
                  <a:gd name="T5" fmla="*/ 52 h 63"/>
                  <a:gd name="T6" fmla="*/ 11 w 63"/>
                  <a:gd name="T7" fmla="*/ 52 h 63"/>
                  <a:gd name="T8" fmla="*/ 11 w 63"/>
                  <a:gd name="T9" fmla="*/ 12 h 63"/>
                  <a:gd name="T10" fmla="*/ 51 w 63"/>
                  <a:gd name="T11" fmla="*/ 1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1" y="12"/>
                    </a:moveTo>
                    <a:lnTo>
                      <a:pt x="51" y="12"/>
                    </a:lnTo>
                    <a:cubicBezTo>
                      <a:pt x="63" y="23"/>
                      <a:pt x="63" y="41"/>
                      <a:pt x="51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1"/>
                      <a:pt x="0" y="23"/>
                      <a:pt x="11" y="12"/>
                    </a:cubicBezTo>
                    <a:cubicBezTo>
                      <a:pt x="22" y="0"/>
                      <a:pt x="40" y="0"/>
                      <a:pt x="51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325"/>
              <p:cNvSpPr>
                <a:spLocks/>
              </p:cNvSpPr>
              <p:nvPr/>
            </p:nvSpPr>
            <p:spPr bwMode="auto">
              <a:xfrm>
                <a:off x="2005" y="4473"/>
                <a:ext cx="37" cy="38"/>
              </a:xfrm>
              <a:custGeom>
                <a:avLst/>
                <a:gdLst>
                  <a:gd name="T0" fmla="*/ 51 w 63"/>
                  <a:gd name="T1" fmla="*/ 11 h 63"/>
                  <a:gd name="T2" fmla="*/ 51 w 63"/>
                  <a:gd name="T3" fmla="*/ 11 h 63"/>
                  <a:gd name="T4" fmla="*/ 51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1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1" y="11"/>
                    </a:moveTo>
                    <a:lnTo>
                      <a:pt x="51" y="11"/>
                    </a:lnTo>
                    <a:cubicBezTo>
                      <a:pt x="63" y="22"/>
                      <a:pt x="63" y="41"/>
                      <a:pt x="51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1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1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326"/>
              <p:cNvSpPr>
                <a:spLocks noEditPoints="1"/>
              </p:cNvSpPr>
              <p:nvPr/>
            </p:nvSpPr>
            <p:spPr bwMode="auto">
              <a:xfrm>
                <a:off x="2195" y="4417"/>
                <a:ext cx="68" cy="64"/>
              </a:xfrm>
              <a:custGeom>
                <a:avLst/>
                <a:gdLst>
                  <a:gd name="T0" fmla="*/ 0 w 112"/>
                  <a:gd name="T1" fmla="*/ 0 h 107"/>
                  <a:gd name="T2" fmla="*/ 0 w 112"/>
                  <a:gd name="T3" fmla="*/ 0 h 107"/>
                  <a:gd name="T4" fmla="*/ 112 w 112"/>
                  <a:gd name="T5" fmla="*/ 0 h 107"/>
                  <a:gd name="T6" fmla="*/ 56 w 112"/>
                  <a:gd name="T7" fmla="*/ 0 h 107"/>
                  <a:gd name="T8" fmla="*/ 56 w 112"/>
                  <a:gd name="T9" fmla="*/ 0 h 107"/>
                  <a:gd name="T10" fmla="*/ 56 w 112"/>
                  <a:gd name="T11" fmla="*/ 107 h 107"/>
                  <a:gd name="T12" fmla="*/ 0 w 112"/>
                  <a:gd name="T13" fmla="*/ 107 h 107"/>
                  <a:gd name="T14" fmla="*/ 0 w 112"/>
                  <a:gd name="T15" fmla="*/ 107 h 107"/>
                  <a:gd name="T16" fmla="*/ 112 w 112"/>
                  <a:gd name="T17" fmla="*/ 107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2" h="107">
                    <a:moveTo>
                      <a:pt x="0" y="0"/>
                    </a:moveTo>
                    <a:lnTo>
                      <a:pt x="0" y="0"/>
                    </a:lnTo>
                    <a:lnTo>
                      <a:pt x="112" y="0"/>
                    </a:lnTo>
                    <a:moveTo>
                      <a:pt x="56" y="0"/>
                    </a:moveTo>
                    <a:lnTo>
                      <a:pt x="56" y="0"/>
                    </a:lnTo>
                    <a:lnTo>
                      <a:pt x="56" y="107"/>
                    </a:lnTo>
                    <a:moveTo>
                      <a:pt x="0" y="107"/>
                    </a:moveTo>
                    <a:lnTo>
                      <a:pt x="0" y="107"/>
                    </a:lnTo>
                    <a:lnTo>
                      <a:pt x="112" y="107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327"/>
              <p:cNvSpPr>
                <a:spLocks/>
              </p:cNvSpPr>
              <p:nvPr/>
            </p:nvSpPr>
            <p:spPr bwMode="auto">
              <a:xfrm>
                <a:off x="2210" y="4146"/>
                <a:ext cx="37" cy="39"/>
              </a:xfrm>
              <a:custGeom>
                <a:avLst/>
                <a:gdLst>
                  <a:gd name="T0" fmla="*/ 52 w 63"/>
                  <a:gd name="T1" fmla="*/ 12 h 64"/>
                  <a:gd name="T2" fmla="*/ 52 w 63"/>
                  <a:gd name="T3" fmla="*/ 12 h 64"/>
                  <a:gd name="T4" fmla="*/ 52 w 63"/>
                  <a:gd name="T5" fmla="*/ 52 h 64"/>
                  <a:gd name="T6" fmla="*/ 12 w 63"/>
                  <a:gd name="T7" fmla="*/ 52 h 64"/>
                  <a:gd name="T8" fmla="*/ 12 w 63"/>
                  <a:gd name="T9" fmla="*/ 12 h 64"/>
                  <a:gd name="T10" fmla="*/ 52 w 63"/>
                  <a:gd name="T11" fmla="*/ 1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4">
                    <a:moveTo>
                      <a:pt x="52" y="12"/>
                    </a:moveTo>
                    <a:lnTo>
                      <a:pt x="52" y="12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1" y="64"/>
                      <a:pt x="23" y="64"/>
                      <a:pt x="12" y="52"/>
                    </a:cubicBezTo>
                    <a:cubicBezTo>
                      <a:pt x="0" y="41"/>
                      <a:pt x="0" y="23"/>
                      <a:pt x="12" y="12"/>
                    </a:cubicBezTo>
                    <a:cubicBezTo>
                      <a:pt x="23" y="0"/>
                      <a:pt x="41" y="0"/>
                      <a:pt x="52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328"/>
              <p:cNvSpPr>
                <a:spLocks/>
              </p:cNvSpPr>
              <p:nvPr/>
            </p:nvSpPr>
            <p:spPr bwMode="auto">
              <a:xfrm>
                <a:off x="2210" y="4257"/>
                <a:ext cx="37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2 w 63"/>
                  <a:gd name="T7" fmla="*/ 52 h 63"/>
                  <a:gd name="T8" fmla="*/ 12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1" y="63"/>
                      <a:pt x="23" y="63"/>
                      <a:pt x="12" y="52"/>
                    </a:cubicBezTo>
                    <a:cubicBezTo>
                      <a:pt x="0" y="41"/>
                      <a:pt x="0" y="23"/>
                      <a:pt x="12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329"/>
              <p:cNvSpPr>
                <a:spLocks/>
              </p:cNvSpPr>
              <p:nvPr/>
            </p:nvSpPr>
            <p:spPr bwMode="auto">
              <a:xfrm>
                <a:off x="2210" y="4247"/>
                <a:ext cx="37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2 w 63"/>
                  <a:gd name="T7" fmla="*/ 52 h 63"/>
                  <a:gd name="T8" fmla="*/ 12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1" y="63"/>
                      <a:pt x="23" y="63"/>
                      <a:pt x="12" y="52"/>
                    </a:cubicBezTo>
                    <a:cubicBezTo>
                      <a:pt x="0" y="41"/>
                      <a:pt x="0" y="23"/>
                      <a:pt x="12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330"/>
              <p:cNvSpPr>
                <a:spLocks/>
              </p:cNvSpPr>
              <p:nvPr/>
            </p:nvSpPr>
            <p:spPr bwMode="auto">
              <a:xfrm>
                <a:off x="2210" y="4471"/>
                <a:ext cx="37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2 w 63"/>
                  <a:gd name="T7" fmla="*/ 52 h 63"/>
                  <a:gd name="T8" fmla="*/ 12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2"/>
                    </a:cubicBezTo>
                    <a:cubicBezTo>
                      <a:pt x="41" y="63"/>
                      <a:pt x="23" y="63"/>
                      <a:pt x="12" y="52"/>
                    </a:cubicBezTo>
                    <a:cubicBezTo>
                      <a:pt x="0" y="40"/>
                      <a:pt x="0" y="22"/>
                      <a:pt x="12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331"/>
              <p:cNvSpPr>
                <a:spLocks/>
              </p:cNvSpPr>
              <p:nvPr/>
            </p:nvSpPr>
            <p:spPr bwMode="auto">
              <a:xfrm>
                <a:off x="2210" y="4302"/>
                <a:ext cx="37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2 w 63"/>
                  <a:gd name="T7" fmla="*/ 52 h 63"/>
                  <a:gd name="T8" fmla="*/ 12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1" y="63"/>
                      <a:pt x="23" y="63"/>
                      <a:pt x="12" y="52"/>
                    </a:cubicBezTo>
                    <a:cubicBezTo>
                      <a:pt x="0" y="41"/>
                      <a:pt x="0" y="23"/>
                      <a:pt x="12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332"/>
              <p:cNvSpPr>
                <a:spLocks/>
              </p:cNvSpPr>
              <p:nvPr/>
            </p:nvSpPr>
            <p:spPr bwMode="auto">
              <a:xfrm>
                <a:off x="2210" y="4493"/>
                <a:ext cx="37" cy="38"/>
              </a:xfrm>
              <a:custGeom>
                <a:avLst/>
                <a:gdLst>
                  <a:gd name="T0" fmla="*/ 52 w 63"/>
                  <a:gd name="T1" fmla="*/ 12 h 63"/>
                  <a:gd name="T2" fmla="*/ 52 w 63"/>
                  <a:gd name="T3" fmla="*/ 12 h 63"/>
                  <a:gd name="T4" fmla="*/ 52 w 63"/>
                  <a:gd name="T5" fmla="*/ 52 h 63"/>
                  <a:gd name="T6" fmla="*/ 12 w 63"/>
                  <a:gd name="T7" fmla="*/ 52 h 63"/>
                  <a:gd name="T8" fmla="*/ 12 w 63"/>
                  <a:gd name="T9" fmla="*/ 12 h 63"/>
                  <a:gd name="T10" fmla="*/ 52 w 63"/>
                  <a:gd name="T11" fmla="*/ 1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2"/>
                    </a:moveTo>
                    <a:lnTo>
                      <a:pt x="52" y="12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1" y="63"/>
                      <a:pt x="23" y="63"/>
                      <a:pt x="12" y="52"/>
                    </a:cubicBezTo>
                    <a:cubicBezTo>
                      <a:pt x="0" y="41"/>
                      <a:pt x="0" y="23"/>
                      <a:pt x="12" y="12"/>
                    </a:cubicBezTo>
                    <a:cubicBezTo>
                      <a:pt x="23" y="0"/>
                      <a:pt x="41" y="0"/>
                      <a:pt x="52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333"/>
              <p:cNvSpPr>
                <a:spLocks/>
              </p:cNvSpPr>
              <p:nvPr/>
            </p:nvSpPr>
            <p:spPr bwMode="auto">
              <a:xfrm>
                <a:off x="2210" y="4588"/>
                <a:ext cx="37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1 h 63"/>
                  <a:gd name="T6" fmla="*/ 12 w 63"/>
                  <a:gd name="T7" fmla="*/ 51 h 63"/>
                  <a:gd name="T8" fmla="*/ 12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1"/>
                    </a:cubicBezTo>
                    <a:cubicBezTo>
                      <a:pt x="41" y="63"/>
                      <a:pt x="23" y="63"/>
                      <a:pt x="12" y="51"/>
                    </a:cubicBezTo>
                    <a:cubicBezTo>
                      <a:pt x="0" y="40"/>
                      <a:pt x="0" y="22"/>
                      <a:pt x="12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Freeform 334"/>
              <p:cNvSpPr>
                <a:spLocks/>
              </p:cNvSpPr>
              <p:nvPr/>
            </p:nvSpPr>
            <p:spPr bwMode="auto">
              <a:xfrm>
                <a:off x="2210" y="4473"/>
                <a:ext cx="37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2 w 63"/>
                  <a:gd name="T7" fmla="*/ 52 h 63"/>
                  <a:gd name="T8" fmla="*/ 12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1"/>
                      <a:pt x="52" y="52"/>
                    </a:cubicBezTo>
                    <a:cubicBezTo>
                      <a:pt x="41" y="63"/>
                      <a:pt x="23" y="63"/>
                      <a:pt x="12" y="52"/>
                    </a:cubicBezTo>
                    <a:cubicBezTo>
                      <a:pt x="0" y="41"/>
                      <a:pt x="0" y="22"/>
                      <a:pt x="12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335"/>
              <p:cNvSpPr>
                <a:spLocks/>
              </p:cNvSpPr>
              <p:nvPr/>
            </p:nvSpPr>
            <p:spPr bwMode="auto">
              <a:xfrm>
                <a:off x="2210" y="4731"/>
                <a:ext cx="37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2 w 63"/>
                  <a:gd name="T7" fmla="*/ 52 h 63"/>
                  <a:gd name="T8" fmla="*/ 12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1"/>
                      <a:pt x="52" y="52"/>
                    </a:cubicBezTo>
                    <a:cubicBezTo>
                      <a:pt x="41" y="63"/>
                      <a:pt x="23" y="63"/>
                      <a:pt x="12" y="52"/>
                    </a:cubicBezTo>
                    <a:cubicBezTo>
                      <a:pt x="0" y="41"/>
                      <a:pt x="0" y="22"/>
                      <a:pt x="12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336"/>
              <p:cNvSpPr>
                <a:spLocks/>
              </p:cNvSpPr>
              <p:nvPr/>
            </p:nvSpPr>
            <p:spPr bwMode="auto">
              <a:xfrm>
                <a:off x="2210" y="4368"/>
                <a:ext cx="37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2 w 63"/>
                  <a:gd name="T7" fmla="*/ 52 h 63"/>
                  <a:gd name="T8" fmla="*/ 12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2"/>
                    </a:cubicBezTo>
                    <a:cubicBezTo>
                      <a:pt x="41" y="63"/>
                      <a:pt x="23" y="63"/>
                      <a:pt x="12" y="52"/>
                    </a:cubicBezTo>
                    <a:cubicBezTo>
                      <a:pt x="0" y="40"/>
                      <a:pt x="0" y="22"/>
                      <a:pt x="12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337"/>
              <p:cNvSpPr>
                <a:spLocks/>
              </p:cNvSpPr>
              <p:nvPr/>
            </p:nvSpPr>
            <p:spPr bwMode="auto">
              <a:xfrm>
                <a:off x="2210" y="4435"/>
                <a:ext cx="37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1 h 63"/>
                  <a:gd name="T6" fmla="*/ 12 w 63"/>
                  <a:gd name="T7" fmla="*/ 51 h 63"/>
                  <a:gd name="T8" fmla="*/ 12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1"/>
                    </a:cubicBezTo>
                    <a:cubicBezTo>
                      <a:pt x="41" y="63"/>
                      <a:pt x="23" y="63"/>
                      <a:pt x="12" y="51"/>
                    </a:cubicBezTo>
                    <a:cubicBezTo>
                      <a:pt x="0" y="40"/>
                      <a:pt x="0" y="22"/>
                      <a:pt x="12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338"/>
              <p:cNvSpPr>
                <a:spLocks/>
              </p:cNvSpPr>
              <p:nvPr/>
            </p:nvSpPr>
            <p:spPr bwMode="auto">
              <a:xfrm>
                <a:off x="2210" y="4278"/>
                <a:ext cx="37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2 w 63"/>
                  <a:gd name="T7" fmla="*/ 52 h 63"/>
                  <a:gd name="T8" fmla="*/ 12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2"/>
                    </a:cubicBezTo>
                    <a:cubicBezTo>
                      <a:pt x="41" y="63"/>
                      <a:pt x="23" y="63"/>
                      <a:pt x="12" y="52"/>
                    </a:cubicBezTo>
                    <a:cubicBezTo>
                      <a:pt x="0" y="40"/>
                      <a:pt x="0" y="22"/>
                      <a:pt x="12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339"/>
              <p:cNvSpPr>
                <a:spLocks/>
              </p:cNvSpPr>
              <p:nvPr/>
            </p:nvSpPr>
            <p:spPr bwMode="auto">
              <a:xfrm>
                <a:off x="2210" y="4355"/>
                <a:ext cx="37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2 w 63"/>
                  <a:gd name="T7" fmla="*/ 52 h 63"/>
                  <a:gd name="T8" fmla="*/ 12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1"/>
                      <a:pt x="52" y="52"/>
                    </a:cubicBezTo>
                    <a:cubicBezTo>
                      <a:pt x="41" y="63"/>
                      <a:pt x="23" y="63"/>
                      <a:pt x="12" y="52"/>
                    </a:cubicBezTo>
                    <a:cubicBezTo>
                      <a:pt x="0" y="41"/>
                      <a:pt x="0" y="22"/>
                      <a:pt x="12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340"/>
              <p:cNvSpPr>
                <a:spLocks/>
              </p:cNvSpPr>
              <p:nvPr/>
            </p:nvSpPr>
            <p:spPr bwMode="auto">
              <a:xfrm>
                <a:off x="2210" y="4584"/>
                <a:ext cx="37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1 h 63"/>
                  <a:gd name="T6" fmla="*/ 12 w 63"/>
                  <a:gd name="T7" fmla="*/ 51 h 63"/>
                  <a:gd name="T8" fmla="*/ 12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1"/>
                    </a:cubicBezTo>
                    <a:cubicBezTo>
                      <a:pt x="41" y="63"/>
                      <a:pt x="23" y="63"/>
                      <a:pt x="12" y="51"/>
                    </a:cubicBezTo>
                    <a:cubicBezTo>
                      <a:pt x="0" y="40"/>
                      <a:pt x="0" y="22"/>
                      <a:pt x="12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341"/>
              <p:cNvSpPr>
                <a:spLocks/>
              </p:cNvSpPr>
              <p:nvPr/>
            </p:nvSpPr>
            <p:spPr bwMode="auto">
              <a:xfrm>
                <a:off x="2210" y="4638"/>
                <a:ext cx="37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1 h 63"/>
                  <a:gd name="T6" fmla="*/ 12 w 63"/>
                  <a:gd name="T7" fmla="*/ 51 h 63"/>
                  <a:gd name="T8" fmla="*/ 12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1"/>
                    </a:cubicBezTo>
                    <a:cubicBezTo>
                      <a:pt x="41" y="63"/>
                      <a:pt x="23" y="63"/>
                      <a:pt x="12" y="51"/>
                    </a:cubicBezTo>
                    <a:cubicBezTo>
                      <a:pt x="0" y="40"/>
                      <a:pt x="0" y="22"/>
                      <a:pt x="12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342"/>
              <p:cNvSpPr>
                <a:spLocks/>
              </p:cNvSpPr>
              <p:nvPr/>
            </p:nvSpPr>
            <p:spPr bwMode="auto">
              <a:xfrm>
                <a:off x="2210" y="4684"/>
                <a:ext cx="37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1 h 63"/>
                  <a:gd name="T6" fmla="*/ 12 w 63"/>
                  <a:gd name="T7" fmla="*/ 51 h 63"/>
                  <a:gd name="T8" fmla="*/ 12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1"/>
                    </a:cubicBezTo>
                    <a:cubicBezTo>
                      <a:pt x="41" y="63"/>
                      <a:pt x="23" y="63"/>
                      <a:pt x="12" y="51"/>
                    </a:cubicBezTo>
                    <a:cubicBezTo>
                      <a:pt x="0" y="40"/>
                      <a:pt x="0" y="22"/>
                      <a:pt x="12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343"/>
              <p:cNvSpPr>
                <a:spLocks/>
              </p:cNvSpPr>
              <p:nvPr/>
            </p:nvSpPr>
            <p:spPr bwMode="auto">
              <a:xfrm>
                <a:off x="2210" y="4207"/>
                <a:ext cx="37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2 w 63"/>
                  <a:gd name="T7" fmla="*/ 52 h 63"/>
                  <a:gd name="T8" fmla="*/ 12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1" y="63"/>
                      <a:pt x="23" y="63"/>
                      <a:pt x="12" y="52"/>
                    </a:cubicBezTo>
                    <a:cubicBezTo>
                      <a:pt x="0" y="41"/>
                      <a:pt x="0" y="23"/>
                      <a:pt x="12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344"/>
              <p:cNvSpPr>
                <a:spLocks/>
              </p:cNvSpPr>
              <p:nvPr/>
            </p:nvSpPr>
            <p:spPr bwMode="auto">
              <a:xfrm>
                <a:off x="2210" y="3949"/>
                <a:ext cx="37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2 w 63"/>
                  <a:gd name="T7" fmla="*/ 52 h 63"/>
                  <a:gd name="T8" fmla="*/ 12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1"/>
                      <a:pt x="52" y="52"/>
                    </a:cubicBezTo>
                    <a:cubicBezTo>
                      <a:pt x="41" y="63"/>
                      <a:pt x="23" y="63"/>
                      <a:pt x="12" y="52"/>
                    </a:cubicBezTo>
                    <a:cubicBezTo>
                      <a:pt x="0" y="41"/>
                      <a:pt x="0" y="22"/>
                      <a:pt x="12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345"/>
              <p:cNvSpPr>
                <a:spLocks/>
              </p:cNvSpPr>
              <p:nvPr/>
            </p:nvSpPr>
            <p:spPr bwMode="auto">
              <a:xfrm>
                <a:off x="2210" y="4741"/>
                <a:ext cx="37" cy="38"/>
              </a:xfrm>
              <a:custGeom>
                <a:avLst/>
                <a:gdLst>
                  <a:gd name="T0" fmla="*/ 52 w 63"/>
                  <a:gd name="T1" fmla="*/ 12 h 64"/>
                  <a:gd name="T2" fmla="*/ 52 w 63"/>
                  <a:gd name="T3" fmla="*/ 12 h 64"/>
                  <a:gd name="T4" fmla="*/ 52 w 63"/>
                  <a:gd name="T5" fmla="*/ 52 h 64"/>
                  <a:gd name="T6" fmla="*/ 12 w 63"/>
                  <a:gd name="T7" fmla="*/ 52 h 64"/>
                  <a:gd name="T8" fmla="*/ 12 w 63"/>
                  <a:gd name="T9" fmla="*/ 12 h 64"/>
                  <a:gd name="T10" fmla="*/ 52 w 63"/>
                  <a:gd name="T11" fmla="*/ 1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4">
                    <a:moveTo>
                      <a:pt x="52" y="12"/>
                    </a:moveTo>
                    <a:lnTo>
                      <a:pt x="52" y="12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1" y="64"/>
                      <a:pt x="23" y="64"/>
                      <a:pt x="12" y="52"/>
                    </a:cubicBezTo>
                    <a:cubicBezTo>
                      <a:pt x="0" y="41"/>
                      <a:pt x="0" y="23"/>
                      <a:pt x="12" y="12"/>
                    </a:cubicBezTo>
                    <a:cubicBezTo>
                      <a:pt x="23" y="0"/>
                      <a:pt x="41" y="0"/>
                      <a:pt x="52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346"/>
              <p:cNvSpPr>
                <a:spLocks/>
              </p:cNvSpPr>
              <p:nvPr/>
            </p:nvSpPr>
            <p:spPr bwMode="auto">
              <a:xfrm>
                <a:off x="2210" y="4257"/>
                <a:ext cx="37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2 w 63"/>
                  <a:gd name="T7" fmla="*/ 52 h 63"/>
                  <a:gd name="T8" fmla="*/ 12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1" y="63"/>
                      <a:pt x="23" y="63"/>
                      <a:pt x="12" y="52"/>
                    </a:cubicBezTo>
                    <a:cubicBezTo>
                      <a:pt x="0" y="41"/>
                      <a:pt x="0" y="23"/>
                      <a:pt x="12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347"/>
              <p:cNvSpPr>
                <a:spLocks/>
              </p:cNvSpPr>
              <p:nvPr/>
            </p:nvSpPr>
            <p:spPr bwMode="auto">
              <a:xfrm>
                <a:off x="2210" y="4432"/>
                <a:ext cx="37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2 w 63"/>
                  <a:gd name="T7" fmla="*/ 52 h 63"/>
                  <a:gd name="T8" fmla="*/ 12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2"/>
                    </a:cubicBezTo>
                    <a:cubicBezTo>
                      <a:pt x="41" y="63"/>
                      <a:pt x="23" y="63"/>
                      <a:pt x="12" y="52"/>
                    </a:cubicBezTo>
                    <a:cubicBezTo>
                      <a:pt x="0" y="40"/>
                      <a:pt x="0" y="22"/>
                      <a:pt x="12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348"/>
              <p:cNvSpPr>
                <a:spLocks/>
              </p:cNvSpPr>
              <p:nvPr/>
            </p:nvSpPr>
            <p:spPr bwMode="auto">
              <a:xfrm>
                <a:off x="2210" y="4704"/>
                <a:ext cx="37" cy="37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2 w 63"/>
                  <a:gd name="T7" fmla="*/ 52 h 63"/>
                  <a:gd name="T8" fmla="*/ 12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1" y="63"/>
                      <a:pt x="23" y="63"/>
                      <a:pt x="12" y="52"/>
                    </a:cubicBezTo>
                    <a:cubicBezTo>
                      <a:pt x="0" y="41"/>
                      <a:pt x="0" y="23"/>
                      <a:pt x="12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349"/>
              <p:cNvSpPr>
                <a:spLocks/>
              </p:cNvSpPr>
              <p:nvPr/>
            </p:nvSpPr>
            <p:spPr bwMode="auto">
              <a:xfrm>
                <a:off x="2210" y="4330"/>
                <a:ext cx="37" cy="39"/>
              </a:xfrm>
              <a:custGeom>
                <a:avLst/>
                <a:gdLst>
                  <a:gd name="T0" fmla="*/ 52 w 63"/>
                  <a:gd name="T1" fmla="*/ 12 h 64"/>
                  <a:gd name="T2" fmla="*/ 52 w 63"/>
                  <a:gd name="T3" fmla="*/ 12 h 64"/>
                  <a:gd name="T4" fmla="*/ 52 w 63"/>
                  <a:gd name="T5" fmla="*/ 52 h 64"/>
                  <a:gd name="T6" fmla="*/ 12 w 63"/>
                  <a:gd name="T7" fmla="*/ 52 h 64"/>
                  <a:gd name="T8" fmla="*/ 12 w 63"/>
                  <a:gd name="T9" fmla="*/ 12 h 64"/>
                  <a:gd name="T10" fmla="*/ 52 w 63"/>
                  <a:gd name="T11" fmla="*/ 1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4">
                    <a:moveTo>
                      <a:pt x="52" y="12"/>
                    </a:moveTo>
                    <a:lnTo>
                      <a:pt x="52" y="12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1" y="64"/>
                      <a:pt x="23" y="64"/>
                      <a:pt x="12" y="52"/>
                    </a:cubicBezTo>
                    <a:cubicBezTo>
                      <a:pt x="0" y="41"/>
                      <a:pt x="0" y="23"/>
                      <a:pt x="12" y="12"/>
                    </a:cubicBezTo>
                    <a:cubicBezTo>
                      <a:pt x="23" y="0"/>
                      <a:pt x="41" y="0"/>
                      <a:pt x="52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350"/>
              <p:cNvSpPr>
                <a:spLocks/>
              </p:cNvSpPr>
              <p:nvPr/>
            </p:nvSpPr>
            <p:spPr bwMode="auto">
              <a:xfrm>
                <a:off x="2210" y="4090"/>
                <a:ext cx="37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2 w 63"/>
                  <a:gd name="T7" fmla="*/ 52 h 63"/>
                  <a:gd name="T8" fmla="*/ 12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1" y="63"/>
                      <a:pt x="23" y="63"/>
                      <a:pt x="12" y="52"/>
                    </a:cubicBezTo>
                    <a:cubicBezTo>
                      <a:pt x="0" y="41"/>
                      <a:pt x="0" y="23"/>
                      <a:pt x="12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351"/>
              <p:cNvSpPr>
                <a:spLocks/>
              </p:cNvSpPr>
              <p:nvPr/>
            </p:nvSpPr>
            <p:spPr bwMode="auto">
              <a:xfrm>
                <a:off x="2210" y="4368"/>
                <a:ext cx="37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2 w 63"/>
                  <a:gd name="T7" fmla="*/ 52 h 63"/>
                  <a:gd name="T8" fmla="*/ 12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2"/>
                    </a:cubicBezTo>
                    <a:cubicBezTo>
                      <a:pt x="41" y="63"/>
                      <a:pt x="23" y="63"/>
                      <a:pt x="12" y="52"/>
                    </a:cubicBezTo>
                    <a:cubicBezTo>
                      <a:pt x="0" y="40"/>
                      <a:pt x="0" y="22"/>
                      <a:pt x="12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352"/>
              <p:cNvSpPr>
                <a:spLocks/>
              </p:cNvSpPr>
              <p:nvPr/>
            </p:nvSpPr>
            <p:spPr bwMode="auto">
              <a:xfrm>
                <a:off x="2210" y="4521"/>
                <a:ext cx="37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2 w 63"/>
                  <a:gd name="T7" fmla="*/ 52 h 63"/>
                  <a:gd name="T8" fmla="*/ 12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2"/>
                    </a:cubicBezTo>
                    <a:cubicBezTo>
                      <a:pt x="41" y="63"/>
                      <a:pt x="23" y="63"/>
                      <a:pt x="12" y="52"/>
                    </a:cubicBezTo>
                    <a:cubicBezTo>
                      <a:pt x="0" y="40"/>
                      <a:pt x="0" y="22"/>
                      <a:pt x="12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353"/>
              <p:cNvSpPr>
                <a:spLocks/>
              </p:cNvSpPr>
              <p:nvPr/>
            </p:nvSpPr>
            <p:spPr bwMode="auto">
              <a:xfrm>
                <a:off x="2210" y="4355"/>
                <a:ext cx="37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2 w 63"/>
                  <a:gd name="T7" fmla="*/ 52 h 63"/>
                  <a:gd name="T8" fmla="*/ 12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1"/>
                      <a:pt x="52" y="52"/>
                    </a:cubicBezTo>
                    <a:cubicBezTo>
                      <a:pt x="41" y="63"/>
                      <a:pt x="23" y="63"/>
                      <a:pt x="12" y="52"/>
                    </a:cubicBezTo>
                    <a:cubicBezTo>
                      <a:pt x="0" y="41"/>
                      <a:pt x="0" y="22"/>
                      <a:pt x="12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354"/>
              <p:cNvSpPr>
                <a:spLocks/>
              </p:cNvSpPr>
              <p:nvPr/>
            </p:nvSpPr>
            <p:spPr bwMode="auto">
              <a:xfrm>
                <a:off x="2210" y="4445"/>
                <a:ext cx="37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1 h 63"/>
                  <a:gd name="T6" fmla="*/ 12 w 63"/>
                  <a:gd name="T7" fmla="*/ 51 h 63"/>
                  <a:gd name="T8" fmla="*/ 12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1"/>
                    </a:cubicBezTo>
                    <a:cubicBezTo>
                      <a:pt x="41" y="63"/>
                      <a:pt x="23" y="63"/>
                      <a:pt x="12" y="51"/>
                    </a:cubicBezTo>
                    <a:cubicBezTo>
                      <a:pt x="0" y="40"/>
                      <a:pt x="0" y="22"/>
                      <a:pt x="12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355"/>
              <p:cNvSpPr>
                <a:spLocks/>
              </p:cNvSpPr>
              <p:nvPr/>
            </p:nvSpPr>
            <p:spPr bwMode="auto">
              <a:xfrm>
                <a:off x="2210" y="4402"/>
                <a:ext cx="37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2 w 63"/>
                  <a:gd name="T7" fmla="*/ 52 h 63"/>
                  <a:gd name="T8" fmla="*/ 12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1" y="63"/>
                      <a:pt x="23" y="63"/>
                      <a:pt x="12" y="52"/>
                    </a:cubicBezTo>
                    <a:cubicBezTo>
                      <a:pt x="0" y="41"/>
                      <a:pt x="0" y="23"/>
                      <a:pt x="12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356"/>
              <p:cNvSpPr>
                <a:spLocks/>
              </p:cNvSpPr>
              <p:nvPr/>
            </p:nvSpPr>
            <p:spPr bwMode="auto">
              <a:xfrm>
                <a:off x="2210" y="4646"/>
                <a:ext cx="37" cy="38"/>
              </a:xfrm>
              <a:custGeom>
                <a:avLst/>
                <a:gdLst>
                  <a:gd name="T0" fmla="*/ 52 w 63"/>
                  <a:gd name="T1" fmla="*/ 12 h 63"/>
                  <a:gd name="T2" fmla="*/ 52 w 63"/>
                  <a:gd name="T3" fmla="*/ 12 h 63"/>
                  <a:gd name="T4" fmla="*/ 52 w 63"/>
                  <a:gd name="T5" fmla="*/ 52 h 63"/>
                  <a:gd name="T6" fmla="*/ 12 w 63"/>
                  <a:gd name="T7" fmla="*/ 52 h 63"/>
                  <a:gd name="T8" fmla="*/ 12 w 63"/>
                  <a:gd name="T9" fmla="*/ 12 h 63"/>
                  <a:gd name="T10" fmla="*/ 52 w 63"/>
                  <a:gd name="T11" fmla="*/ 1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2"/>
                    </a:moveTo>
                    <a:lnTo>
                      <a:pt x="52" y="12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1" y="63"/>
                      <a:pt x="23" y="63"/>
                      <a:pt x="12" y="52"/>
                    </a:cubicBezTo>
                    <a:cubicBezTo>
                      <a:pt x="0" y="41"/>
                      <a:pt x="0" y="23"/>
                      <a:pt x="12" y="12"/>
                    </a:cubicBezTo>
                    <a:cubicBezTo>
                      <a:pt x="23" y="0"/>
                      <a:pt x="41" y="0"/>
                      <a:pt x="52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357"/>
              <p:cNvSpPr>
                <a:spLocks/>
              </p:cNvSpPr>
              <p:nvPr/>
            </p:nvSpPr>
            <p:spPr bwMode="auto">
              <a:xfrm>
                <a:off x="2210" y="4452"/>
                <a:ext cx="37" cy="38"/>
              </a:xfrm>
              <a:custGeom>
                <a:avLst/>
                <a:gdLst>
                  <a:gd name="T0" fmla="*/ 52 w 63"/>
                  <a:gd name="T1" fmla="*/ 12 h 63"/>
                  <a:gd name="T2" fmla="*/ 52 w 63"/>
                  <a:gd name="T3" fmla="*/ 12 h 63"/>
                  <a:gd name="T4" fmla="*/ 52 w 63"/>
                  <a:gd name="T5" fmla="*/ 52 h 63"/>
                  <a:gd name="T6" fmla="*/ 12 w 63"/>
                  <a:gd name="T7" fmla="*/ 52 h 63"/>
                  <a:gd name="T8" fmla="*/ 12 w 63"/>
                  <a:gd name="T9" fmla="*/ 12 h 63"/>
                  <a:gd name="T10" fmla="*/ 52 w 63"/>
                  <a:gd name="T11" fmla="*/ 1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2"/>
                    </a:moveTo>
                    <a:lnTo>
                      <a:pt x="52" y="12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1" y="63"/>
                      <a:pt x="23" y="63"/>
                      <a:pt x="12" y="52"/>
                    </a:cubicBezTo>
                    <a:cubicBezTo>
                      <a:pt x="0" y="41"/>
                      <a:pt x="0" y="23"/>
                      <a:pt x="12" y="12"/>
                    </a:cubicBezTo>
                    <a:cubicBezTo>
                      <a:pt x="23" y="0"/>
                      <a:pt x="41" y="0"/>
                      <a:pt x="52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358"/>
              <p:cNvSpPr>
                <a:spLocks/>
              </p:cNvSpPr>
              <p:nvPr/>
            </p:nvSpPr>
            <p:spPr bwMode="auto">
              <a:xfrm>
                <a:off x="2210" y="4593"/>
                <a:ext cx="37" cy="38"/>
              </a:xfrm>
              <a:custGeom>
                <a:avLst/>
                <a:gdLst>
                  <a:gd name="T0" fmla="*/ 52 w 63"/>
                  <a:gd name="T1" fmla="*/ 12 h 64"/>
                  <a:gd name="T2" fmla="*/ 52 w 63"/>
                  <a:gd name="T3" fmla="*/ 12 h 64"/>
                  <a:gd name="T4" fmla="*/ 52 w 63"/>
                  <a:gd name="T5" fmla="*/ 52 h 64"/>
                  <a:gd name="T6" fmla="*/ 12 w 63"/>
                  <a:gd name="T7" fmla="*/ 52 h 64"/>
                  <a:gd name="T8" fmla="*/ 12 w 63"/>
                  <a:gd name="T9" fmla="*/ 12 h 64"/>
                  <a:gd name="T10" fmla="*/ 52 w 63"/>
                  <a:gd name="T11" fmla="*/ 1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4">
                    <a:moveTo>
                      <a:pt x="52" y="12"/>
                    </a:moveTo>
                    <a:lnTo>
                      <a:pt x="52" y="12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1" y="64"/>
                      <a:pt x="23" y="64"/>
                      <a:pt x="12" y="52"/>
                    </a:cubicBezTo>
                    <a:cubicBezTo>
                      <a:pt x="0" y="41"/>
                      <a:pt x="0" y="23"/>
                      <a:pt x="12" y="12"/>
                    </a:cubicBezTo>
                    <a:cubicBezTo>
                      <a:pt x="23" y="0"/>
                      <a:pt x="41" y="0"/>
                      <a:pt x="52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359"/>
              <p:cNvSpPr>
                <a:spLocks/>
              </p:cNvSpPr>
              <p:nvPr/>
            </p:nvSpPr>
            <p:spPr bwMode="auto">
              <a:xfrm>
                <a:off x="2210" y="4393"/>
                <a:ext cx="37" cy="38"/>
              </a:xfrm>
              <a:custGeom>
                <a:avLst/>
                <a:gdLst>
                  <a:gd name="T0" fmla="*/ 52 w 63"/>
                  <a:gd name="T1" fmla="*/ 12 h 63"/>
                  <a:gd name="T2" fmla="*/ 52 w 63"/>
                  <a:gd name="T3" fmla="*/ 12 h 63"/>
                  <a:gd name="T4" fmla="*/ 52 w 63"/>
                  <a:gd name="T5" fmla="*/ 52 h 63"/>
                  <a:gd name="T6" fmla="*/ 12 w 63"/>
                  <a:gd name="T7" fmla="*/ 52 h 63"/>
                  <a:gd name="T8" fmla="*/ 12 w 63"/>
                  <a:gd name="T9" fmla="*/ 12 h 63"/>
                  <a:gd name="T10" fmla="*/ 52 w 63"/>
                  <a:gd name="T11" fmla="*/ 1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2"/>
                    </a:moveTo>
                    <a:lnTo>
                      <a:pt x="52" y="12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1" y="63"/>
                      <a:pt x="23" y="63"/>
                      <a:pt x="12" y="52"/>
                    </a:cubicBezTo>
                    <a:cubicBezTo>
                      <a:pt x="0" y="41"/>
                      <a:pt x="0" y="23"/>
                      <a:pt x="12" y="12"/>
                    </a:cubicBezTo>
                    <a:cubicBezTo>
                      <a:pt x="23" y="0"/>
                      <a:pt x="41" y="0"/>
                      <a:pt x="52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360"/>
              <p:cNvSpPr>
                <a:spLocks/>
              </p:cNvSpPr>
              <p:nvPr/>
            </p:nvSpPr>
            <p:spPr bwMode="auto">
              <a:xfrm>
                <a:off x="2210" y="4729"/>
                <a:ext cx="37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2 w 63"/>
                  <a:gd name="T7" fmla="*/ 52 h 63"/>
                  <a:gd name="T8" fmla="*/ 12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2"/>
                    </a:cubicBezTo>
                    <a:cubicBezTo>
                      <a:pt x="41" y="63"/>
                      <a:pt x="23" y="63"/>
                      <a:pt x="12" y="52"/>
                    </a:cubicBezTo>
                    <a:cubicBezTo>
                      <a:pt x="0" y="40"/>
                      <a:pt x="0" y="22"/>
                      <a:pt x="12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361"/>
              <p:cNvSpPr>
                <a:spLocks/>
              </p:cNvSpPr>
              <p:nvPr/>
            </p:nvSpPr>
            <p:spPr bwMode="auto">
              <a:xfrm>
                <a:off x="2210" y="4393"/>
                <a:ext cx="37" cy="38"/>
              </a:xfrm>
              <a:custGeom>
                <a:avLst/>
                <a:gdLst>
                  <a:gd name="T0" fmla="*/ 52 w 63"/>
                  <a:gd name="T1" fmla="*/ 12 h 63"/>
                  <a:gd name="T2" fmla="*/ 52 w 63"/>
                  <a:gd name="T3" fmla="*/ 12 h 63"/>
                  <a:gd name="T4" fmla="*/ 52 w 63"/>
                  <a:gd name="T5" fmla="*/ 52 h 63"/>
                  <a:gd name="T6" fmla="*/ 12 w 63"/>
                  <a:gd name="T7" fmla="*/ 52 h 63"/>
                  <a:gd name="T8" fmla="*/ 12 w 63"/>
                  <a:gd name="T9" fmla="*/ 12 h 63"/>
                  <a:gd name="T10" fmla="*/ 52 w 63"/>
                  <a:gd name="T11" fmla="*/ 1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2"/>
                    </a:moveTo>
                    <a:lnTo>
                      <a:pt x="52" y="12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1" y="63"/>
                      <a:pt x="23" y="63"/>
                      <a:pt x="12" y="52"/>
                    </a:cubicBezTo>
                    <a:cubicBezTo>
                      <a:pt x="0" y="41"/>
                      <a:pt x="0" y="23"/>
                      <a:pt x="12" y="12"/>
                    </a:cubicBezTo>
                    <a:cubicBezTo>
                      <a:pt x="23" y="0"/>
                      <a:pt x="41" y="0"/>
                      <a:pt x="52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362"/>
              <p:cNvSpPr>
                <a:spLocks noEditPoints="1"/>
              </p:cNvSpPr>
              <p:nvPr/>
            </p:nvSpPr>
            <p:spPr bwMode="auto">
              <a:xfrm>
                <a:off x="2401" y="4394"/>
                <a:ext cx="67" cy="46"/>
              </a:xfrm>
              <a:custGeom>
                <a:avLst/>
                <a:gdLst>
                  <a:gd name="T0" fmla="*/ 0 w 112"/>
                  <a:gd name="T1" fmla="*/ 0 h 76"/>
                  <a:gd name="T2" fmla="*/ 0 w 112"/>
                  <a:gd name="T3" fmla="*/ 0 h 76"/>
                  <a:gd name="T4" fmla="*/ 112 w 112"/>
                  <a:gd name="T5" fmla="*/ 0 h 76"/>
                  <a:gd name="T6" fmla="*/ 56 w 112"/>
                  <a:gd name="T7" fmla="*/ 0 h 76"/>
                  <a:gd name="T8" fmla="*/ 56 w 112"/>
                  <a:gd name="T9" fmla="*/ 0 h 76"/>
                  <a:gd name="T10" fmla="*/ 56 w 112"/>
                  <a:gd name="T11" fmla="*/ 76 h 76"/>
                  <a:gd name="T12" fmla="*/ 0 w 112"/>
                  <a:gd name="T13" fmla="*/ 76 h 76"/>
                  <a:gd name="T14" fmla="*/ 0 w 112"/>
                  <a:gd name="T15" fmla="*/ 76 h 76"/>
                  <a:gd name="T16" fmla="*/ 112 w 112"/>
                  <a:gd name="T17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2" h="76">
                    <a:moveTo>
                      <a:pt x="0" y="0"/>
                    </a:moveTo>
                    <a:lnTo>
                      <a:pt x="0" y="0"/>
                    </a:lnTo>
                    <a:lnTo>
                      <a:pt x="112" y="0"/>
                    </a:lnTo>
                    <a:moveTo>
                      <a:pt x="56" y="0"/>
                    </a:moveTo>
                    <a:lnTo>
                      <a:pt x="56" y="0"/>
                    </a:lnTo>
                    <a:lnTo>
                      <a:pt x="56" y="76"/>
                    </a:lnTo>
                    <a:moveTo>
                      <a:pt x="0" y="76"/>
                    </a:moveTo>
                    <a:lnTo>
                      <a:pt x="0" y="76"/>
                    </a:lnTo>
                    <a:lnTo>
                      <a:pt x="112" y="76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363"/>
              <p:cNvSpPr>
                <a:spLocks/>
              </p:cNvSpPr>
              <p:nvPr/>
            </p:nvSpPr>
            <p:spPr bwMode="auto">
              <a:xfrm>
                <a:off x="2415" y="4450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1" y="63"/>
                      <a:pt x="23" y="63"/>
                      <a:pt x="11" y="52"/>
                    </a:cubicBezTo>
                    <a:cubicBezTo>
                      <a:pt x="0" y="41"/>
                      <a:pt x="0" y="23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Freeform 364"/>
              <p:cNvSpPr>
                <a:spLocks/>
              </p:cNvSpPr>
              <p:nvPr/>
            </p:nvSpPr>
            <p:spPr bwMode="auto">
              <a:xfrm>
                <a:off x="2415" y="4217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1"/>
                      <a:pt x="52" y="52"/>
                    </a:cubicBezTo>
                    <a:cubicBezTo>
                      <a:pt x="41" y="63"/>
                      <a:pt x="23" y="63"/>
                      <a:pt x="11" y="52"/>
                    </a:cubicBezTo>
                    <a:cubicBezTo>
                      <a:pt x="0" y="41"/>
                      <a:pt x="0" y="22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Freeform 365"/>
              <p:cNvSpPr>
                <a:spLocks/>
              </p:cNvSpPr>
              <p:nvPr/>
            </p:nvSpPr>
            <p:spPr bwMode="auto">
              <a:xfrm>
                <a:off x="2415" y="4373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2"/>
                    </a:cubicBezTo>
                    <a:cubicBezTo>
                      <a:pt x="41" y="63"/>
                      <a:pt x="23" y="63"/>
                      <a:pt x="11" y="52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366"/>
              <p:cNvSpPr>
                <a:spLocks/>
              </p:cNvSpPr>
              <p:nvPr/>
            </p:nvSpPr>
            <p:spPr bwMode="auto">
              <a:xfrm>
                <a:off x="2415" y="4405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1" y="63"/>
                      <a:pt x="23" y="63"/>
                      <a:pt x="11" y="52"/>
                    </a:cubicBezTo>
                    <a:cubicBezTo>
                      <a:pt x="0" y="41"/>
                      <a:pt x="0" y="23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Freeform 367"/>
              <p:cNvSpPr>
                <a:spLocks/>
              </p:cNvSpPr>
              <p:nvPr/>
            </p:nvSpPr>
            <p:spPr bwMode="auto">
              <a:xfrm>
                <a:off x="2415" y="4368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2"/>
                    </a:cubicBezTo>
                    <a:cubicBezTo>
                      <a:pt x="41" y="63"/>
                      <a:pt x="23" y="63"/>
                      <a:pt x="11" y="52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Freeform 368"/>
              <p:cNvSpPr>
                <a:spLocks/>
              </p:cNvSpPr>
              <p:nvPr/>
            </p:nvSpPr>
            <p:spPr bwMode="auto">
              <a:xfrm>
                <a:off x="2415" y="4368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2"/>
                    </a:cubicBezTo>
                    <a:cubicBezTo>
                      <a:pt x="41" y="63"/>
                      <a:pt x="23" y="63"/>
                      <a:pt x="11" y="52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Freeform 369"/>
              <p:cNvSpPr>
                <a:spLocks/>
              </p:cNvSpPr>
              <p:nvPr/>
            </p:nvSpPr>
            <p:spPr bwMode="auto">
              <a:xfrm>
                <a:off x="2415" y="4410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1"/>
                      <a:pt x="52" y="52"/>
                    </a:cubicBezTo>
                    <a:cubicBezTo>
                      <a:pt x="41" y="63"/>
                      <a:pt x="23" y="63"/>
                      <a:pt x="11" y="52"/>
                    </a:cubicBezTo>
                    <a:cubicBezTo>
                      <a:pt x="0" y="41"/>
                      <a:pt x="0" y="22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Freeform 370"/>
              <p:cNvSpPr>
                <a:spLocks/>
              </p:cNvSpPr>
              <p:nvPr/>
            </p:nvSpPr>
            <p:spPr bwMode="auto">
              <a:xfrm>
                <a:off x="2415" y="4390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1 h 63"/>
                  <a:gd name="T6" fmla="*/ 11 w 63"/>
                  <a:gd name="T7" fmla="*/ 51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1"/>
                    </a:cubicBezTo>
                    <a:cubicBezTo>
                      <a:pt x="41" y="63"/>
                      <a:pt x="23" y="63"/>
                      <a:pt x="11" y="51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Freeform 371"/>
              <p:cNvSpPr>
                <a:spLocks/>
              </p:cNvSpPr>
              <p:nvPr/>
            </p:nvSpPr>
            <p:spPr bwMode="auto">
              <a:xfrm>
                <a:off x="2415" y="4229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2"/>
                    </a:cubicBezTo>
                    <a:cubicBezTo>
                      <a:pt x="41" y="63"/>
                      <a:pt x="23" y="63"/>
                      <a:pt x="11" y="52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Freeform 372"/>
              <p:cNvSpPr>
                <a:spLocks/>
              </p:cNvSpPr>
              <p:nvPr/>
            </p:nvSpPr>
            <p:spPr bwMode="auto">
              <a:xfrm>
                <a:off x="2415" y="4598"/>
                <a:ext cx="38" cy="38"/>
              </a:xfrm>
              <a:custGeom>
                <a:avLst/>
                <a:gdLst>
                  <a:gd name="T0" fmla="*/ 52 w 63"/>
                  <a:gd name="T1" fmla="*/ 12 h 64"/>
                  <a:gd name="T2" fmla="*/ 52 w 63"/>
                  <a:gd name="T3" fmla="*/ 12 h 64"/>
                  <a:gd name="T4" fmla="*/ 52 w 63"/>
                  <a:gd name="T5" fmla="*/ 52 h 64"/>
                  <a:gd name="T6" fmla="*/ 11 w 63"/>
                  <a:gd name="T7" fmla="*/ 52 h 64"/>
                  <a:gd name="T8" fmla="*/ 11 w 63"/>
                  <a:gd name="T9" fmla="*/ 12 h 64"/>
                  <a:gd name="T10" fmla="*/ 52 w 63"/>
                  <a:gd name="T11" fmla="*/ 1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4">
                    <a:moveTo>
                      <a:pt x="52" y="12"/>
                    </a:moveTo>
                    <a:lnTo>
                      <a:pt x="52" y="12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1" y="64"/>
                      <a:pt x="23" y="64"/>
                      <a:pt x="11" y="52"/>
                    </a:cubicBezTo>
                    <a:cubicBezTo>
                      <a:pt x="0" y="41"/>
                      <a:pt x="0" y="23"/>
                      <a:pt x="11" y="12"/>
                    </a:cubicBezTo>
                    <a:cubicBezTo>
                      <a:pt x="23" y="0"/>
                      <a:pt x="41" y="0"/>
                      <a:pt x="52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Freeform 373"/>
              <p:cNvSpPr>
                <a:spLocks/>
              </p:cNvSpPr>
              <p:nvPr/>
            </p:nvSpPr>
            <p:spPr bwMode="auto">
              <a:xfrm>
                <a:off x="2415" y="4376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1 h 63"/>
                  <a:gd name="T6" fmla="*/ 11 w 63"/>
                  <a:gd name="T7" fmla="*/ 51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1"/>
                    </a:cubicBezTo>
                    <a:cubicBezTo>
                      <a:pt x="41" y="63"/>
                      <a:pt x="23" y="63"/>
                      <a:pt x="11" y="51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Freeform 374"/>
              <p:cNvSpPr>
                <a:spLocks/>
              </p:cNvSpPr>
              <p:nvPr/>
            </p:nvSpPr>
            <p:spPr bwMode="auto">
              <a:xfrm>
                <a:off x="2415" y="4438"/>
                <a:ext cx="38" cy="38"/>
              </a:xfrm>
              <a:custGeom>
                <a:avLst/>
                <a:gdLst>
                  <a:gd name="T0" fmla="*/ 52 w 63"/>
                  <a:gd name="T1" fmla="*/ 12 h 63"/>
                  <a:gd name="T2" fmla="*/ 52 w 63"/>
                  <a:gd name="T3" fmla="*/ 12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2 h 63"/>
                  <a:gd name="T10" fmla="*/ 52 w 63"/>
                  <a:gd name="T11" fmla="*/ 1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2"/>
                    </a:moveTo>
                    <a:lnTo>
                      <a:pt x="52" y="12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1" y="63"/>
                      <a:pt x="23" y="63"/>
                      <a:pt x="11" y="52"/>
                    </a:cubicBezTo>
                    <a:cubicBezTo>
                      <a:pt x="0" y="41"/>
                      <a:pt x="0" y="23"/>
                      <a:pt x="11" y="12"/>
                    </a:cubicBezTo>
                    <a:cubicBezTo>
                      <a:pt x="23" y="0"/>
                      <a:pt x="41" y="0"/>
                      <a:pt x="52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Freeform 375"/>
              <p:cNvSpPr>
                <a:spLocks/>
              </p:cNvSpPr>
              <p:nvPr/>
            </p:nvSpPr>
            <p:spPr bwMode="auto">
              <a:xfrm>
                <a:off x="2415" y="4278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2"/>
                    </a:cubicBezTo>
                    <a:cubicBezTo>
                      <a:pt x="41" y="63"/>
                      <a:pt x="23" y="63"/>
                      <a:pt x="11" y="52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Freeform 376"/>
              <p:cNvSpPr>
                <a:spLocks/>
              </p:cNvSpPr>
              <p:nvPr/>
            </p:nvSpPr>
            <p:spPr bwMode="auto">
              <a:xfrm>
                <a:off x="2415" y="4547"/>
                <a:ext cx="38" cy="39"/>
              </a:xfrm>
              <a:custGeom>
                <a:avLst/>
                <a:gdLst>
                  <a:gd name="T0" fmla="*/ 52 w 63"/>
                  <a:gd name="T1" fmla="*/ 12 h 64"/>
                  <a:gd name="T2" fmla="*/ 52 w 63"/>
                  <a:gd name="T3" fmla="*/ 12 h 64"/>
                  <a:gd name="T4" fmla="*/ 52 w 63"/>
                  <a:gd name="T5" fmla="*/ 52 h 64"/>
                  <a:gd name="T6" fmla="*/ 11 w 63"/>
                  <a:gd name="T7" fmla="*/ 52 h 64"/>
                  <a:gd name="T8" fmla="*/ 11 w 63"/>
                  <a:gd name="T9" fmla="*/ 12 h 64"/>
                  <a:gd name="T10" fmla="*/ 52 w 63"/>
                  <a:gd name="T11" fmla="*/ 1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4">
                    <a:moveTo>
                      <a:pt x="52" y="12"/>
                    </a:moveTo>
                    <a:lnTo>
                      <a:pt x="52" y="12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1" y="64"/>
                      <a:pt x="23" y="64"/>
                      <a:pt x="11" y="52"/>
                    </a:cubicBezTo>
                    <a:cubicBezTo>
                      <a:pt x="0" y="41"/>
                      <a:pt x="0" y="23"/>
                      <a:pt x="11" y="12"/>
                    </a:cubicBezTo>
                    <a:cubicBezTo>
                      <a:pt x="23" y="0"/>
                      <a:pt x="41" y="0"/>
                      <a:pt x="52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Freeform 377"/>
              <p:cNvSpPr>
                <a:spLocks/>
              </p:cNvSpPr>
              <p:nvPr/>
            </p:nvSpPr>
            <p:spPr bwMode="auto">
              <a:xfrm>
                <a:off x="2415" y="4413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2"/>
                    </a:cubicBezTo>
                    <a:cubicBezTo>
                      <a:pt x="41" y="63"/>
                      <a:pt x="23" y="63"/>
                      <a:pt x="11" y="52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Freeform 378"/>
              <p:cNvSpPr>
                <a:spLocks/>
              </p:cNvSpPr>
              <p:nvPr/>
            </p:nvSpPr>
            <p:spPr bwMode="auto">
              <a:xfrm>
                <a:off x="2415" y="4335"/>
                <a:ext cx="38" cy="38"/>
              </a:xfrm>
              <a:custGeom>
                <a:avLst/>
                <a:gdLst>
                  <a:gd name="T0" fmla="*/ 52 w 63"/>
                  <a:gd name="T1" fmla="*/ 12 h 64"/>
                  <a:gd name="T2" fmla="*/ 52 w 63"/>
                  <a:gd name="T3" fmla="*/ 12 h 64"/>
                  <a:gd name="T4" fmla="*/ 52 w 63"/>
                  <a:gd name="T5" fmla="*/ 52 h 64"/>
                  <a:gd name="T6" fmla="*/ 11 w 63"/>
                  <a:gd name="T7" fmla="*/ 52 h 64"/>
                  <a:gd name="T8" fmla="*/ 11 w 63"/>
                  <a:gd name="T9" fmla="*/ 12 h 64"/>
                  <a:gd name="T10" fmla="*/ 52 w 63"/>
                  <a:gd name="T11" fmla="*/ 1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4">
                    <a:moveTo>
                      <a:pt x="52" y="12"/>
                    </a:moveTo>
                    <a:lnTo>
                      <a:pt x="52" y="12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1" y="64"/>
                      <a:pt x="23" y="64"/>
                      <a:pt x="11" y="52"/>
                    </a:cubicBezTo>
                    <a:cubicBezTo>
                      <a:pt x="0" y="41"/>
                      <a:pt x="0" y="23"/>
                      <a:pt x="11" y="12"/>
                    </a:cubicBezTo>
                    <a:cubicBezTo>
                      <a:pt x="23" y="0"/>
                      <a:pt x="41" y="0"/>
                      <a:pt x="52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Freeform 379"/>
              <p:cNvSpPr>
                <a:spLocks/>
              </p:cNvSpPr>
              <p:nvPr/>
            </p:nvSpPr>
            <p:spPr bwMode="auto">
              <a:xfrm>
                <a:off x="2415" y="4473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1"/>
                      <a:pt x="52" y="52"/>
                    </a:cubicBezTo>
                    <a:cubicBezTo>
                      <a:pt x="41" y="63"/>
                      <a:pt x="23" y="63"/>
                      <a:pt x="11" y="52"/>
                    </a:cubicBezTo>
                    <a:cubicBezTo>
                      <a:pt x="0" y="41"/>
                      <a:pt x="0" y="22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Freeform 380"/>
              <p:cNvSpPr>
                <a:spLocks/>
              </p:cNvSpPr>
              <p:nvPr/>
            </p:nvSpPr>
            <p:spPr bwMode="auto">
              <a:xfrm>
                <a:off x="2415" y="4485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1 h 63"/>
                  <a:gd name="T6" fmla="*/ 11 w 63"/>
                  <a:gd name="T7" fmla="*/ 51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1"/>
                    </a:cubicBezTo>
                    <a:cubicBezTo>
                      <a:pt x="41" y="63"/>
                      <a:pt x="23" y="63"/>
                      <a:pt x="11" y="51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Freeform 381"/>
              <p:cNvSpPr>
                <a:spLocks noEditPoints="1"/>
              </p:cNvSpPr>
              <p:nvPr/>
            </p:nvSpPr>
            <p:spPr bwMode="auto">
              <a:xfrm>
                <a:off x="2606" y="4382"/>
                <a:ext cx="67" cy="108"/>
              </a:xfrm>
              <a:custGeom>
                <a:avLst/>
                <a:gdLst>
                  <a:gd name="T0" fmla="*/ 0 w 112"/>
                  <a:gd name="T1" fmla="*/ 0 h 179"/>
                  <a:gd name="T2" fmla="*/ 0 w 112"/>
                  <a:gd name="T3" fmla="*/ 0 h 179"/>
                  <a:gd name="T4" fmla="*/ 112 w 112"/>
                  <a:gd name="T5" fmla="*/ 0 h 179"/>
                  <a:gd name="T6" fmla="*/ 56 w 112"/>
                  <a:gd name="T7" fmla="*/ 0 h 179"/>
                  <a:gd name="T8" fmla="*/ 56 w 112"/>
                  <a:gd name="T9" fmla="*/ 0 h 179"/>
                  <a:gd name="T10" fmla="*/ 56 w 112"/>
                  <a:gd name="T11" fmla="*/ 179 h 179"/>
                  <a:gd name="T12" fmla="*/ 0 w 112"/>
                  <a:gd name="T13" fmla="*/ 179 h 179"/>
                  <a:gd name="T14" fmla="*/ 0 w 112"/>
                  <a:gd name="T15" fmla="*/ 179 h 179"/>
                  <a:gd name="T16" fmla="*/ 112 w 112"/>
                  <a:gd name="T17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2" h="179">
                    <a:moveTo>
                      <a:pt x="0" y="0"/>
                    </a:moveTo>
                    <a:lnTo>
                      <a:pt x="0" y="0"/>
                    </a:lnTo>
                    <a:lnTo>
                      <a:pt x="112" y="0"/>
                    </a:lnTo>
                    <a:moveTo>
                      <a:pt x="56" y="0"/>
                    </a:moveTo>
                    <a:lnTo>
                      <a:pt x="56" y="0"/>
                    </a:lnTo>
                    <a:lnTo>
                      <a:pt x="56" y="179"/>
                    </a:lnTo>
                    <a:moveTo>
                      <a:pt x="0" y="179"/>
                    </a:moveTo>
                    <a:lnTo>
                      <a:pt x="0" y="179"/>
                    </a:lnTo>
                    <a:lnTo>
                      <a:pt x="112" y="179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Freeform 382"/>
              <p:cNvSpPr>
                <a:spLocks/>
              </p:cNvSpPr>
              <p:nvPr/>
            </p:nvSpPr>
            <p:spPr bwMode="auto">
              <a:xfrm>
                <a:off x="2621" y="4323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Freeform 383"/>
              <p:cNvSpPr>
                <a:spLocks/>
              </p:cNvSpPr>
              <p:nvPr/>
            </p:nvSpPr>
            <p:spPr bwMode="auto">
              <a:xfrm>
                <a:off x="2621" y="4423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Freeform 384"/>
              <p:cNvSpPr>
                <a:spLocks/>
              </p:cNvSpPr>
              <p:nvPr/>
            </p:nvSpPr>
            <p:spPr bwMode="auto">
              <a:xfrm>
                <a:off x="2621" y="4593"/>
                <a:ext cx="38" cy="38"/>
              </a:xfrm>
              <a:custGeom>
                <a:avLst/>
                <a:gdLst>
                  <a:gd name="T0" fmla="*/ 52 w 63"/>
                  <a:gd name="T1" fmla="*/ 12 h 64"/>
                  <a:gd name="T2" fmla="*/ 52 w 63"/>
                  <a:gd name="T3" fmla="*/ 12 h 64"/>
                  <a:gd name="T4" fmla="*/ 52 w 63"/>
                  <a:gd name="T5" fmla="*/ 52 h 64"/>
                  <a:gd name="T6" fmla="*/ 11 w 63"/>
                  <a:gd name="T7" fmla="*/ 52 h 64"/>
                  <a:gd name="T8" fmla="*/ 11 w 63"/>
                  <a:gd name="T9" fmla="*/ 12 h 64"/>
                  <a:gd name="T10" fmla="*/ 52 w 63"/>
                  <a:gd name="T11" fmla="*/ 1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4">
                    <a:moveTo>
                      <a:pt x="52" y="12"/>
                    </a:moveTo>
                    <a:lnTo>
                      <a:pt x="52" y="12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0" y="64"/>
                      <a:pt x="22" y="64"/>
                      <a:pt x="11" y="52"/>
                    </a:cubicBezTo>
                    <a:cubicBezTo>
                      <a:pt x="0" y="41"/>
                      <a:pt x="0" y="23"/>
                      <a:pt x="11" y="12"/>
                    </a:cubicBezTo>
                    <a:cubicBezTo>
                      <a:pt x="22" y="0"/>
                      <a:pt x="40" y="0"/>
                      <a:pt x="52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Freeform 385"/>
              <p:cNvSpPr>
                <a:spLocks/>
              </p:cNvSpPr>
              <p:nvPr/>
            </p:nvSpPr>
            <p:spPr bwMode="auto">
              <a:xfrm>
                <a:off x="2621" y="4122"/>
                <a:ext cx="38" cy="37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1"/>
                      <a:pt x="52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1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Freeform 386"/>
              <p:cNvSpPr>
                <a:spLocks/>
              </p:cNvSpPr>
              <p:nvPr/>
            </p:nvSpPr>
            <p:spPr bwMode="auto">
              <a:xfrm>
                <a:off x="2621" y="4307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1"/>
                      <a:pt x="0" y="23"/>
                      <a:pt x="11" y="11"/>
                    </a:cubicBezTo>
                    <a:cubicBezTo>
                      <a:pt x="22" y="0"/>
                      <a:pt x="40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Freeform 387"/>
              <p:cNvSpPr>
                <a:spLocks/>
              </p:cNvSpPr>
              <p:nvPr/>
            </p:nvSpPr>
            <p:spPr bwMode="auto">
              <a:xfrm>
                <a:off x="2621" y="4535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0"/>
                      <a:pt x="52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Freeform 388"/>
              <p:cNvSpPr>
                <a:spLocks/>
              </p:cNvSpPr>
              <p:nvPr/>
            </p:nvSpPr>
            <p:spPr bwMode="auto">
              <a:xfrm>
                <a:off x="2621" y="4505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1"/>
                      <a:pt x="0" y="23"/>
                      <a:pt x="11" y="11"/>
                    </a:cubicBezTo>
                    <a:cubicBezTo>
                      <a:pt x="22" y="0"/>
                      <a:pt x="40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Freeform 389"/>
              <p:cNvSpPr>
                <a:spLocks/>
              </p:cNvSpPr>
              <p:nvPr/>
            </p:nvSpPr>
            <p:spPr bwMode="auto">
              <a:xfrm>
                <a:off x="2621" y="4325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1"/>
                      <a:pt x="52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1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390"/>
              <p:cNvSpPr>
                <a:spLocks/>
              </p:cNvSpPr>
              <p:nvPr/>
            </p:nvSpPr>
            <p:spPr bwMode="auto">
              <a:xfrm>
                <a:off x="2621" y="4618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1"/>
                      <a:pt x="52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1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Freeform 391"/>
              <p:cNvSpPr>
                <a:spLocks noEditPoints="1"/>
              </p:cNvSpPr>
              <p:nvPr/>
            </p:nvSpPr>
            <p:spPr bwMode="auto">
              <a:xfrm>
                <a:off x="2811" y="4469"/>
                <a:ext cx="68" cy="149"/>
              </a:xfrm>
              <a:custGeom>
                <a:avLst/>
                <a:gdLst>
                  <a:gd name="T0" fmla="*/ 0 w 112"/>
                  <a:gd name="T1" fmla="*/ 0 h 248"/>
                  <a:gd name="T2" fmla="*/ 0 w 112"/>
                  <a:gd name="T3" fmla="*/ 0 h 248"/>
                  <a:gd name="T4" fmla="*/ 112 w 112"/>
                  <a:gd name="T5" fmla="*/ 0 h 248"/>
                  <a:gd name="T6" fmla="*/ 56 w 112"/>
                  <a:gd name="T7" fmla="*/ 0 h 248"/>
                  <a:gd name="T8" fmla="*/ 56 w 112"/>
                  <a:gd name="T9" fmla="*/ 0 h 248"/>
                  <a:gd name="T10" fmla="*/ 56 w 112"/>
                  <a:gd name="T11" fmla="*/ 248 h 248"/>
                  <a:gd name="T12" fmla="*/ 0 w 112"/>
                  <a:gd name="T13" fmla="*/ 248 h 248"/>
                  <a:gd name="T14" fmla="*/ 0 w 112"/>
                  <a:gd name="T15" fmla="*/ 248 h 248"/>
                  <a:gd name="T16" fmla="*/ 112 w 112"/>
                  <a:gd name="T17" fmla="*/ 248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2" h="248">
                    <a:moveTo>
                      <a:pt x="0" y="0"/>
                    </a:moveTo>
                    <a:lnTo>
                      <a:pt x="0" y="0"/>
                    </a:lnTo>
                    <a:lnTo>
                      <a:pt x="112" y="0"/>
                    </a:lnTo>
                    <a:moveTo>
                      <a:pt x="56" y="0"/>
                    </a:moveTo>
                    <a:lnTo>
                      <a:pt x="56" y="0"/>
                    </a:lnTo>
                    <a:lnTo>
                      <a:pt x="56" y="248"/>
                    </a:lnTo>
                    <a:moveTo>
                      <a:pt x="0" y="248"/>
                    </a:moveTo>
                    <a:lnTo>
                      <a:pt x="0" y="248"/>
                    </a:lnTo>
                    <a:lnTo>
                      <a:pt x="112" y="248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Freeform 392"/>
              <p:cNvSpPr>
                <a:spLocks/>
              </p:cNvSpPr>
              <p:nvPr/>
            </p:nvSpPr>
            <p:spPr bwMode="auto">
              <a:xfrm>
                <a:off x="2826" y="4604"/>
                <a:ext cx="38" cy="37"/>
              </a:xfrm>
              <a:custGeom>
                <a:avLst/>
                <a:gdLst>
                  <a:gd name="T0" fmla="*/ 51 w 63"/>
                  <a:gd name="T1" fmla="*/ 11 h 63"/>
                  <a:gd name="T2" fmla="*/ 51 w 63"/>
                  <a:gd name="T3" fmla="*/ 11 h 63"/>
                  <a:gd name="T4" fmla="*/ 51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1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1" y="11"/>
                    </a:moveTo>
                    <a:lnTo>
                      <a:pt x="51" y="11"/>
                    </a:lnTo>
                    <a:cubicBezTo>
                      <a:pt x="63" y="23"/>
                      <a:pt x="63" y="41"/>
                      <a:pt x="51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1"/>
                      <a:pt x="0" y="23"/>
                      <a:pt x="11" y="11"/>
                    </a:cubicBezTo>
                    <a:cubicBezTo>
                      <a:pt x="22" y="0"/>
                      <a:pt x="40" y="0"/>
                      <a:pt x="51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Freeform 393"/>
              <p:cNvSpPr>
                <a:spLocks/>
              </p:cNvSpPr>
              <p:nvPr/>
            </p:nvSpPr>
            <p:spPr bwMode="auto">
              <a:xfrm>
                <a:off x="2826" y="4708"/>
                <a:ext cx="38" cy="38"/>
              </a:xfrm>
              <a:custGeom>
                <a:avLst/>
                <a:gdLst>
                  <a:gd name="T0" fmla="*/ 51 w 63"/>
                  <a:gd name="T1" fmla="*/ 11 h 63"/>
                  <a:gd name="T2" fmla="*/ 51 w 63"/>
                  <a:gd name="T3" fmla="*/ 11 h 63"/>
                  <a:gd name="T4" fmla="*/ 51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1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1" y="11"/>
                    </a:moveTo>
                    <a:lnTo>
                      <a:pt x="51" y="11"/>
                    </a:lnTo>
                    <a:cubicBezTo>
                      <a:pt x="63" y="23"/>
                      <a:pt x="63" y="41"/>
                      <a:pt x="51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1"/>
                      <a:pt x="0" y="23"/>
                      <a:pt x="11" y="11"/>
                    </a:cubicBezTo>
                    <a:cubicBezTo>
                      <a:pt x="22" y="0"/>
                      <a:pt x="40" y="0"/>
                      <a:pt x="51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Freeform 394"/>
              <p:cNvSpPr>
                <a:spLocks/>
              </p:cNvSpPr>
              <p:nvPr/>
            </p:nvSpPr>
            <p:spPr bwMode="auto">
              <a:xfrm>
                <a:off x="2826" y="4705"/>
                <a:ext cx="38" cy="38"/>
              </a:xfrm>
              <a:custGeom>
                <a:avLst/>
                <a:gdLst>
                  <a:gd name="T0" fmla="*/ 51 w 63"/>
                  <a:gd name="T1" fmla="*/ 12 h 63"/>
                  <a:gd name="T2" fmla="*/ 51 w 63"/>
                  <a:gd name="T3" fmla="*/ 12 h 63"/>
                  <a:gd name="T4" fmla="*/ 51 w 63"/>
                  <a:gd name="T5" fmla="*/ 52 h 63"/>
                  <a:gd name="T6" fmla="*/ 11 w 63"/>
                  <a:gd name="T7" fmla="*/ 52 h 63"/>
                  <a:gd name="T8" fmla="*/ 11 w 63"/>
                  <a:gd name="T9" fmla="*/ 12 h 63"/>
                  <a:gd name="T10" fmla="*/ 51 w 63"/>
                  <a:gd name="T11" fmla="*/ 1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1" y="12"/>
                    </a:moveTo>
                    <a:lnTo>
                      <a:pt x="51" y="12"/>
                    </a:lnTo>
                    <a:cubicBezTo>
                      <a:pt x="63" y="23"/>
                      <a:pt x="63" y="41"/>
                      <a:pt x="51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1"/>
                      <a:pt x="0" y="23"/>
                      <a:pt x="11" y="12"/>
                    </a:cubicBezTo>
                    <a:cubicBezTo>
                      <a:pt x="22" y="0"/>
                      <a:pt x="40" y="0"/>
                      <a:pt x="51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Freeform 395"/>
              <p:cNvSpPr>
                <a:spLocks/>
              </p:cNvSpPr>
              <p:nvPr/>
            </p:nvSpPr>
            <p:spPr bwMode="auto">
              <a:xfrm>
                <a:off x="2826" y="4244"/>
                <a:ext cx="38" cy="38"/>
              </a:xfrm>
              <a:custGeom>
                <a:avLst/>
                <a:gdLst>
                  <a:gd name="T0" fmla="*/ 51 w 63"/>
                  <a:gd name="T1" fmla="*/ 12 h 63"/>
                  <a:gd name="T2" fmla="*/ 51 w 63"/>
                  <a:gd name="T3" fmla="*/ 12 h 63"/>
                  <a:gd name="T4" fmla="*/ 51 w 63"/>
                  <a:gd name="T5" fmla="*/ 52 h 63"/>
                  <a:gd name="T6" fmla="*/ 11 w 63"/>
                  <a:gd name="T7" fmla="*/ 52 h 63"/>
                  <a:gd name="T8" fmla="*/ 11 w 63"/>
                  <a:gd name="T9" fmla="*/ 12 h 63"/>
                  <a:gd name="T10" fmla="*/ 51 w 63"/>
                  <a:gd name="T11" fmla="*/ 1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1" y="12"/>
                    </a:moveTo>
                    <a:lnTo>
                      <a:pt x="51" y="12"/>
                    </a:lnTo>
                    <a:cubicBezTo>
                      <a:pt x="63" y="23"/>
                      <a:pt x="63" y="41"/>
                      <a:pt x="51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1"/>
                      <a:pt x="0" y="23"/>
                      <a:pt x="11" y="12"/>
                    </a:cubicBezTo>
                    <a:cubicBezTo>
                      <a:pt x="22" y="0"/>
                      <a:pt x="40" y="0"/>
                      <a:pt x="51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396"/>
              <p:cNvSpPr>
                <a:spLocks/>
              </p:cNvSpPr>
              <p:nvPr/>
            </p:nvSpPr>
            <p:spPr bwMode="auto">
              <a:xfrm>
                <a:off x="2826" y="4265"/>
                <a:ext cx="38" cy="38"/>
              </a:xfrm>
              <a:custGeom>
                <a:avLst/>
                <a:gdLst>
                  <a:gd name="T0" fmla="*/ 51 w 63"/>
                  <a:gd name="T1" fmla="*/ 11 h 63"/>
                  <a:gd name="T2" fmla="*/ 51 w 63"/>
                  <a:gd name="T3" fmla="*/ 11 h 63"/>
                  <a:gd name="T4" fmla="*/ 51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1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1" y="11"/>
                    </a:moveTo>
                    <a:lnTo>
                      <a:pt x="51" y="11"/>
                    </a:lnTo>
                    <a:cubicBezTo>
                      <a:pt x="63" y="22"/>
                      <a:pt x="63" y="41"/>
                      <a:pt x="51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1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1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Freeform 397"/>
              <p:cNvSpPr>
                <a:spLocks/>
              </p:cNvSpPr>
              <p:nvPr/>
            </p:nvSpPr>
            <p:spPr bwMode="auto">
              <a:xfrm>
                <a:off x="2826" y="4247"/>
                <a:ext cx="38" cy="38"/>
              </a:xfrm>
              <a:custGeom>
                <a:avLst/>
                <a:gdLst>
                  <a:gd name="T0" fmla="*/ 51 w 63"/>
                  <a:gd name="T1" fmla="*/ 11 h 63"/>
                  <a:gd name="T2" fmla="*/ 51 w 63"/>
                  <a:gd name="T3" fmla="*/ 11 h 63"/>
                  <a:gd name="T4" fmla="*/ 51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1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1" y="11"/>
                    </a:moveTo>
                    <a:lnTo>
                      <a:pt x="51" y="11"/>
                    </a:lnTo>
                    <a:cubicBezTo>
                      <a:pt x="63" y="23"/>
                      <a:pt x="63" y="41"/>
                      <a:pt x="51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1"/>
                      <a:pt x="0" y="23"/>
                      <a:pt x="11" y="11"/>
                    </a:cubicBezTo>
                    <a:cubicBezTo>
                      <a:pt x="22" y="0"/>
                      <a:pt x="40" y="0"/>
                      <a:pt x="51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398"/>
              <p:cNvSpPr>
                <a:spLocks/>
              </p:cNvSpPr>
              <p:nvPr/>
            </p:nvSpPr>
            <p:spPr bwMode="auto">
              <a:xfrm>
                <a:off x="2826" y="4268"/>
                <a:ext cx="38" cy="38"/>
              </a:xfrm>
              <a:custGeom>
                <a:avLst/>
                <a:gdLst>
                  <a:gd name="T0" fmla="*/ 51 w 63"/>
                  <a:gd name="T1" fmla="*/ 11 h 63"/>
                  <a:gd name="T2" fmla="*/ 51 w 63"/>
                  <a:gd name="T3" fmla="*/ 11 h 63"/>
                  <a:gd name="T4" fmla="*/ 51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1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1" y="11"/>
                    </a:moveTo>
                    <a:lnTo>
                      <a:pt x="51" y="11"/>
                    </a:lnTo>
                    <a:cubicBezTo>
                      <a:pt x="63" y="22"/>
                      <a:pt x="63" y="40"/>
                      <a:pt x="51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1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Freeform 399"/>
              <p:cNvSpPr>
                <a:spLocks/>
              </p:cNvSpPr>
              <p:nvPr/>
            </p:nvSpPr>
            <p:spPr bwMode="auto">
              <a:xfrm>
                <a:off x="2826" y="4726"/>
                <a:ext cx="38" cy="38"/>
              </a:xfrm>
              <a:custGeom>
                <a:avLst/>
                <a:gdLst>
                  <a:gd name="T0" fmla="*/ 51 w 63"/>
                  <a:gd name="T1" fmla="*/ 11 h 63"/>
                  <a:gd name="T2" fmla="*/ 51 w 63"/>
                  <a:gd name="T3" fmla="*/ 11 h 63"/>
                  <a:gd name="T4" fmla="*/ 51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1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1" y="11"/>
                    </a:moveTo>
                    <a:lnTo>
                      <a:pt x="51" y="11"/>
                    </a:lnTo>
                    <a:cubicBezTo>
                      <a:pt x="63" y="22"/>
                      <a:pt x="63" y="41"/>
                      <a:pt x="51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1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1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Freeform 400"/>
              <p:cNvSpPr>
                <a:spLocks/>
              </p:cNvSpPr>
              <p:nvPr/>
            </p:nvSpPr>
            <p:spPr bwMode="auto">
              <a:xfrm>
                <a:off x="2826" y="4693"/>
                <a:ext cx="38" cy="38"/>
              </a:xfrm>
              <a:custGeom>
                <a:avLst/>
                <a:gdLst>
                  <a:gd name="T0" fmla="*/ 51 w 63"/>
                  <a:gd name="T1" fmla="*/ 11 h 63"/>
                  <a:gd name="T2" fmla="*/ 51 w 63"/>
                  <a:gd name="T3" fmla="*/ 11 h 63"/>
                  <a:gd name="T4" fmla="*/ 51 w 63"/>
                  <a:gd name="T5" fmla="*/ 51 h 63"/>
                  <a:gd name="T6" fmla="*/ 11 w 63"/>
                  <a:gd name="T7" fmla="*/ 51 h 63"/>
                  <a:gd name="T8" fmla="*/ 11 w 63"/>
                  <a:gd name="T9" fmla="*/ 11 h 63"/>
                  <a:gd name="T10" fmla="*/ 51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1" y="11"/>
                    </a:moveTo>
                    <a:lnTo>
                      <a:pt x="51" y="11"/>
                    </a:lnTo>
                    <a:cubicBezTo>
                      <a:pt x="63" y="22"/>
                      <a:pt x="63" y="40"/>
                      <a:pt x="51" y="51"/>
                    </a:cubicBezTo>
                    <a:cubicBezTo>
                      <a:pt x="40" y="63"/>
                      <a:pt x="22" y="63"/>
                      <a:pt x="11" y="51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1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Freeform 401"/>
              <p:cNvSpPr>
                <a:spLocks/>
              </p:cNvSpPr>
              <p:nvPr/>
            </p:nvSpPr>
            <p:spPr bwMode="auto">
              <a:xfrm>
                <a:off x="2826" y="4784"/>
                <a:ext cx="38" cy="38"/>
              </a:xfrm>
              <a:custGeom>
                <a:avLst/>
                <a:gdLst>
                  <a:gd name="T0" fmla="*/ 51 w 63"/>
                  <a:gd name="T1" fmla="*/ 11 h 63"/>
                  <a:gd name="T2" fmla="*/ 51 w 63"/>
                  <a:gd name="T3" fmla="*/ 11 h 63"/>
                  <a:gd name="T4" fmla="*/ 51 w 63"/>
                  <a:gd name="T5" fmla="*/ 52 h 63"/>
                  <a:gd name="T6" fmla="*/ 11 w 63"/>
                  <a:gd name="T7" fmla="*/ 52 h 63"/>
                  <a:gd name="T8" fmla="*/ 11 w 63"/>
                  <a:gd name="T9" fmla="*/ 11 h 63"/>
                  <a:gd name="T10" fmla="*/ 51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1" y="11"/>
                    </a:moveTo>
                    <a:lnTo>
                      <a:pt x="51" y="11"/>
                    </a:lnTo>
                    <a:cubicBezTo>
                      <a:pt x="63" y="22"/>
                      <a:pt x="63" y="40"/>
                      <a:pt x="51" y="52"/>
                    </a:cubicBezTo>
                    <a:cubicBezTo>
                      <a:pt x="40" y="63"/>
                      <a:pt x="22" y="63"/>
                      <a:pt x="11" y="52"/>
                    </a:cubicBezTo>
                    <a:cubicBezTo>
                      <a:pt x="0" y="40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1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Freeform 402"/>
              <p:cNvSpPr>
                <a:spLocks noEditPoints="1"/>
              </p:cNvSpPr>
              <p:nvPr/>
            </p:nvSpPr>
            <p:spPr bwMode="auto">
              <a:xfrm>
                <a:off x="3017" y="4465"/>
                <a:ext cx="67" cy="104"/>
              </a:xfrm>
              <a:custGeom>
                <a:avLst/>
                <a:gdLst>
                  <a:gd name="T0" fmla="*/ 0 w 112"/>
                  <a:gd name="T1" fmla="*/ 0 h 172"/>
                  <a:gd name="T2" fmla="*/ 0 w 112"/>
                  <a:gd name="T3" fmla="*/ 0 h 172"/>
                  <a:gd name="T4" fmla="*/ 112 w 112"/>
                  <a:gd name="T5" fmla="*/ 0 h 172"/>
                  <a:gd name="T6" fmla="*/ 56 w 112"/>
                  <a:gd name="T7" fmla="*/ 0 h 172"/>
                  <a:gd name="T8" fmla="*/ 56 w 112"/>
                  <a:gd name="T9" fmla="*/ 0 h 172"/>
                  <a:gd name="T10" fmla="*/ 56 w 112"/>
                  <a:gd name="T11" fmla="*/ 172 h 172"/>
                  <a:gd name="T12" fmla="*/ 0 w 112"/>
                  <a:gd name="T13" fmla="*/ 172 h 172"/>
                  <a:gd name="T14" fmla="*/ 0 w 112"/>
                  <a:gd name="T15" fmla="*/ 172 h 172"/>
                  <a:gd name="T16" fmla="*/ 112 w 112"/>
                  <a:gd name="T17" fmla="*/ 17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2" h="172">
                    <a:moveTo>
                      <a:pt x="0" y="0"/>
                    </a:moveTo>
                    <a:lnTo>
                      <a:pt x="0" y="0"/>
                    </a:lnTo>
                    <a:lnTo>
                      <a:pt x="112" y="0"/>
                    </a:lnTo>
                    <a:moveTo>
                      <a:pt x="56" y="0"/>
                    </a:moveTo>
                    <a:lnTo>
                      <a:pt x="56" y="0"/>
                    </a:lnTo>
                    <a:lnTo>
                      <a:pt x="56" y="172"/>
                    </a:lnTo>
                    <a:moveTo>
                      <a:pt x="0" y="172"/>
                    </a:moveTo>
                    <a:lnTo>
                      <a:pt x="0" y="172"/>
                    </a:lnTo>
                    <a:lnTo>
                      <a:pt x="112" y="172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Freeform 403"/>
              <p:cNvSpPr>
                <a:spLocks/>
              </p:cNvSpPr>
              <p:nvPr/>
            </p:nvSpPr>
            <p:spPr bwMode="auto">
              <a:xfrm>
                <a:off x="3031" y="4711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2 w 63"/>
                  <a:gd name="T7" fmla="*/ 52 h 63"/>
                  <a:gd name="T8" fmla="*/ 12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2"/>
                      <a:pt x="63" y="41"/>
                      <a:pt x="52" y="52"/>
                    </a:cubicBezTo>
                    <a:cubicBezTo>
                      <a:pt x="41" y="63"/>
                      <a:pt x="23" y="63"/>
                      <a:pt x="12" y="52"/>
                    </a:cubicBezTo>
                    <a:cubicBezTo>
                      <a:pt x="0" y="41"/>
                      <a:pt x="0" y="22"/>
                      <a:pt x="12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Freeform 404"/>
              <p:cNvSpPr>
                <a:spLocks/>
              </p:cNvSpPr>
              <p:nvPr/>
            </p:nvSpPr>
            <p:spPr bwMode="auto">
              <a:xfrm>
                <a:off x="3031" y="4397"/>
                <a:ext cx="38" cy="38"/>
              </a:xfrm>
              <a:custGeom>
                <a:avLst/>
                <a:gdLst>
                  <a:gd name="T0" fmla="*/ 52 w 63"/>
                  <a:gd name="T1" fmla="*/ 12 h 63"/>
                  <a:gd name="T2" fmla="*/ 52 w 63"/>
                  <a:gd name="T3" fmla="*/ 12 h 63"/>
                  <a:gd name="T4" fmla="*/ 52 w 63"/>
                  <a:gd name="T5" fmla="*/ 52 h 63"/>
                  <a:gd name="T6" fmla="*/ 12 w 63"/>
                  <a:gd name="T7" fmla="*/ 52 h 63"/>
                  <a:gd name="T8" fmla="*/ 12 w 63"/>
                  <a:gd name="T9" fmla="*/ 12 h 63"/>
                  <a:gd name="T10" fmla="*/ 52 w 63"/>
                  <a:gd name="T11" fmla="*/ 1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2"/>
                    </a:moveTo>
                    <a:lnTo>
                      <a:pt x="52" y="12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1" y="63"/>
                      <a:pt x="23" y="63"/>
                      <a:pt x="12" y="52"/>
                    </a:cubicBezTo>
                    <a:cubicBezTo>
                      <a:pt x="0" y="41"/>
                      <a:pt x="0" y="23"/>
                      <a:pt x="12" y="12"/>
                    </a:cubicBezTo>
                    <a:cubicBezTo>
                      <a:pt x="23" y="0"/>
                      <a:pt x="41" y="0"/>
                      <a:pt x="52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Freeform 405"/>
              <p:cNvSpPr>
                <a:spLocks/>
              </p:cNvSpPr>
              <p:nvPr/>
            </p:nvSpPr>
            <p:spPr bwMode="auto">
              <a:xfrm>
                <a:off x="3031" y="4505"/>
                <a:ext cx="38" cy="38"/>
              </a:xfrm>
              <a:custGeom>
                <a:avLst/>
                <a:gdLst>
                  <a:gd name="T0" fmla="*/ 52 w 63"/>
                  <a:gd name="T1" fmla="*/ 11 h 63"/>
                  <a:gd name="T2" fmla="*/ 52 w 63"/>
                  <a:gd name="T3" fmla="*/ 11 h 63"/>
                  <a:gd name="T4" fmla="*/ 52 w 63"/>
                  <a:gd name="T5" fmla="*/ 52 h 63"/>
                  <a:gd name="T6" fmla="*/ 12 w 63"/>
                  <a:gd name="T7" fmla="*/ 52 h 63"/>
                  <a:gd name="T8" fmla="*/ 12 w 63"/>
                  <a:gd name="T9" fmla="*/ 11 h 63"/>
                  <a:gd name="T10" fmla="*/ 52 w 63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3">
                    <a:moveTo>
                      <a:pt x="52" y="11"/>
                    </a:moveTo>
                    <a:lnTo>
                      <a:pt x="52" y="11"/>
                    </a:lnTo>
                    <a:cubicBezTo>
                      <a:pt x="63" y="23"/>
                      <a:pt x="63" y="41"/>
                      <a:pt x="52" y="52"/>
                    </a:cubicBezTo>
                    <a:cubicBezTo>
                      <a:pt x="41" y="63"/>
                      <a:pt x="23" y="63"/>
                      <a:pt x="12" y="52"/>
                    </a:cubicBezTo>
                    <a:cubicBezTo>
                      <a:pt x="0" y="41"/>
                      <a:pt x="0" y="23"/>
                      <a:pt x="12" y="11"/>
                    </a:cubicBezTo>
                    <a:cubicBezTo>
                      <a:pt x="23" y="0"/>
                      <a:pt x="41" y="0"/>
                      <a:pt x="52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0" name="Freeform 407"/>
            <p:cNvSpPr>
              <a:spLocks/>
            </p:cNvSpPr>
            <p:nvPr/>
          </p:nvSpPr>
          <p:spPr bwMode="auto">
            <a:xfrm>
              <a:off x="3031" y="4330"/>
              <a:ext cx="38" cy="39"/>
            </a:xfrm>
            <a:custGeom>
              <a:avLst/>
              <a:gdLst>
                <a:gd name="T0" fmla="*/ 52 w 63"/>
                <a:gd name="T1" fmla="*/ 12 h 64"/>
                <a:gd name="T2" fmla="*/ 52 w 63"/>
                <a:gd name="T3" fmla="*/ 12 h 64"/>
                <a:gd name="T4" fmla="*/ 52 w 63"/>
                <a:gd name="T5" fmla="*/ 52 h 64"/>
                <a:gd name="T6" fmla="*/ 12 w 63"/>
                <a:gd name="T7" fmla="*/ 52 h 64"/>
                <a:gd name="T8" fmla="*/ 12 w 63"/>
                <a:gd name="T9" fmla="*/ 12 h 64"/>
                <a:gd name="T10" fmla="*/ 52 w 63"/>
                <a:gd name="T11" fmla="*/ 1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4">
                  <a:moveTo>
                    <a:pt x="52" y="12"/>
                  </a:moveTo>
                  <a:lnTo>
                    <a:pt x="52" y="12"/>
                  </a:lnTo>
                  <a:cubicBezTo>
                    <a:pt x="63" y="23"/>
                    <a:pt x="63" y="41"/>
                    <a:pt x="52" y="52"/>
                  </a:cubicBezTo>
                  <a:cubicBezTo>
                    <a:pt x="41" y="64"/>
                    <a:pt x="23" y="64"/>
                    <a:pt x="12" y="52"/>
                  </a:cubicBezTo>
                  <a:cubicBezTo>
                    <a:pt x="0" y="41"/>
                    <a:pt x="0" y="23"/>
                    <a:pt x="12" y="12"/>
                  </a:cubicBezTo>
                  <a:cubicBezTo>
                    <a:pt x="23" y="0"/>
                    <a:pt x="41" y="0"/>
                    <a:pt x="52" y="1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408"/>
            <p:cNvSpPr>
              <a:spLocks/>
            </p:cNvSpPr>
            <p:nvPr/>
          </p:nvSpPr>
          <p:spPr bwMode="auto">
            <a:xfrm>
              <a:off x="3031" y="4388"/>
              <a:ext cx="38" cy="38"/>
            </a:xfrm>
            <a:custGeom>
              <a:avLst/>
              <a:gdLst>
                <a:gd name="T0" fmla="*/ 52 w 63"/>
                <a:gd name="T1" fmla="*/ 12 h 63"/>
                <a:gd name="T2" fmla="*/ 52 w 63"/>
                <a:gd name="T3" fmla="*/ 12 h 63"/>
                <a:gd name="T4" fmla="*/ 52 w 63"/>
                <a:gd name="T5" fmla="*/ 52 h 63"/>
                <a:gd name="T6" fmla="*/ 12 w 63"/>
                <a:gd name="T7" fmla="*/ 52 h 63"/>
                <a:gd name="T8" fmla="*/ 12 w 63"/>
                <a:gd name="T9" fmla="*/ 12 h 63"/>
                <a:gd name="T10" fmla="*/ 52 w 63"/>
                <a:gd name="T11" fmla="*/ 1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3">
                  <a:moveTo>
                    <a:pt x="52" y="12"/>
                  </a:moveTo>
                  <a:lnTo>
                    <a:pt x="52" y="12"/>
                  </a:lnTo>
                  <a:cubicBezTo>
                    <a:pt x="63" y="23"/>
                    <a:pt x="63" y="41"/>
                    <a:pt x="52" y="52"/>
                  </a:cubicBezTo>
                  <a:cubicBezTo>
                    <a:pt x="41" y="63"/>
                    <a:pt x="23" y="63"/>
                    <a:pt x="12" y="52"/>
                  </a:cubicBezTo>
                  <a:cubicBezTo>
                    <a:pt x="0" y="41"/>
                    <a:pt x="0" y="23"/>
                    <a:pt x="12" y="12"/>
                  </a:cubicBezTo>
                  <a:cubicBezTo>
                    <a:pt x="23" y="0"/>
                    <a:pt x="41" y="0"/>
                    <a:pt x="52" y="1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409"/>
            <p:cNvSpPr>
              <a:spLocks/>
            </p:cNvSpPr>
            <p:nvPr/>
          </p:nvSpPr>
          <p:spPr bwMode="auto">
            <a:xfrm>
              <a:off x="3031" y="4393"/>
              <a:ext cx="38" cy="38"/>
            </a:xfrm>
            <a:custGeom>
              <a:avLst/>
              <a:gdLst>
                <a:gd name="T0" fmla="*/ 52 w 63"/>
                <a:gd name="T1" fmla="*/ 12 h 63"/>
                <a:gd name="T2" fmla="*/ 52 w 63"/>
                <a:gd name="T3" fmla="*/ 12 h 63"/>
                <a:gd name="T4" fmla="*/ 52 w 63"/>
                <a:gd name="T5" fmla="*/ 52 h 63"/>
                <a:gd name="T6" fmla="*/ 12 w 63"/>
                <a:gd name="T7" fmla="*/ 52 h 63"/>
                <a:gd name="T8" fmla="*/ 12 w 63"/>
                <a:gd name="T9" fmla="*/ 12 h 63"/>
                <a:gd name="T10" fmla="*/ 52 w 63"/>
                <a:gd name="T11" fmla="*/ 1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3">
                  <a:moveTo>
                    <a:pt x="52" y="12"/>
                  </a:moveTo>
                  <a:lnTo>
                    <a:pt x="52" y="12"/>
                  </a:lnTo>
                  <a:cubicBezTo>
                    <a:pt x="63" y="23"/>
                    <a:pt x="63" y="41"/>
                    <a:pt x="52" y="52"/>
                  </a:cubicBezTo>
                  <a:cubicBezTo>
                    <a:pt x="41" y="63"/>
                    <a:pt x="23" y="63"/>
                    <a:pt x="12" y="52"/>
                  </a:cubicBezTo>
                  <a:cubicBezTo>
                    <a:pt x="0" y="41"/>
                    <a:pt x="0" y="23"/>
                    <a:pt x="12" y="12"/>
                  </a:cubicBezTo>
                  <a:cubicBezTo>
                    <a:pt x="23" y="0"/>
                    <a:pt x="41" y="0"/>
                    <a:pt x="52" y="1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410"/>
            <p:cNvSpPr>
              <a:spLocks/>
            </p:cNvSpPr>
            <p:nvPr/>
          </p:nvSpPr>
          <p:spPr bwMode="auto">
            <a:xfrm>
              <a:off x="3031" y="4563"/>
              <a:ext cx="38" cy="38"/>
            </a:xfrm>
            <a:custGeom>
              <a:avLst/>
              <a:gdLst>
                <a:gd name="T0" fmla="*/ 52 w 63"/>
                <a:gd name="T1" fmla="*/ 11 h 63"/>
                <a:gd name="T2" fmla="*/ 52 w 63"/>
                <a:gd name="T3" fmla="*/ 11 h 63"/>
                <a:gd name="T4" fmla="*/ 52 w 63"/>
                <a:gd name="T5" fmla="*/ 52 h 63"/>
                <a:gd name="T6" fmla="*/ 12 w 63"/>
                <a:gd name="T7" fmla="*/ 52 h 63"/>
                <a:gd name="T8" fmla="*/ 12 w 63"/>
                <a:gd name="T9" fmla="*/ 11 h 63"/>
                <a:gd name="T10" fmla="*/ 52 w 63"/>
                <a:gd name="T11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3">
                  <a:moveTo>
                    <a:pt x="52" y="11"/>
                  </a:moveTo>
                  <a:lnTo>
                    <a:pt x="52" y="11"/>
                  </a:lnTo>
                  <a:cubicBezTo>
                    <a:pt x="63" y="22"/>
                    <a:pt x="63" y="41"/>
                    <a:pt x="52" y="52"/>
                  </a:cubicBezTo>
                  <a:cubicBezTo>
                    <a:pt x="41" y="63"/>
                    <a:pt x="23" y="63"/>
                    <a:pt x="12" y="52"/>
                  </a:cubicBezTo>
                  <a:cubicBezTo>
                    <a:pt x="0" y="41"/>
                    <a:pt x="0" y="22"/>
                    <a:pt x="12" y="11"/>
                  </a:cubicBezTo>
                  <a:cubicBezTo>
                    <a:pt x="23" y="0"/>
                    <a:pt x="41" y="0"/>
                    <a:pt x="52" y="1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411"/>
            <p:cNvSpPr>
              <a:spLocks/>
            </p:cNvSpPr>
            <p:nvPr/>
          </p:nvSpPr>
          <p:spPr bwMode="auto">
            <a:xfrm>
              <a:off x="3031" y="4693"/>
              <a:ext cx="38" cy="38"/>
            </a:xfrm>
            <a:custGeom>
              <a:avLst/>
              <a:gdLst>
                <a:gd name="T0" fmla="*/ 52 w 63"/>
                <a:gd name="T1" fmla="*/ 11 h 63"/>
                <a:gd name="T2" fmla="*/ 52 w 63"/>
                <a:gd name="T3" fmla="*/ 11 h 63"/>
                <a:gd name="T4" fmla="*/ 52 w 63"/>
                <a:gd name="T5" fmla="*/ 51 h 63"/>
                <a:gd name="T6" fmla="*/ 12 w 63"/>
                <a:gd name="T7" fmla="*/ 51 h 63"/>
                <a:gd name="T8" fmla="*/ 12 w 63"/>
                <a:gd name="T9" fmla="*/ 11 h 63"/>
                <a:gd name="T10" fmla="*/ 52 w 63"/>
                <a:gd name="T11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3">
                  <a:moveTo>
                    <a:pt x="52" y="11"/>
                  </a:moveTo>
                  <a:lnTo>
                    <a:pt x="52" y="11"/>
                  </a:lnTo>
                  <a:cubicBezTo>
                    <a:pt x="63" y="22"/>
                    <a:pt x="63" y="40"/>
                    <a:pt x="52" y="51"/>
                  </a:cubicBezTo>
                  <a:cubicBezTo>
                    <a:pt x="41" y="63"/>
                    <a:pt x="23" y="63"/>
                    <a:pt x="12" y="51"/>
                  </a:cubicBezTo>
                  <a:cubicBezTo>
                    <a:pt x="0" y="40"/>
                    <a:pt x="0" y="22"/>
                    <a:pt x="12" y="11"/>
                  </a:cubicBezTo>
                  <a:cubicBezTo>
                    <a:pt x="23" y="0"/>
                    <a:pt x="41" y="0"/>
                    <a:pt x="52" y="1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12"/>
            <p:cNvSpPr>
              <a:spLocks noEditPoints="1"/>
            </p:cNvSpPr>
            <p:nvPr/>
          </p:nvSpPr>
          <p:spPr bwMode="auto">
            <a:xfrm>
              <a:off x="3222" y="4278"/>
              <a:ext cx="68" cy="65"/>
            </a:xfrm>
            <a:custGeom>
              <a:avLst/>
              <a:gdLst>
                <a:gd name="T0" fmla="*/ 0 w 112"/>
                <a:gd name="T1" fmla="*/ 0 h 107"/>
                <a:gd name="T2" fmla="*/ 0 w 112"/>
                <a:gd name="T3" fmla="*/ 0 h 107"/>
                <a:gd name="T4" fmla="*/ 112 w 112"/>
                <a:gd name="T5" fmla="*/ 0 h 107"/>
                <a:gd name="T6" fmla="*/ 56 w 112"/>
                <a:gd name="T7" fmla="*/ 0 h 107"/>
                <a:gd name="T8" fmla="*/ 56 w 112"/>
                <a:gd name="T9" fmla="*/ 0 h 107"/>
                <a:gd name="T10" fmla="*/ 56 w 112"/>
                <a:gd name="T11" fmla="*/ 107 h 107"/>
                <a:gd name="T12" fmla="*/ 0 w 112"/>
                <a:gd name="T13" fmla="*/ 107 h 107"/>
                <a:gd name="T14" fmla="*/ 0 w 112"/>
                <a:gd name="T15" fmla="*/ 107 h 107"/>
                <a:gd name="T16" fmla="*/ 112 w 112"/>
                <a:gd name="T17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107">
                  <a:moveTo>
                    <a:pt x="0" y="0"/>
                  </a:moveTo>
                  <a:lnTo>
                    <a:pt x="0" y="0"/>
                  </a:lnTo>
                  <a:lnTo>
                    <a:pt x="112" y="0"/>
                  </a:lnTo>
                  <a:moveTo>
                    <a:pt x="56" y="0"/>
                  </a:moveTo>
                  <a:lnTo>
                    <a:pt x="56" y="0"/>
                  </a:lnTo>
                  <a:lnTo>
                    <a:pt x="56" y="107"/>
                  </a:lnTo>
                  <a:moveTo>
                    <a:pt x="0" y="107"/>
                  </a:moveTo>
                  <a:lnTo>
                    <a:pt x="0" y="107"/>
                  </a:lnTo>
                  <a:lnTo>
                    <a:pt x="112" y="107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13"/>
            <p:cNvSpPr>
              <a:spLocks/>
            </p:cNvSpPr>
            <p:nvPr/>
          </p:nvSpPr>
          <p:spPr bwMode="auto">
            <a:xfrm>
              <a:off x="3237" y="4273"/>
              <a:ext cx="38" cy="38"/>
            </a:xfrm>
            <a:custGeom>
              <a:avLst/>
              <a:gdLst>
                <a:gd name="T0" fmla="*/ 52 w 63"/>
                <a:gd name="T1" fmla="*/ 11 h 63"/>
                <a:gd name="T2" fmla="*/ 52 w 63"/>
                <a:gd name="T3" fmla="*/ 11 h 63"/>
                <a:gd name="T4" fmla="*/ 52 w 63"/>
                <a:gd name="T5" fmla="*/ 52 h 63"/>
                <a:gd name="T6" fmla="*/ 11 w 63"/>
                <a:gd name="T7" fmla="*/ 52 h 63"/>
                <a:gd name="T8" fmla="*/ 11 w 63"/>
                <a:gd name="T9" fmla="*/ 11 h 63"/>
                <a:gd name="T10" fmla="*/ 52 w 63"/>
                <a:gd name="T11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3">
                  <a:moveTo>
                    <a:pt x="52" y="11"/>
                  </a:moveTo>
                  <a:lnTo>
                    <a:pt x="52" y="11"/>
                  </a:lnTo>
                  <a:cubicBezTo>
                    <a:pt x="63" y="22"/>
                    <a:pt x="63" y="40"/>
                    <a:pt x="52" y="52"/>
                  </a:cubicBezTo>
                  <a:cubicBezTo>
                    <a:pt x="41" y="63"/>
                    <a:pt x="23" y="63"/>
                    <a:pt x="11" y="52"/>
                  </a:cubicBezTo>
                  <a:cubicBezTo>
                    <a:pt x="0" y="40"/>
                    <a:pt x="0" y="22"/>
                    <a:pt x="11" y="11"/>
                  </a:cubicBezTo>
                  <a:cubicBezTo>
                    <a:pt x="23" y="0"/>
                    <a:pt x="41" y="0"/>
                    <a:pt x="52" y="1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414"/>
            <p:cNvSpPr>
              <a:spLocks/>
            </p:cNvSpPr>
            <p:nvPr/>
          </p:nvSpPr>
          <p:spPr bwMode="auto">
            <a:xfrm>
              <a:off x="3237" y="4320"/>
              <a:ext cx="38" cy="38"/>
            </a:xfrm>
            <a:custGeom>
              <a:avLst/>
              <a:gdLst>
                <a:gd name="T0" fmla="*/ 52 w 63"/>
                <a:gd name="T1" fmla="*/ 11 h 63"/>
                <a:gd name="T2" fmla="*/ 52 w 63"/>
                <a:gd name="T3" fmla="*/ 11 h 63"/>
                <a:gd name="T4" fmla="*/ 52 w 63"/>
                <a:gd name="T5" fmla="*/ 52 h 63"/>
                <a:gd name="T6" fmla="*/ 11 w 63"/>
                <a:gd name="T7" fmla="*/ 52 h 63"/>
                <a:gd name="T8" fmla="*/ 11 w 63"/>
                <a:gd name="T9" fmla="*/ 11 h 63"/>
                <a:gd name="T10" fmla="*/ 52 w 63"/>
                <a:gd name="T11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3">
                  <a:moveTo>
                    <a:pt x="52" y="11"/>
                  </a:moveTo>
                  <a:lnTo>
                    <a:pt x="52" y="11"/>
                  </a:lnTo>
                  <a:cubicBezTo>
                    <a:pt x="63" y="22"/>
                    <a:pt x="63" y="41"/>
                    <a:pt x="52" y="52"/>
                  </a:cubicBezTo>
                  <a:cubicBezTo>
                    <a:pt x="41" y="63"/>
                    <a:pt x="23" y="63"/>
                    <a:pt x="11" y="52"/>
                  </a:cubicBezTo>
                  <a:cubicBezTo>
                    <a:pt x="0" y="41"/>
                    <a:pt x="0" y="22"/>
                    <a:pt x="11" y="11"/>
                  </a:cubicBezTo>
                  <a:cubicBezTo>
                    <a:pt x="23" y="0"/>
                    <a:pt x="41" y="0"/>
                    <a:pt x="52" y="1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415"/>
            <p:cNvSpPr>
              <a:spLocks/>
            </p:cNvSpPr>
            <p:nvPr/>
          </p:nvSpPr>
          <p:spPr bwMode="auto">
            <a:xfrm>
              <a:off x="3237" y="4249"/>
              <a:ext cx="38" cy="38"/>
            </a:xfrm>
            <a:custGeom>
              <a:avLst/>
              <a:gdLst>
                <a:gd name="T0" fmla="*/ 52 w 63"/>
                <a:gd name="T1" fmla="*/ 12 h 63"/>
                <a:gd name="T2" fmla="*/ 52 w 63"/>
                <a:gd name="T3" fmla="*/ 12 h 63"/>
                <a:gd name="T4" fmla="*/ 52 w 63"/>
                <a:gd name="T5" fmla="*/ 52 h 63"/>
                <a:gd name="T6" fmla="*/ 11 w 63"/>
                <a:gd name="T7" fmla="*/ 52 h 63"/>
                <a:gd name="T8" fmla="*/ 11 w 63"/>
                <a:gd name="T9" fmla="*/ 12 h 63"/>
                <a:gd name="T10" fmla="*/ 52 w 63"/>
                <a:gd name="T11" fmla="*/ 1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3">
                  <a:moveTo>
                    <a:pt x="52" y="12"/>
                  </a:moveTo>
                  <a:lnTo>
                    <a:pt x="52" y="12"/>
                  </a:lnTo>
                  <a:cubicBezTo>
                    <a:pt x="63" y="23"/>
                    <a:pt x="63" y="41"/>
                    <a:pt x="52" y="52"/>
                  </a:cubicBezTo>
                  <a:cubicBezTo>
                    <a:pt x="41" y="63"/>
                    <a:pt x="23" y="63"/>
                    <a:pt x="11" y="52"/>
                  </a:cubicBezTo>
                  <a:cubicBezTo>
                    <a:pt x="0" y="41"/>
                    <a:pt x="0" y="23"/>
                    <a:pt x="11" y="12"/>
                  </a:cubicBezTo>
                  <a:cubicBezTo>
                    <a:pt x="23" y="0"/>
                    <a:pt x="41" y="0"/>
                    <a:pt x="52" y="1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416"/>
            <p:cNvSpPr>
              <a:spLocks/>
            </p:cNvSpPr>
            <p:nvPr/>
          </p:nvSpPr>
          <p:spPr bwMode="auto">
            <a:xfrm>
              <a:off x="3237" y="4431"/>
              <a:ext cx="38" cy="38"/>
            </a:xfrm>
            <a:custGeom>
              <a:avLst/>
              <a:gdLst>
                <a:gd name="T0" fmla="*/ 52 w 63"/>
                <a:gd name="T1" fmla="*/ 11 h 63"/>
                <a:gd name="T2" fmla="*/ 52 w 63"/>
                <a:gd name="T3" fmla="*/ 11 h 63"/>
                <a:gd name="T4" fmla="*/ 52 w 63"/>
                <a:gd name="T5" fmla="*/ 51 h 63"/>
                <a:gd name="T6" fmla="*/ 11 w 63"/>
                <a:gd name="T7" fmla="*/ 51 h 63"/>
                <a:gd name="T8" fmla="*/ 11 w 63"/>
                <a:gd name="T9" fmla="*/ 11 h 63"/>
                <a:gd name="T10" fmla="*/ 52 w 63"/>
                <a:gd name="T11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3">
                  <a:moveTo>
                    <a:pt x="52" y="11"/>
                  </a:moveTo>
                  <a:lnTo>
                    <a:pt x="52" y="11"/>
                  </a:lnTo>
                  <a:cubicBezTo>
                    <a:pt x="63" y="22"/>
                    <a:pt x="63" y="40"/>
                    <a:pt x="52" y="51"/>
                  </a:cubicBezTo>
                  <a:cubicBezTo>
                    <a:pt x="41" y="63"/>
                    <a:pt x="23" y="63"/>
                    <a:pt x="11" y="51"/>
                  </a:cubicBezTo>
                  <a:cubicBezTo>
                    <a:pt x="0" y="40"/>
                    <a:pt x="0" y="22"/>
                    <a:pt x="11" y="11"/>
                  </a:cubicBezTo>
                  <a:cubicBezTo>
                    <a:pt x="23" y="0"/>
                    <a:pt x="41" y="0"/>
                    <a:pt x="52" y="1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17"/>
            <p:cNvSpPr>
              <a:spLocks/>
            </p:cNvSpPr>
            <p:nvPr/>
          </p:nvSpPr>
          <p:spPr bwMode="auto">
            <a:xfrm>
              <a:off x="3237" y="4280"/>
              <a:ext cx="38" cy="39"/>
            </a:xfrm>
            <a:custGeom>
              <a:avLst/>
              <a:gdLst>
                <a:gd name="T0" fmla="*/ 52 w 63"/>
                <a:gd name="T1" fmla="*/ 12 h 64"/>
                <a:gd name="T2" fmla="*/ 52 w 63"/>
                <a:gd name="T3" fmla="*/ 12 h 64"/>
                <a:gd name="T4" fmla="*/ 52 w 63"/>
                <a:gd name="T5" fmla="*/ 52 h 64"/>
                <a:gd name="T6" fmla="*/ 11 w 63"/>
                <a:gd name="T7" fmla="*/ 52 h 64"/>
                <a:gd name="T8" fmla="*/ 11 w 63"/>
                <a:gd name="T9" fmla="*/ 12 h 64"/>
                <a:gd name="T10" fmla="*/ 52 w 63"/>
                <a:gd name="T11" fmla="*/ 1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4">
                  <a:moveTo>
                    <a:pt x="52" y="12"/>
                  </a:moveTo>
                  <a:lnTo>
                    <a:pt x="52" y="12"/>
                  </a:lnTo>
                  <a:cubicBezTo>
                    <a:pt x="63" y="23"/>
                    <a:pt x="63" y="41"/>
                    <a:pt x="52" y="52"/>
                  </a:cubicBezTo>
                  <a:cubicBezTo>
                    <a:pt x="41" y="64"/>
                    <a:pt x="23" y="64"/>
                    <a:pt x="11" y="52"/>
                  </a:cubicBezTo>
                  <a:cubicBezTo>
                    <a:pt x="0" y="41"/>
                    <a:pt x="0" y="23"/>
                    <a:pt x="11" y="12"/>
                  </a:cubicBezTo>
                  <a:cubicBezTo>
                    <a:pt x="23" y="0"/>
                    <a:pt x="41" y="0"/>
                    <a:pt x="52" y="1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418"/>
            <p:cNvSpPr>
              <a:spLocks/>
            </p:cNvSpPr>
            <p:nvPr/>
          </p:nvSpPr>
          <p:spPr bwMode="auto">
            <a:xfrm>
              <a:off x="3237" y="4194"/>
              <a:ext cx="38" cy="38"/>
            </a:xfrm>
            <a:custGeom>
              <a:avLst/>
              <a:gdLst>
                <a:gd name="T0" fmla="*/ 52 w 63"/>
                <a:gd name="T1" fmla="*/ 12 h 63"/>
                <a:gd name="T2" fmla="*/ 52 w 63"/>
                <a:gd name="T3" fmla="*/ 12 h 63"/>
                <a:gd name="T4" fmla="*/ 52 w 63"/>
                <a:gd name="T5" fmla="*/ 52 h 63"/>
                <a:gd name="T6" fmla="*/ 11 w 63"/>
                <a:gd name="T7" fmla="*/ 52 h 63"/>
                <a:gd name="T8" fmla="*/ 11 w 63"/>
                <a:gd name="T9" fmla="*/ 12 h 63"/>
                <a:gd name="T10" fmla="*/ 52 w 63"/>
                <a:gd name="T11" fmla="*/ 1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3">
                  <a:moveTo>
                    <a:pt x="52" y="12"/>
                  </a:moveTo>
                  <a:lnTo>
                    <a:pt x="52" y="12"/>
                  </a:lnTo>
                  <a:cubicBezTo>
                    <a:pt x="63" y="23"/>
                    <a:pt x="63" y="41"/>
                    <a:pt x="52" y="52"/>
                  </a:cubicBezTo>
                  <a:cubicBezTo>
                    <a:pt x="41" y="63"/>
                    <a:pt x="23" y="63"/>
                    <a:pt x="11" y="52"/>
                  </a:cubicBezTo>
                  <a:cubicBezTo>
                    <a:pt x="0" y="41"/>
                    <a:pt x="0" y="23"/>
                    <a:pt x="11" y="12"/>
                  </a:cubicBezTo>
                  <a:cubicBezTo>
                    <a:pt x="23" y="0"/>
                    <a:pt x="41" y="0"/>
                    <a:pt x="52" y="1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419"/>
            <p:cNvSpPr>
              <a:spLocks noEditPoints="1"/>
            </p:cNvSpPr>
            <p:nvPr/>
          </p:nvSpPr>
          <p:spPr bwMode="auto">
            <a:xfrm>
              <a:off x="3428" y="4363"/>
              <a:ext cx="67" cy="94"/>
            </a:xfrm>
            <a:custGeom>
              <a:avLst/>
              <a:gdLst>
                <a:gd name="T0" fmla="*/ 0 w 111"/>
                <a:gd name="T1" fmla="*/ 0 h 157"/>
                <a:gd name="T2" fmla="*/ 0 w 111"/>
                <a:gd name="T3" fmla="*/ 0 h 157"/>
                <a:gd name="T4" fmla="*/ 111 w 111"/>
                <a:gd name="T5" fmla="*/ 0 h 157"/>
                <a:gd name="T6" fmla="*/ 55 w 111"/>
                <a:gd name="T7" fmla="*/ 0 h 157"/>
                <a:gd name="T8" fmla="*/ 55 w 111"/>
                <a:gd name="T9" fmla="*/ 0 h 157"/>
                <a:gd name="T10" fmla="*/ 55 w 111"/>
                <a:gd name="T11" fmla="*/ 157 h 157"/>
                <a:gd name="T12" fmla="*/ 0 w 111"/>
                <a:gd name="T13" fmla="*/ 157 h 157"/>
                <a:gd name="T14" fmla="*/ 0 w 111"/>
                <a:gd name="T15" fmla="*/ 157 h 157"/>
                <a:gd name="T16" fmla="*/ 111 w 111"/>
                <a:gd name="T17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157">
                  <a:moveTo>
                    <a:pt x="0" y="0"/>
                  </a:moveTo>
                  <a:lnTo>
                    <a:pt x="0" y="0"/>
                  </a:lnTo>
                  <a:lnTo>
                    <a:pt x="111" y="0"/>
                  </a:lnTo>
                  <a:moveTo>
                    <a:pt x="55" y="0"/>
                  </a:moveTo>
                  <a:lnTo>
                    <a:pt x="55" y="0"/>
                  </a:lnTo>
                  <a:lnTo>
                    <a:pt x="55" y="157"/>
                  </a:lnTo>
                  <a:moveTo>
                    <a:pt x="0" y="157"/>
                  </a:moveTo>
                  <a:lnTo>
                    <a:pt x="0" y="157"/>
                  </a:lnTo>
                  <a:lnTo>
                    <a:pt x="111" y="157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20"/>
            <p:cNvSpPr>
              <a:spLocks/>
            </p:cNvSpPr>
            <p:nvPr/>
          </p:nvSpPr>
          <p:spPr bwMode="auto">
            <a:xfrm>
              <a:off x="3442" y="4621"/>
              <a:ext cx="38" cy="38"/>
            </a:xfrm>
            <a:custGeom>
              <a:avLst/>
              <a:gdLst>
                <a:gd name="T0" fmla="*/ 52 w 63"/>
                <a:gd name="T1" fmla="*/ 11 h 63"/>
                <a:gd name="T2" fmla="*/ 52 w 63"/>
                <a:gd name="T3" fmla="*/ 11 h 63"/>
                <a:gd name="T4" fmla="*/ 52 w 63"/>
                <a:gd name="T5" fmla="*/ 52 h 63"/>
                <a:gd name="T6" fmla="*/ 11 w 63"/>
                <a:gd name="T7" fmla="*/ 52 h 63"/>
                <a:gd name="T8" fmla="*/ 11 w 63"/>
                <a:gd name="T9" fmla="*/ 11 h 63"/>
                <a:gd name="T10" fmla="*/ 52 w 63"/>
                <a:gd name="T11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3">
                  <a:moveTo>
                    <a:pt x="52" y="11"/>
                  </a:moveTo>
                  <a:lnTo>
                    <a:pt x="52" y="11"/>
                  </a:lnTo>
                  <a:cubicBezTo>
                    <a:pt x="63" y="22"/>
                    <a:pt x="63" y="40"/>
                    <a:pt x="52" y="52"/>
                  </a:cubicBezTo>
                  <a:cubicBezTo>
                    <a:pt x="41" y="63"/>
                    <a:pt x="22" y="63"/>
                    <a:pt x="11" y="52"/>
                  </a:cubicBezTo>
                  <a:cubicBezTo>
                    <a:pt x="0" y="40"/>
                    <a:pt x="0" y="22"/>
                    <a:pt x="11" y="11"/>
                  </a:cubicBezTo>
                  <a:cubicBezTo>
                    <a:pt x="22" y="0"/>
                    <a:pt x="41" y="0"/>
                    <a:pt x="52" y="1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421"/>
            <p:cNvSpPr>
              <a:spLocks/>
            </p:cNvSpPr>
            <p:nvPr/>
          </p:nvSpPr>
          <p:spPr bwMode="auto">
            <a:xfrm>
              <a:off x="3442" y="4393"/>
              <a:ext cx="38" cy="38"/>
            </a:xfrm>
            <a:custGeom>
              <a:avLst/>
              <a:gdLst>
                <a:gd name="T0" fmla="*/ 52 w 63"/>
                <a:gd name="T1" fmla="*/ 12 h 63"/>
                <a:gd name="T2" fmla="*/ 52 w 63"/>
                <a:gd name="T3" fmla="*/ 12 h 63"/>
                <a:gd name="T4" fmla="*/ 52 w 63"/>
                <a:gd name="T5" fmla="*/ 52 h 63"/>
                <a:gd name="T6" fmla="*/ 11 w 63"/>
                <a:gd name="T7" fmla="*/ 52 h 63"/>
                <a:gd name="T8" fmla="*/ 11 w 63"/>
                <a:gd name="T9" fmla="*/ 12 h 63"/>
                <a:gd name="T10" fmla="*/ 52 w 63"/>
                <a:gd name="T11" fmla="*/ 1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3">
                  <a:moveTo>
                    <a:pt x="52" y="12"/>
                  </a:moveTo>
                  <a:lnTo>
                    <a:pt x="52" y="12"/>
                  </a:lnTo>
                  <a:cubicBezTo>
                    <a:pt x="63" y="23"/>
                    <a:pt x="63" y="41"/>
                    <a:pt x="52" y="52"/>
                  </a:cubicBezTo>
                  <a:cubicBezTo>
                    <a:pt x="41" y="63"/>
                    <a:pt x="22" y="63"/>
                    <a:pt x="11" y="52"/>
                  </a:cubicBezTo>
                  <a:cubicBezTo>
                    <a:pt x="0" y="41"/>
                    <a:pt x="0" y="23"/>
                    <a:pt x="11" y="12"/>
                  </a:cubicBezTo>
                  <a:cubicBezTo>
                    <a:pt x="22" y="0"/>
                    <a:pt x="41" y="0"/>
                    <a:pt x="52" y="1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422"/>
            <p:cNvSpPr>
              <a:spLocks/>
            </p:cNvSpPr>
            <p:nvPr/>
          </p:nvSpPr>
          <p:spPr bwMode="auto">
            <a:xfrm>
              <a:off x="3442" y="4426"/>
              <a:ext cx="38" cy="38"/>
            </a:xfrm>
            <a:custGeom>
              <a:avLst/>
              <a:gdLst>
                <a:gd name="T0" fmla="*/ 52 w 63"/>
                <a:gd name="T1" fmla="*/ 11 h 63"/>
                <a:gd name="T2" fmla="*/ 52 w 63"/>
                <a:gd name="T3" fmla="*/ 11 h 63"/>
                <a:gd name="T4" fmla="*/ 52 w 63"/>
                <a:gd name="T5" fmla="*/ 51 h 63"/>
                <a:gd name="T6" fmla="*/ 11 w 63"/>
                <a:gd name="T7" fmla="*/ 51 h 63"/>
                <a:gd name="T8" fmla="*/ 11 w 63"/>
                <a:gd name="T9" fmla="*/ 11 h 63"/>
                <a:gd name="T10" fmla="*/ 52 w 63"/>
                <a:gd name="T11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3">
                  <a:moveTo>
                    <a:pt x="52" y="11"/>
                  </a:moveTo>
                  <a:lnTo>
                    <a:pt x="52" y="11"/>
                  </a:lnTo>
                  <a:cubicBezTo>
                    <a:pt x="63" y="22"/>
                    <a:pt x="63" y="40"/>
                    <a:pt x="52" y="51"/>
                  </a:cubicBezTo>
                  <a:cubicBezTo>
                    <a:pt x="41" y="63"/>
                    <a:pt x="22" y="63"/>
                    <a:pt x="11" y="51"/>
                  </a:cubicBezTo>
                  <a:cubicBezTo>
                    <a:pt x="0" y="40"/>
                    <a:pt x="0" y="22"/>
                    <a:pt x="11" y="11"/>
                  </a:cubicBezTo>
                  <a:cubicBezTo>
                    <a:pt x="22" y="0"/>
                    <a:pt x="41" y="0"/>
                    <a:pt x="52" y="1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423"/>
            <p:cNvSpPr>
              <a:spLocks/>
            </p:cNvSpPr>
            <p:nvPr/>
          </p:nvSpPr>
          <p:spPr bwMode="auto">
            <a:xfrm>
              <a:off x="3442" y="4215"/>
              <a:ext cx="38" cy="38"/>
            </a:xfrm>
            <a:custGeom>
              <a:avLst/>
              <a:gdLst>
                <a:gd name="T0" fmla="*/ 52 w 63"/>
                <a:gd name="T1" fmla="*/ 11 h 63"/>
                <a:gd name="T2" fmla="*/ 52 w 63"/>
                <a:gd name="T3" fmla="*/ 11 h 63"/>
                <a:gd name="T4" fmla="*/ 52 w 63"/>
                <a:gd name="T5" fmla="*/ 52 h 63"/>
                <a:gd name="T6" fmla="*/ 11 w 63"/>
                <a:gd name="T7" fmla="*/ 52 h 63"/>
                <a:gd name="T8" fmla="*/ 11 w 63"/>
                <a:gd name="T9" fmla="*/ 11 h 63"/>
                <a:gd name="T10" fmla="*/ 52 w 63"/>
                <a:gd name="T11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3">
                  <a:moveTo>
                    <a:pt x="52" y="11"/>
                  </a:moveTo>
                  <a:lnTo>
                    <a:pt x="52" y="11"/>
                  </a:lnTo>
                  <a:cubicBezTo>
                    <a:pt x="63" y="22"/>
                    <a:pt x="63" y="40"/>
                    <a:pt x="52" y="52"/>
                  </a:cubicBezTo>
                  <a:cubicBezTo>
                    <a:pt x="41" y="63"/>
                    <a:pt x="22" y="63"/>
                    <a:pt x="11" y="52"/>
                  </a:cubicBezTo>
                  <a:cubicBezTo>
                    <a:pt x="0" y="40"/>
                    <a:pt x="0" y="22"/>
                    <a:pt x="11" y="11"/>
                  </a:cubicBezTo>
                  <a:cubicBezTo>
                    <a:pt x="22" y="0"/>
                    <a:pt x="41" y="0"/>
                    <a:pt x="52" y="1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424"/>
            <p:cNvSpPr>
              <a:spLocks/>
            </p:cNvSpPr>
            <p:nvPr/>
          </p:nvSpPr>
          <p:spPr bwMode="auto">
            <a:xfrm>
              <a:off x="3442" y="4235"/>
              <a:ext cx="38" cy="38"/>
            </a:xfrm>
            <a:custGeom>
              <a:avLst/>
              <a:gdLst>
                <a:gd name="T0" fmla="*/ 52 w 63"/>
                <a:gd name="T1" fmla="*/ 12 h 63"/>
                <a:gd name="T2" fmla="*/ 52 w 63"/>
                <a:gd name="T3" fmla="*/ 12 h 63"/>
                <a:gd name="T4" fmla="*/ 52 w 63"/>
                <a:gd name="T5" fmla="*/ 52 h 63"/>
                <a:gd name="T6" fmla="*/ 11 w 63"/>
                <a:gd name="T7" fmla="*/ 52 h 63"/>
                <a:gd name="T8" fmla="*/ 11 w 63"/>
                <a:gd name="T9" fmla="*/ 12 h 63"/>
                <a:gd name="T10" fmla="*/ 52 w 63"/>
                <a:gd name="T11" fmla="*/ 1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3">
                  <a:moveTo>
                    <a:pt x="52" y="12"/>
                  </a:moveTo>
                  <a:lnTo>
                    <a:pt x="52" y="12"/>
                  </a:lnTo>
                  <a:cubicBezTo>
                    <a:pt x="63" y="23"/>
                    <a:pt x="63" y="41"/>
                    <a:pt x="52" y="52"/>
                  </a:cubicBezTo>
                  <a:cubicBezTo>
                    <a:pt x="41" y="63"/>
                    <a:pt x="22" y="63"/>
                    <a:pt x="11" y="52"/>
                  </a:cubicBezTo>
                  <a:cubicBezTo>
                    <a:pt x="0" y="41"/>
                    <a:pt x="0" y="23"/>
                    <a:pt x="11" y="12"/>
                  </a:cubicBezTo>
                  <a:cubicBezTo>
                    <a:pt x="22" y="0"/>
                    <a:pt x="41" y="0"/>
                    <a:pt x="52" y="1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425"/>
            <p:cNvSpPr>
              <a:spLocks/>
            </p:cNvSpPr>
            <p:nvPr/>
          </p:nvSpPr>
          <p:spPr bwMode="auto">
            <a:xfrm>
              <a:off x="3442" y="4175"/>
              <a:ext cx="38" cy="38"/>
            </a:xfrm>
            <a:custGeom>
              <a:avLst/>
              <a:gdLst>
                <a:gd name="T0" fmla="*/ 52 w 63"/>
                <a:gd name="T1" fmla="*/ 11 h 63"/>
                <a:gd name="T2" fmla="*/ 52 w 63"/>
                <a:gd name="T3" fmla="*/ 11 h 63"/>
                <a:gd name="T4" fmla="*/ 52 w 63"/>
                <a:gd name="T5" fmla="*/ 52 h 63"/>
                <a:gd name="T6" fmla="*/ 11 w 63"/>
                <a:gd name="T7" fmla="*/ 52 h 63"/>
                <a:gd name="T8" fmla="*/ 11 w 63"/>
                <a:gd name="T9" fmla="*/ 11 h 63"/>
                <a:gd name="T10" fmla="*/ 52 w 63"/>
                <a:gd name="T11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3">
                  <a:moveTo>
                    <a:pt x="52" y="11"/>
                  </a:moveTo>
                  <a:lnTo>
                    <a:pt x="52" y="11"/>
                  </a:lnTo>
                  <a:cubicBezTo>
                    <a:pt x="63" y="22"/>
                    <a:pt x="63" y="40"/>
                    <a:pt x="52" y="52"/>
                  </a:cubicBezTo>
                  <a:cubicBezTo>
                    <a:pt x="41" y="63"/>
                    <a:pt x="22" y="63"/>
                    <a:pt x="11" y="52"/>
                  </a:cubicBezTo>
                  <a:cubicBezTo>
                    <a:pt x="0" y="40"/>
                    <a:pt x="0" y="22"/>
                    <a:pt x="11" y="11"/>
                  </a:cubicBezTo>
                  <a:cubicBezTo>
                    <a:pt x="22" y="0"/>
                    <a:pt x="41" y="0"/>
                    <a:pt x="52" y="1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26"/>
            <p:cNvSpPr>
              <a:spLocks/>
            </p:cNvSpPr>
            <p:nvPr/>
          </p:nvSpPr>
          <p:spPr bwMode="auto">
            <a:xfrm>
              <a:off x="3442" y="4566"/>
              <a:ext cx="38" cy="38"/>
            </a:xfrm>
            <a:custGeom>
              <a:avLst/>
              <a:gdLst>
                <a:gd name="T0" fmla="*/ 52 w 63"/>
                <a:gd name="T1" fmla="*/ 11 h 63"/>
                <a:gd name="T2" fmla="*/ 52 w 63"/>
                <a:gd name="T3" fmla="*/ 11 h 63"/>
                <a:gd name="T4" fmla="*/ 52 w 63"/>
                <a:gd name="T5" fmla="*/ 52 h 63"/>
                <a:gd name="T6" fmla="*/ 11 w 63"/>
                <a:gd name="T7" fmla="*/ 52 h 63"/>
                <a:gd name="T8" fmla="*/ 11 w 63"/>
                <a:gd name="T9" fmla="*/ 11 h 63"/>
                <a:gd name="T10" fmla="*/ 52 w 63"/>
                <a:gd name="T11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3">
                  <a:moveTo>
                    <a:pt x="52" y="11"/>
                  </a:moveTo>
                  <a:lnTo>
                    <a:pt x="52" y="11"/>
                  </a:lnTo>
                  <a:cubicBezTo>
                    <a:pt x="63" y="22"/>
                    <a:pt x="63" y="40"/>
                    <a:pt x="52" y="52"/>
                  </a:cubicBezTo>
                  <a:cubicBezTo>
                    <a:pt x="41" y="63"/>
                    <a:pt x="22" y="63"/>
                    <a:pt x="11" y="52"/>
                  </a:cubicBezTo>
                  <a:cubicBezTo>
                    <a:pt x="0" y="40"/>
                    <a:pt x="0" y="22"/>
                    <a:pt x="11" y="11"/>
                  </a:cubicBezTo>
                  <a:cubicBezTo>
                    <a:pt x="22" y="0"/>
                    <a:pt x="41" y="0"/>
                    <a:pt x="52" y="1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27"/>
            <p:cNvSpPr>
              <a:spLocks/>
            </p:cNvSpPr>
            <p:nvPr/>
          </p:nvSpPr>
          <p:spPr bwMode="auto">
            <a:xfrm>
              <a:off x="3442" y="4521"/>
              <a:ext cx="38" cy="38"/>
            </a:xfrm>
            <a:custGeom>
              <a:avLst/>
              <a:gdLst>
                <a:gd name="T0" fmla="*/ 52 w 63"/>
                <a:gd name="T1" fmla="*/ 11 h 63"/>
                <a:gd name="T2" fmla="*/ 52 w 63"/>
                <a:gd name="T3" fmla="*/ 11 h 63"/>
                <a:gd name="T4" fmla="*/ 52 w 63"/>
                <a:gd name="T5" fmla="*/ 52 h 63"/>
                <a:gd name="T6" fmla="*/ 11 w 63"/>
                <a:gd name="T7" fmla="*/ 52 h 63"/>
                <a:gd name="T8" fmla="*/ 11 w 63"/>
                <a:gd name="T9" fmla="*/ 11 h 63"/>
                <a:gd name="T10" fmla="*/ 52 w 63"/>
                <a:gd name="T11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3">
                  <a:moveTo>
                    <a:pt x="52" y="11"/>
                  </a:moveTo>
                  <a:lnTo>
                    <a:pt x="52" y="11"/>
                  </a:lnTo>
                  <a:cubicBezTo>
                    <a:pt x="63" y="22"/>
                    <a:pt x="63" y="40"/>
                    <a:pt x="52" y="52"/>
                  </a:cubicBezTo>
                  <a:cubicBezTo>
                    <a:pt x="41" y="63"/>
                    <a:pt x="22" y="63"/>
                    <a:pt x="11" y="52"/>
                  </a:cubicBezTo>
                  <a:cubicBezTo>
                    <a:pt x="0" y="40"/>
                    <a:pt x="0" y="22"/>
                    <a:pt x="11" y="11"/>
                  </a:cubicBezTo>
                  <a:cubicBezTo>
                    <a:pt x="22" y="0"/>
                    <a:pt x="41" y="0"/>
                    <a:pt x="52" y="1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28"/>
            <p:cNvSpPr>
              <a:spLocks/>
            </p:cNvSpPr>
            <p:nvPr/>
          </p:nvSpPr>
          <p:spPr bwMode="auto">
            <a:xfrm>
              <a:off x="3442" y="4543"/>
              <a:ext cx="38" cy="38"/>
            </a:xfrm>
            <a:custGeom>
              <a:avLst/>
              <a:gdLst>
                <a:gd name="T0" fmla="*/ 52 w 63"/>
                <a:gd name="T1" fmla="*/ 12 h 64"/>
                <a:gd name="T2" fmla="*/ 52 w 63"/>
                <a:gd name="T3" fmla="*/ 12 h 64"/>
                <a:gd name="T4" fmla="*/ 52 w 63"/>
                <a:gd name="T5" fmla="*/ 52 h 64"/>
                <a:gd name="T6" fmla="*/ 11 w 63"/>
                <a:gd name="T7" fmla="*/ 52 h 64"/>
                <a:gd name="T8" fmla="*/ 11 w 63"/>
                <a:gd name="T9" fmla="*/ 12 h 64"/>
                <a:gd name="T10" fmla="*/ 52 w 63"/>
                <a:gd name="T11" fmla="*/ 1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4">
                  <a:moveTo>
                    <a:pt x="52" y="12"/>
                  </a:moveTo>
                  <a:lnTo>
                    <a:pt x="52" y="12"/>
                  </a:lnTo>
                  <a:cubicBezTo>
                    <a:pt x="63" y="23"/>
                    <a:pt x="63" y="41"/>
                    <a:pt x="52" y="52"/>
                  </a:cubicBezTo>
                  <a:cubicBezTo>
                    <a:pt x="41" y="64"/>
                    <a:pt x="22" y="64"/>
                    <a:pt x="11" y="52"/>
                  </a:cubicBezTo>
                  <a:cubicBezTo>
                    <a:pt x="0" y="41"/>
                    <a:pt x="0" y="23"/>
                    <a:pt x="11" y="12"/>
                  </a:cubicBezTo>
                  <a:cubicBezTo>
                    <a:pt x="22" y="0"/>
                    <a:pt x="41" y="0"/>
                    <a:pt x="52" y="1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29"/>
            <p:cNvSpPr>
              <a:spLocks/>
            </p:cNvSpPr>
            <p:nvPr/>
          </p:nvSpPr>
          <p:spPr bwMode="auto">
            <a:xfrm>
              <a:off x="3442" y="4310"/>
              <a:ext cx="38" cy="38"/>
            </a:xfrm>
            <a:custGeom>
              <a:avLst/>
              <a:gdLst>
                <a:gd name="T0" fmla="*/ 52 w 63"/>
                <a:gd name="T1" fmla="*/ 11 h 63"/>
                <a:gd name="T2" fmla="*/ 52 w 63"/>
                <a:gd name="T3" fmla="*/ 11 h 63"/>
                <a:gd name="T4" fmla="*/ 52 w 63"/>
                <a:gd name="T5" fmla="*/ 52 h 63"/>
                <a:gd name="T6" fmla="*/ 11 w 63"/>
                <a:gd name="T7" fmla="*/ 52 h 63"/>
                <a:gd name="T8" fmla="*/ 11 w 63"/>
                <a:gd name="T9" fmla="*/ 11 h 63"/>
                <a:gd name="T10" fmla="*/ 52 w 63"/>
                <a:gd name="T11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3">
                  <a:moveTo>
                    <a:pt x="52" y="11"/>
                  </a:moveTo>
                  <a:lnTo>
                    <a:pt x="52" y="11"/>
                  </a:lnTo>
                  <a:cubicBezTo>
                    <a:pt x="63" y="22"/>
                    <a:pt x="63" y="41"/>
                    <a:pt x="52" y="52"/>
                  </a:cubicBezTo>
                  <a:cubicBezTo>
                    <a:pt x="41" y="63"/>
                    <a:pt x="22" y="63"/>
                    <a:pt x="11" y="52"/>
                  </a:cubicBezTo>
                  <a:cubicBezTo>
                    <a:pt x="0" y="41"/>
                    <a:pt x="0" y="22"/>
                    <a:pt x="11" y="11"/>
                  </a:cubicBezTo>
                  <a:cubicBezTo>
                    <a:pt x="22" y="0"/>
                    <a:pt x="41" y="0"/>
                    <a:pt x="52" y="1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30"/>
            <p:cNvSpPr>
              <a:spLocks/>
            </p:cNvSpPr>
            <p:nvPr/>
          </p:nvSpPr>
          <p:spPr bwMode="auto">
            <a:xfrm>
              <a:off x="3442" y="4297"/>
              <a:ext cx="38" cy="38"/>
            </a:xfrm>
            <a:custGeom>
              <a:avLst/>
              <a:gdLst>
                <a:gd name="T0" fmla="*/ 52 w 63"/>
                <a:gd name="T1" fmla="*/ 11 h 63"/>
                <a:gd name="T2" fmla="*/ 52 w 63"/>
                <a:gd name="T3" fmla="*/ 11 h 63"/>
                <a:gd name="T4" fmla="*/ 52 w 63"/>
                <a:gd name="T5" fmla="*/ 52 h 63"/>
                <a:gd name="T6" fmla="*/ 11 w 63"/>
                <a:gd name="T7" fmla="*/ 52 h 63"/>
                <a:gd name="T8" fmla="*/ 11 w 63"/>
                <a:gd name="T9" fmla="*/ 11 h 63"/>
                <a:gd name="T10" fmla="*/ 52 w 63"/>
                <a:gd name="T11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3">
                  <a:moveTo>
                    <a:pt x="52" y="11"/>
                  </a:moveTo>
                  <a:lnTo>
                    <a:pt x="52" y="11"/>
                  </a:lnTo>
                  <a:cubicBezTo>
                    <a:pt x="63" y="23"/>
                    <a:pt x="63" y="41"/>
                    <a:pt x="52" y="52"/>
                  </a:cubicBezTo>
                  <a:cubicBezTo>
                    <a:pt x="41" y="63"/>
                    <a:pt x="22" y="63"/>
                    <a:pt x="11" y="52"/>
                  </a:cubicBezTo>
                  <a:cubicBezTo>
                    <a:pt x="0" y="41"/>
                    <a:pt x="0" y="23"/>
                    <a:pt x="11" y="11"/>
                  </a:cubicBezTo>
                  <a:cubicBezTo>
                    <a:pt x="22" y="0"/>
                    <a:pt x="41" y="0"/>
                    <a:pt x="52" y="1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31"/>
            <p:cNvSpPr>
              <a:spLocks noEditPoints="1"/>
            </p:cNvSpPr>
            <p:nvPr/>
          </p:nvSpPr>
          <p:spPr bwMode="auto">
            <a:xfrm>
              <a:off x="3633" y="4138"/>
              <a:ext cx="67" cy="267"/>
            </a:xfrm>
            <a:custGeom>
              <a:avLst/>
              <a:gdLst>
                <a:gd name="T0" fmla="*/ 0 w 112"/>
                <a:gd name="T1" fmla="*/ 0 h 443"/>
                <a:gd name="T2" fmla="*/ 0 w 112"/>
                <a:gd name="T3" fmla="*/ 0 h 443"/>
                <a:gd name="T4" fmla="*/ 112 w 112"/>
                <a:gd name="T5" fmla="*/ 0 h 443"/>
                <a:gd name="T6" fmla="*/ 56 w 112"/>
                <a:gd name="T7" fmla="*/ 0 h 443"/>
                <a:gd name="T8" fmla="*/ 56 w 112"/>
                <a:gd name="T9" fmla="*/ 0 h 443"/>
                <a:gd name="T10" fmla="*/ 56 w 112"/>
                <a:gd name="T11" fmla="*/ 443 h 443"/>
                <a:gd name="T12" fmla="*/ 0 w 112"/>
                <a:gd name="T13" fmla="*/ 443 h 443"/>
                <a:gd name="T14" fmla="*/ 0 w 112"/>
                <a:gd name="T15" fmla="*/ 443 h 443"/>
                <a:gd name="T16" fmla="*/ 112 w 112"/>
                <a:gd name="T17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443">
                  <a:moveTo>
                    <a:pt x="0" y="0"/>
                  </a:moveTo>
                  <a:lnTo>
                    <a:pt x="0" y="0"/>
                  </a:lnTo>
                  <a:lnTo>
                    <a:pt x="112" y="0"/>
                  </a:lnTo>
                  <a:moveTo>
                    <a:pt x="56" y="0"/>
                  </a:moveTo>
                  <a:lnTo>
                    <a:pt x="56" y="0"/>
                  </a:lnTo>
                  <a:lnTo>
                    <a:pt x="56" y="443"/>
                  </a:lnTo>
                  <a:moveTo>
                    <a:pt x="0" y="443"/>
                  </a:moveTo>
                  <a:lnTo>
                    <a:pt x="0" y="443"/>
                  </a:lnTo>
                  <a:lnTo>
                    <a:pt x="112" y="443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32"/>
            <p:cNvSpPr>
              <a:spLocks/>
            </p:cNvSpPr>
            <p:nvPr/>
          </p:nvSpPr>
          <p:spPr bwMode="auto">
            <a:xfrm>
              <a:off x="3648" y="3656"/>
              <a:ext cx="38" cy="38"/>
            </a:xfrm>
            <a:custGeom>
              <a:avLst/>
              <a:gdLst>
                <a:gd name="T0" fmla="*/ 52 w 63"/>
                <a:gd name="T1" fmla="*/ 11 h 63"/>
                <a:gd name="T2" fmla="*/ 52 w 63"/>
                <a:gd name="T3" fmla="*/ 11 h 63"/>
                <a:gd name="T4" fmla="*/ 52 w 63"/>
                <a:gd name="T5" fmla="*/ 52 h 63"/>
                <a:gd name="T6" fmla="*/ 11 w 63"/>
                <a:gd name="T7" fmla="*/ 52 h 63"/>
                <a:gd name="T8" fmla="*/ 11 w 63"/>
                <a:gd name="T9" fmla="*/ 11 h 63"/>
                <a:gd name="T10" fmla="*/ 52 w 63"/>
                <a:gd name="T11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3">
                  <a:moveTo>
                    <a:pt x="52" y="11"/>
                  </a:moveTo>
                  <a:lnTo>
                    <a:pt x="52" y="11"/>
                  </a:lnTo>
                  <a:cubicBezTo>
                    <a:pt x="63" y="22"/>
                    <a:pt x="63" y="41"/>
                    <a:pt x="52" y="52"/>
                  </a:cubicBezTo>
                  <a:cubicBezTo>
                    <a:pt x="40" y="63"/>
                    <a:pt x="22" y="63"/>
                    <a:pt x="11" y="52"/>
                  </a:cubicBezTo>
                  <a:cubicBezTo>
                    <a:pt x="0" y="41"/>
                    <a:pt x="0" y="22"/>
                    <a:pt x="11" y="11"/>
                  </a:cubicBezTo>
                  <a:cubicBezTo>
                    <a:pt x="22" y="0"/>
                    <a:pt x="40" y="0"/>
                    <a:pt x="52" y="1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33"/>
            <p:cNvSpPr>
              <a:spLocks/>
            </p:cNvSpPr>
            <p:nvPr/>
          </p:nvSpPr>
          <p:spPr bwMode="auto">
            <a:xfrm>
              <a:off x="3648" y="4643"/>
              <a:ext cx="38" cy="38"/>
            </a:xfrm>
            <a:custGeom>
              <a:avLst/>
              <a:gdLst>
                <a:gd name="T0" fmla="*/ 52 w 63"/>
                <a:gd name="T1" fmla="*/ 11 h 63"/>
                <a:gd name="T2" fmla="*/ 52 w 63"/>
                <a:gd name="T3" fmla="*/ 11 h 63"/>
                <a:gd name="T4" fmla="*/ 52 w 63"/>
                <a:gd name="T5" fmla="*/ 51 h 63"/>
                <a:gd name="T6" fmla="*/ 11 w 63"/>
                <a:gd name="T7" fmla="*/ 51 h 63"/>
                <a:gd name="T8" fmla="*/ 11 w 63"/>
                <a:gd name="T9" fmla="*/ 11 h 63"/>
                <a:gd name="T10" fmla="*/ 52 w 63"/>
                <a:gd name="T11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3">
                  <a:moveTo>
                    <a:pt x="52" y="11"/>
                  </a:moveTo>
                  <a:lnTo>
                    <a:pt x="52" y="11"/>
                  </a:lnTo>
                  <a:cubicBezTo>
                    <a:pt x="63" y="22"/>
                    <a:pt x="63" y="40"/>
                    <a:pt x="52" y="51"/>
                  </a:cubicBezTo>
                  <a:cubicBezTo>
                    <a:pt x="40" y="63"/>
                    <a:pt x="22" y="63"/>
                    <a:pt x="11" y="51"/>
                  </a:cubicBezTo>
                  <a:cubicBezTo>
                    <a:pt x="0" y="40"/>
                    <a:pt x="0" y="22"/>
                    <a:pt x="11" y="11"/>
                  </a:cubicBezTo>
                  <a:cubicBezTo>
                    <a:pt x="22" y="0"/>
                    <a:pt x="40" y="0"/>
                    <a:pt x="52" y="1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34"/>
            <p:cNvSpPr>
              <a:spLocks/>
            </p:cNvSpPr>
            <p:nvPr/>
          </p:nvSpPr>
          <p:spPr bwMode="auto">
            <a:xfrm>
              <a:off x="3648" y="4496"/>
              <a:ext cx="38" cy="38"/>
            </a:xfrm>
            <a:custGeom>
              <a:avLst/>
              <a:gdLst>
                <a:gd name="T0" fmla="*/ 52 w 63"/>
                <a:gd name="T1" fmla="*/ 11 h 63"/>
                <a:gd name="T2" fmla="*/ 52 w 63"/>
                <a:gd name="T3" fmla="*/ 11 h 63"/>
                <a:gd name="T4" fmla="*/ 52 w 63"/>
                <a:gd name="T5" fmla="*/ 52 h 63"/>
                <a:gd name="T6" fmla="*/ 11 w 63"/>
                <a:gd name="T7" fmla="*/ 52 h 63"/>
                <a:gd name="T8" fmla="*/ 11 w 63"/>
                <a:gd name="T9" fmla="*/ 11 h 63"/>
                <a:gd name="T10" fmla="*/ 52 w 63"/>
                <a:gd name="T11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3">
                  <a:moveTo>
                    <a:pt x="52" y="11"/>
                  </a:moveTo>
                  <a:lnTo>
                    <a:pt x="52" y="11"/>
                  </a:lnTo>
                  <a:cubicBezTo>
                    <a:pt x="63" y="23"/>
                    <a:pt x="63" y="41"/>
                    <a:pt x="52" y="52"/>
                  </a:cubicBezTo>
                  <a:cubicBezTo>
                    <a:pt x="40" y="63"/>
                    <a:pt x="22" y="63"/>
                    <a:pt x="11" y="52"/>
                  </a:cubicBezTo>
                  <a:cubicBezTo>
                    <a:pt x="0" y="41"/>
                    <a:pt x="0" y="23"/>
                    <a:pt x="11" y="11"/>
                  </a:cubicBezTo>
                  <a:cubicBezTo>
                    <a:pt x="22" y="0"/>
                    <a:pt x="40" y="0"/>
                    <a:pt x="52" y="1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35"/>
            <p:cNvSpPr>
              <a:spLocks/>
            </p:cNvSpPr>
            <p:nvPr/>
          </p:nvSpPr>
          <p:spPr bwMode="auto">
            <a:xfrm>
              <a:off x="3648" y="4049"/>
              <a:ext cx="38" cy="38"/>
            </a:xfrm>
            <a:custGeom>
              <a:avLst/>
              <a:gdLst>
                <a:gd name="T0" fmla="*/ 52 w 63"/>
                <a:gd name="T1" fmla="*/ 11 h 63"/>
                <a:gd name="T2" fmla="*/ 52 w 63"/>
                <a:gd name="T3" fmla="*/ 11 h 63"/>
                <a:gd name="T4" fmla="*/ 52 w 63"/>
                <a:gd name="T5" fmla="*/ 52 h 63"/>
                <a:gd name="T6" fmla="*/ 11 w 63"/>
                <a:gd name="T7" fmla="*/ 52 h 63"/>
                <a:gd name="T8" fmla="*/ 11 w 63"/>
                <a:gd name="T9" fmla="*/ 11 h 63"/>
                <a:gd name="T10" fmla="*/ 52 w 63"/>
                <a:gd name="T11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3">
                  <a:moveTo>
                    <a:pt x="52" y="11"/>
                  </a:moveTo>
                  <a:lnTo>
                    <a:pt x="52" y="11"/>
                  </a:lnTo>
                  <a:cubicBezTo>
                    <a:pt x="63" y="23"/>
                    <a:pt x="63" y="41"/>
                    <a:pt x="52" y="52"/>
                  </a:cubicBezTo>
                  <a:cubicBezTo>
                    <a:pt x="40" y="63"/>
                    <a:pt x="22" y="63"/>
                    <a:pt x="11" y="52"/>
                  </a:cubicBezTo>
                  <a:cubicBezTo>
                    <a:pt x="0" y="41"/>
                    <a:pt x="0" y="23"/>
                    <a:pt x="11" y="11"/>
                  </a:cubicBezTo>
                  <a:cubicBezTo>
                    <a:pt x="22" y="0"/>
                    <a:pt x="40" y="0"/>
                    <a:pt x="52" y="1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36"/>
            <p:cNvSpPr>
              <a:spLocks/>
            </p:cNvSpPr>
            <p:nvPr/>
          </p:nvSpPr>
          <p:spPr bwMode="auto">
            <a:xfrm>
              <a:off x="3648" y="4438"/>
              <a:ext cx="38" cy="38"/>
            </a:xfrm>
            <a:custGeom>
              <a:avLst/>
              <a:gdLst>
                <a:gd name="T0" fmla="*/ 52 w 63"/>
                <a:gd name="T1" fmla="*/ 12 h 63"/>
                <a:gd name="T2" fmla="*/ 52 w 63"/>
                <a:gd name="T3" fmla="*/ 12 h 63"/>
                <a:gd name="T4" fmla="*/ 52 w 63"/>
                <a:gd name="T5" fmla="*/ 52 h 63"/>
                <a:gd name="T6" fmla="*/ 11 w 63"/>
                <a:gd name="T7" fmla="*/ 52 h 63"/>
                <a:gd name="T8" fmla="*/ 11 w 63"/>
                <a:gd name="T9" fmla="*/ 12 h 63"/>
                <a:gd name="T10" fmla="*/ 52 w 63"/>
                <a:gd name="T11" fmla="*/ 1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3">
                  <a:moveTo>
                    <a:pt x="52" y="12"/>
                  </a:moveTo>
                  <a:lnTo>
                    <a:pt x="52" y="12"/>
                  </a:lnTo>
                  <a:cubicBezTo>
                    <a:pt x="63" y="23"/>
                    <a:pt x="63" y="41"/>
                    <a:pt x="52" y="52"/>
                  </a:cubicBezTo>
                  <a:cubicBezTo>
                    <a:pt x="40" y="63"/>
                    <a:pt x="22" y="63"/>
                    <a:pt x="11" y="52"/>
                  </a:cubicBezTo>
                  <a:cubicBezTo>
                    <a:pt x="0" y="41"/>
                    <a:pt x="0" y="23"/>
                    <a:pt x="11" y="12"/>
                  </a:cubicBezTo>
                  <a:cubicBezTo>
                    <a:pt x="22" y="0"/>
                    <a:pt x="40" y="0"/>
                    <a:pt x="52" y="1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37"/>
            <p:cNvSpPr>
              <a:spLocks/>
            </p:cNvSpPr>
            <p:nvPr/>
          </p:nvSpPr>
          <p:spPr bwMode="auto">
            <a:xfrm>
              <a:off x="3648" y="4496"/>
              <a:ext cx="38" cy="38"/>
            </a:xfrm>
            <a:custGeom>
              <a:avLst/>
              <a:gdLst>
                <a:gd name="T0" fmla="*/ 52 w 63"/>
                <a:gd name="T1" fmla="*/ 11 h 63"/>
                <a:gd name="T2" fmla="*/ 52 w 63"/>
                <a:gd name="T3" fmla="*/ 11 h 63"/>
                <a:gd name="T4" fmla="*/ 52 w 63"/>
                <a:gd name="T5" fmla="*/ 52 h 63"/>
                <a:gd name="T6" fmla="*/ 11 w 63"/>
                <a:gd name="T7" fmla="*/ 52 h 63"/>
                <a:gd name="T8" fmla="*/ 11 w 63"/>
                <a:gd name="T9" fmla="*/ 11 h 63"/>
                <a:gd name="T10" fmla="*/ 52 w 63"/>
                <a:gd name="T11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3">
                  <a:moveTo>
                    <a:pt x="52" y="11"/>
                  </a:moveTo>
                  <a:lnTo>
                    <a:pt x="52" y="11"/>
                  </a:lnTo>
                  <a:cubicBezTo>
                    <a:pt x="63" y="23"/>
                    <a:pt x="63" y="41"/>
                    <a:pt x="52" y="52"/>
                  </a:cubicBezTo>
                  <a:cubicBezTo>
                    <a:pt x="40" y="63"/>
                    <a:pt x="22" y="63"/>
                    <a:pt x="11" y="52"/>
                  </a:cubicBezTo>
                  <a:cubicBezTo>
                    <a:pt x="0" y="41"/>
                    <a:pt x="0" y="23"/>
                    <a:pt x="11" y="11"/>
                  </a:cubicBezTo>
                  <a:cubicBezTo>
                    <a:pt x="22" y="0"/>
                    <a:pt x="40" y="0"/>
                    <a:pt x="52" y="1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38"/>
            <p:cNvSpPr>
              <a:spLocks/>
            </p:cNvSpPr>
            <p:nvPr/>
          </p:nvSpPr>
          <p:spPr bwMode="auto">
            <a:xfrm>
              <a:off x="3648" y="3684"/>
              <a:ext cx="38" cy="37"/>
            </a:xfrm>
            <a:custGeom>
              <a:avLst/>
              <a:gdLst>
                <a:gd name="T0" fmla="*/ 52 w 63"/>
                <a:gd name="T1" fmla="*/ 11 h 63"/>
                <a:gd name="T2" fmla="*/ 52 w 63"/>
                <a:gd name="T3" fmla="*/ 11 h 63"/>
                <a:gd name="T4" fmla="*/ 52 w 63"/>
                <a:gd name="T5" fmla="*/ 52 h 63"/>
                <a:gd name="T6" fmla="*/ 11 w 63"/>
                <a:gd name="T7" fmla="*/ 52 h 63"/>
                <a:gd name="T8" fmla="*/ 11 w 63"/>
                <a:gd name="T9" fmla="*/ 11 h 63"/>
                <a:gd name="T10" fmla="*/ 52 w 63"/>
                <a:gd name="T11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3">
                  <a:moveTo>
                    <a:pt x="52" y="11"/>
                  </a:moveTo>
                  <a:lnTo>
                    <a:pt x="52" y="11"/>
                  </a:lnTo>
                  <a:cubicBezTo>
                    <a:pt x="63" y="23"/>
                    <a:pt x="63" y="41"/>
                    <a:pt x="52" y="52"/>
                  </a:cubicBezTo>
                  <a:cubicBezTo>
                    <a:pt x="40" y="63"/>
                    <a:pt x="22" y="63"/>
                    <a:pt x="11" y="52"/>
                  </a:cubicBezTo>
                  <a:cubicBezTo>
                    <a:pt x="0" y="41"/>
                    <a:pt x="0" y="23"/>
                    <a:pt x="11" y="11"/>
                  </a:cubicBezTo>
                  <a:cubicBezTo>
                    <a:pt x="22" y="0"/>
                    <a:pt x="40" y="0"/>
                    <a:pt x="52" y="1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39"/>
            <p:cNvSpPr>
              <a:spLocks/>
            </p:cNvSpPr>
            <p:nvPr/>
          </p:nvSpPr>
          <p:spPr bwMode="auto">
            <a:xfrm>
              <a:off x="3648" y="4084"/>
              <a:ext cx="38" cy="38"/>
            </a:xfrm>
            <a:custGeom>
              <a:avLst/>
              <a:gdLst>
                <a:gd name="T0" fmla="*/ 52 w 63"/>
                <a:gd name="T1" fmla="*/ 11 h 63"/>
                <a:gd name="T2" fmla="*/ 52 w 63"/>
                <a:gd name="T3" fmla="*/ 11 h 63"/>
                <a:gd name="T4" fmla="*/ 52 w 63"/>
                <a:gd name="T5" fmla="*/ 52 h 63"/>
                <a:gd name="T6" fmla="*/ 11 w 63"/>
                <a:gd name="T7" fmla="*/ 52 h 63"/>
                <a:gd name="T8" fmla="*/ 11 w 63"/>
                <a:gd name="T9" fmla="*/ 11 h 63"/>
                <a:gd name="T10" fmla="*/ 52 w 63"/>
                <a:gd name="T11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3">
                  <a:moveTo>
                    <a:pt x="52" y="11"/>
                  </a:moveTo>
                  <a:lnTo>
                    <a:pt x="52" y="11"/>
                  </a:lnTo>
                  <a:cubicBezTo>
                    <a:pt x="63" y="22"/>
                    <a:pt x="63" y="40"/>
                    <a:pt x="52" y="52"/>
                  </a:cubicBezTo>
                  <a:cubicBezTo>
                    <a:pt x="40" y="63"/>
                    <a:pt x="22" y="63"/>
                    <a:pt x="11" y="52"/>
                  </a:cubicBezTo>
                  <a:cubicBezTo>
                    <a:pt x="0" y="40"/>
                    <a:pt x="0" y="22"/>
                    <a:pt x="11" y="11"/>
                  </a:cubicBezTo>
                  <a:cubicBezTo>
                    <a:pt x="22" y="0"/>
                    <a:pt x="40" y="0"/>
                    <a:pt x="52" y="1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40"/>
            <p:cNvSpPr>
              <a:spLocks/>
            </p:cNvSpPr>
            <p:nvPr/>
          </p:nvSpPr>
          <p:spPr bwMode="auto">
            <a:xfrm>
              <a:off x="3648" y="4729"/>
              <a:ext cx="38" cy="38"/>
            </a:xfrm>
            <a:custGeom>
              <a:avLst/>
              <a:gdLst>
                <a:gd name="T0" fmla="*/ 52 w 63"/>
                <a:gd name="T1" fmla="*/ 11 h 63"/>
                <a:gd name="T2" fmla="*/ 52 w 63"/>
                <a:gd name="T3" fmla="*/ 11 h 63"/>
                <a:gd name="T4" fmla="*/ 52 w 63"/>
                <a:gd name="T5" fmla="*/ 52 h 63"/>
                <a:gd name="T6" fmla="*/ 11 w 63"/>
                <a:gd name="T7" fmla="*/ 52 h 63"/>
                <a:gd name="T8" fmla="*/ 11 w 63"/>
                <a:gd name="T9" fmla="*/ 11 h 63"/>
                <a:gd name="T10" fmla="*/ 52 w 63"/>
                <a:gd name="T11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3">
                  <a:moveTo>
                    <a:pt x="52" y="11"/>
                  </a:moveTo>
                  <a:lnTo>
                    <a:pt x="52" y="11"/>
                  </a:lnTo>
                  <a:cubicBezTo>
                    <a:pt x="63" y="22"/>
                    <a:pt x="63" y="40"/>
                    <a:pt x="52" y="52"/>
                  </a:cubicBezTo>
                  <a:cubicBezTo>
                    <a:pt x="40" y="63"/>
                    <a:pt x="22" y="63"/>
                    <a:pt x="11" y="52"/>
                  </a:cubicBezTo>
                  <a:cubicBezTo>
                    <a:pt x="0" y="40"/>
                    <a:pt x="0" y="22"/>
                    <a:pt x="11" y="11"/>
                  </a:cubicBezTo>
                  <a:cubicBezTo>
                    <a:pt x="22" y="0"/>
                    <a:pt x="40" y="0"/>
                    <a:pt x="52" y="1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41"/>
            <p:cNvSpPr>
              <a:spLocks noEditPoints="1"/>
            </p:cNvSpPr>
            <p:nvPr/>
          </p:nvSpPr>
          <p:spPr bwMode="auto">
            <a:xfrm>
              <a:off x="3839" y="4668"/>
              <a:ext cx="67" cy="84"/>
            </a:xfrm>
            <a:custGeom>
              <a:avLst/>
              <a:gdLst>
                <a:gd name="T0" fmla="*/ 0 w 112"/>
                <a:gd name="T1" fmla="*/ 0 h 140"/>
                <a:gd name="T2" fmla="*/ 0 w 112"/>
                <a:gd name="T3" fmla="*/ 0 h 140"/>
                <a:gd name="T4" fmla="*/ 112 w 112"/>
                <a:gd name="T5" fmla="*/ 0 h 140"/>
                <a:gd name="T6" fmla="*/ 56 w 112"/>
                <a:gd name="T7" fmla="*/ 0 h 140"/>
                <a:gd name="T8" fmla="*/ 56 w 112"/>
                <a:gd name="T9" fmla="*/ 0 h 140"/>
                <a:gd name="T10" fmla="*/ 56 w 112"/>
                <a:gd name="T11" fmla="*/ 140 h 140"/>
                <a:gd name="T12" fmla="*/ 0 w 112"/>
                <a:gd name="T13" fmla="*/ 140 h 140"/>
                <a:gd name="T14" fmla="*/ 0 w 112"/>
                <a:gd name="T15" fmla="*/ 140 h 140"/>
                <a:gd name="T16" fmla="*/ 112 w 112"/>
                <a:gd name="T17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140">
                  <a:moveTo>
                    <a:pt x="0" y="0"/>
                  </a:moveTo>
                  <a:lnTo>
                    <a:pt x="0" y="0"/>
                  </a:lnTo>
                  <a:lnTo>
                    <a:pt x="112" y="0"/>
                  </a:lnTo>
                  <a:moveTo>
                    <a:pt x="56" y="0"/>
                  </a:moveTo>
                  <a:lnTo>
                    <a:pt x="56" y="0"/>
                  </a:lnTo>
                  <a:lnTo>
                    <a:pt x="56" y="140"/>
                  </a:lnTo>
                  <a:moveTo>
                    <a:pt x="0" y="140"/>
                  </a:moveTo>
                  <a:lnTo>
                    <a:pt x="0" y="140"/>
                  </a:lnTo>
                  <a:lnTo>
                    <a:pt x="112" y="14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42"/>
            <p:cNvSpPr>
              <a:spLocks/>
            </p:cNvSpPr>
            <p:nvPr/>
          </p:nvSpPr>
          <p:spPr bwMode="auto">
            <a:xfrm>
              <a:off x="3853" y="4634"/>
              <a:ext cx="39" cy="38"/>
            </a:xfrm>
            <a:custGeom>
              <a:avLst/>
              <a:gdLst>
                <a:gd name="T0" fmla="*/ 52 w 64"/>
                <a:gd name="T1" fmla="*/ 11 h 63"/>
                <a:gd name="T2" fmla="*/ 52 w 64"/>
                <a:gd name="T3" fmla="*/ 11 h 63"/>
                <a:gd name="T4" fmla="*/ 52 w 64"/>
                <a:gd name="T5" fmla="*/ 51 h 63"/>
                <a:gd name="T6" fmla="*/ 12 w 64"/>
                <a:gd name="T7" fmla="*/ 51 h 63"/>
                <a:gd name="T8" fmla="*/ 12 w 64"/>
                <a:gd name="T9" fmla="*/ 11 h 63"/>
                <a:gd name="T10" fmla="*/ 52 w 64"/>
                <a:gd name="T11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63">
                  <a:moveTo>
                    <a:pt x="52" y="11"/>
                  </a:moveTo>
                  <a:lnTo>
                    <a:pt x="52" y="11"/>
                  </a:lnTo>
                  <a:cubicBezTo>
                    <a:pt x="64" y="22"/>
                    <a:pt x="64" y="40"/>
                    <a:pt x="52" y="51"/>
                  </a:cubicBezTo>
                  <a:cubicBezTo>
                    <a:pt x="41" y="63"/>
                    <a:pt x="23" y="63"/>
                    <a:pt x="12" y="51"/>
                  </a:cubicBezTo>
                  <a:cubicBezTo>
                    <a:pt x="0" y="40"/>
                    <a:pt x="0" y="22"/>
                    <a:pt x="12" y="11"/>
                  </a:cubicBezTo>
                  <a:cubicBezTo>
                    <a:pt x="23" y="0"/>
                    <a:pt x="41" y="0"/>
                    <a:pt x="52" y="1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43"/>
            <p:cNvSpPr>
              <a:spLocks/>
            </p:cNvSpPr>
            <p:nvPr/>
          </p:nvSpPr>
          <p:spPr bwMode="auto">
            <a:xfrm>
              <a:off x="3853" y="4699"/>
              <a:ext cx="39" cy="38"/>
            </a:xfrm>
            <a:custGeom>
              <a:avLst/>
              <a:gdLst>
                <a:gd name="T0" fmla="*/ 52 w 64"/>
                <a:gd name="T1" fmla="*/ 11 h 63"/>
                <a:gd name="T2" fmla="*/ 52 w 64"/>
                <a:gd name="T3" fmla="*/ 11 h 63"/>
                <a:gd name="T4" fmla="*/ 52 w 64"/>
                <a:gd name="T5" fmla="*/ 52 h 63"/>
                <a:gd name="T6" fmla="*/ 12 w 64"/>
                <a:gd name="T7" fmla="*/ 52 h 63"/>
                <a:gd name="T8" fmla="*/ 12 w 64"/>
                <a:gd name="T9" fmla="*/ 11 h 63"/>
                <a:gd name="T10" fmla="*/ 52 w 64"/>
                <a:gd name="T11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63">
                  <a:moveTo>
                    <a:pt x="52" y="11"/>
                  </a:moveTo>
                  <a:lnTo>
                    <a:pt x="52" y="11"/>
                  </a:lnTo>
                  <a:cubicBezTo>
                    <a:pt x="64" y="23"/>
                    <a:pt x="64" y="41"/>
                    <a:pt x="52" y="52"/>
                  </a:cubicBezTo>
                  <a:cubicBezTo>
                    <a:pt x="41" y="63"/>
                    <a:pt x="23" y="63"/>
                    <a:pt x="12" y="52"/>
                  </a:cubicBezTo>
                  <a:cubicBezTo>
                    <a:pt x="0" y="41"/>
                    <a:pt x="0" y="23"/>
                    <a:pt x="12" y="11"/>
                  </a:cubicBezTo>
                  <a:cubicBezTo>
                    <a:pt x="23" y="0"/>
                    <a:pt x="41" y="0"/>
                    <a:pt x="52" y="1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44"/>
            <p:cNvSpPr>
              <a:spLocks/>
            </p:cNvSpPr>
            <p:nvPr/>
          </p:nvSpPr>
          <p:spPr bwMode="auto">
            <a:xfrm>
              <a:off x="3853" y="4819"/>
              <a:ext cx="39" cy="38"/>
            </a:xfrm>
            <a:custGeom>
              <a:avLst/>
              <a:gdLst>
                <a:gd name="T0" fmla="*/ 52 w 64"/>
                <a:gd name="T1" fmla="*/ 11 h 63"/>
                <a:gd name="T2" fmla="*/ 52 w 64"/>
                <a:gd name="T3" fmla="*/ 11 h 63"/>
                <a:gd name="T4" fmla="*/ 52 w 64"/>
                <a:gd name="T5" fmla="*/ 52 h 63"/>
                <a:gd name="T6" fmla="*/ 12 w 64"/>
                <a:gd name="T7" fmla="*/ 52 h 63"/>
                <a:gd name="T8" fmla="*/ 12 w 64"/>
                <a:gd name="T9" fmla="*/ 11 h 63"/>
                <a:gd name="T10" fmla="*/ 52 w 64"/>
                <a:gd name="T11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63">
                  <a:moveTo>
                    <a:pt x="52" y="11"/>
                  </a:moveTo>
                  <a:lnTo>
                    <a:pt x="52" y="11"/>
                  </a:lnTo>
                  <a:cubicBezTo>
                    <a:pt x="64" y="22"/>
                    <a:pt x="64" y="40"/>
                    <a:pt x="52" y="52"/>
                  </a:cubicBezTo>
                  <a:cubicBezTo>
                    <a:pt x="41" y="63"/>
                    <a:pt x="23" y="63"/>
                    <a:pt x="12" y="52"/>
                  </a:cubicBezTo>
                  <a:cubicBezTo>
                    <a:pt x="0" y="40"/>
                    <a:pt x="0" y="22"/>
                    <a:pt x="12" y="11"/>
                  </a:cubicBezTo>
                  <a:cubicBezTo>
                    <a:pt x="23" y="0"/>
                    <a:pt x="41" y="0"/>
                    <a:pt x="52" y="1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45"/>
            <p:cNvSpPr>
              <a:spLocks/>
            </p:cNvSpPr>
            <p:nvPr/>
          </p:nvSpPr>
          <p:spPr bwMode="auto">
            <a:xfrm>
              <a:off x="3853" y="4734"/>
              <a:ext cx="39" cy="38"/>
            </a:xfrm>
            <a:custGeom>
              <a:avLst/>
              <a:gdLst>
                <a:gd name="T0" fmla="*/ 52 w 64"/>
                <a:gd name="T1" fmla="*/ 11 h 63"/>
                <a:gd name="T2" fmla="*/ 52 w 64"/>
                <a:gd name="T3" fmla="*/ 11 h 63"/>
                <a:gd name="T4" fmla="*/ 52 w 64"/>
                <a:gd name="T5" fmla="*/ 52 h 63"/>
                <a:gd name="T6" fmla="*/ 12 w 64"/>
                <a:gd name="T7" fmla="*/ 52 h 63"/>
                <a:gd name="T8" fmla="*/ 12 w 64"/>
                <a:gd name="T9" fmla="*/ 11 h 63"/>
                <a:gd name="T10" fmla="*/ 52 w 64"/>
                <a:gd name="T11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63">
                  <a:moveTo>
                    <a:pt x="52" y="11"/>
                  </a:moveTo>
                  <a:lnTo>
                    <a:pt x="52" y="11"/>
                  </a:lnTo>
                  <a:cubicBezTo>
                    <a:pt x="64" y="22"/>
                    <a:pt x="64" y="40"/>
                    <a:pt x="52" y="52"/>
                  </a:cubicBezTo>
                  <a:cubicBezTo>
                    <a:pt x="41" y="63"/>
                    <a:pt x="23" y="63"/>
                    <a:pt x="12" y="52"/>
                  </a:cubicBezTo>
                  <a:cubicBezTo>
                    <a:pt x="0" y="40"/>
                    <a:pt x="0" y="22"/>
                    <a:pt x="12" y="11"/>
                  </a:cubicBezTo>
                  <a:cubicBezTo>
                    <a:pt x="23" y="0"/>
                    <a:pt x="41" y="0"/>
                    <a:pt x="52" y="1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46"/>
            <p:cNvSpPr>
              <a:spLocks/>
            </p:cNvSpPr>
            <p:nvPr/>
          </p:nvSpPr>
          <p:spPr bwMode="auto">
            <a:xfrm>
              <a:off x="3853" y="4571"/>
              <a:ext cx="39" cy="38"/>
            </a:xfrm>
            <a:custGeom>
              <a:avLst/>
              <a:gdLst>
                <a:gd name="T0" fmla="*/ 52 w 64"/>
                <a:gd name="T1" fmla="*/ 11 h 63"/>
                <a:gd name="T2" fmla="*/ 52 w 64"/>
                <a:gd name="T3" fmla="*/ 11 h 63"/>
                <a:gd name="T4" fmla="*/ 52 w 64"/>
                <a:gd name="T5" fmla="*/ 52 h 63"/>
                <a:gd name="T6" fmla="*/ 12 w 64"/>
                <a:gd name="T7" fmla="*/ 52 h 63"/>
                <a:gd name="T8" fmla="*/ 12 w 64"/>
                <a:gd name="T9" fmla="*/ 11 h 63"/>
                <a:gd name="T10" fmla="*/ 52 w 64"/>
                <a:gd name="T11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63">
                  <a:moveTo>
                    <a:pt x="52" y="11"/>
                  </a:moveTo>
                  <a:lnTo>
                    <a:pt x="52" y="11"/>
                  </a:lnTo>
                  <a:cubicBezTo>
                    <a:pt x="64" y="22"/>
                    <a:pt x="64" y="40"/>
                    <a:pt x="52" y="52"/>
                  </a:cubicBezTo>
                  <a:cubicBezTo>
                    <a:pt x="41" y="63"/>
                    <a:pt x="23" y="63"/>
                    <a:pt x="12" y="52"/>
                  </a:cubicBezTo>
                  <a:cubicBezTo>
                    <a:pt x="0" y="40"/>
                    <a:pt x="0" y="22"/>
                    <a:pt x="12" y="11"/>
                  </a:cubicBezTo>
                  <a:cubicBezTo>
                    <a:pt x="23" y="0"/>
                    <a:pt x="41" y="0"/>
                    <a:pt x="52" y="1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47"/>
            <p:cNvSpPr>
              <a:spLocks noEditPoints="1"/>
            </p:cNvSpPr>
            <p:nvPr/>
          </p:nvSpPr>
          <p:spPr bwMode="auto">
            <a:xfrm>
              <a:off x="4044" y="4716"/>
              <a:ext cx="68" cy="57"/>
            </a:xfrm>
            <a:custGeom>
              <a:avLst/>
              <a:gdLst>
                <a:gd name="T0" fmla="*/ 0 w 112"/>
                <a:gd name="T1" fmla="*/ 0 h 95"/>
                <a:gd name="T2" fmla="*/ 0 w 112"/>
                <a:gd name="T3" fmla="*/ 0 h 95"/>
                <a:gd name="T4" fmla="*/ 112 w 112"/>
                <a:gd name="T5" fmla="*/ 0 h 95"/>
                <a:gd name="T6" fmla="*/ 56 w 112"/>
                <a:gd name="T7" fmla="*/ 0 h 95"/>
                <a:gd name="T8" fmla="*/ 56 w 112"/>
                <a:gd name="T9" fmla="*/ 0 h 95"/>
                <a:gd name="T10" fmla="*/ 56 w 112"/>
                <a:gd name="T11" fmla="*/ 95 h 95"/>
                <a:gd name="T12" fmla="*/ 0 w 112"/>
                <a:gd name="T13" fmla="*/ 95 h 95"/>
                <a:gd name="T14" fmla="*/ 0 w 112"/>
                <a:gd name="T15" fmla="*/ 95 h 95"/>
                <a:gd name="T16" fmla="*/ 112 w 112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95">
                  <a:moveTo>
                    <a:pt x="0" y="0"/>
                  </a:moveTo>
                  <a:lnTo>
                    <a:pt x="0" y="0"/>
                  </a:lnTo>
                  <a:lnTo>
                    <a:pt x="112" y="0"/>
                  </a:lnTo>
                  <a:moveTo>
                    <a:pt x="56" y="0"/>
                  </a:moveTo>
                  <a:lnTo>
                    <a:pt x="56" y="0"/>
                  </a:lnTo>
                  <a:lnTo>
                    <a:pt x="56" y="95"/>
                  </a:lnTo>
                  <a:moveTo>
                    <a:pt x="0" y="95"/>
                  </a:moveTo>
                  <a:lnTo>
                    <a:pt x="0" y="95"/>
                  </a:lnTo>
                  <a:lnTo>
                    <a:pt x="112" y="95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48"/>
            <p:cNvSpPr>
              <a:spLocks/>
            </p:cNvSpPr>
            <p:nvPr/>
          </p:nvSpPr>
          <p:spPr bwMode="auto">
            <a:xfrm>
              <a:off x="4059" y="4684"/>
              <a:ext cx="37" cy="38"/>
            </a:xfrm>
            <a:custGeom>
              <a:avLst/>
              <a:gdLst>
                <a:gd name="T0" fmla="*/ 52 w 63"/>
                <a:gd name="T1" fmla="*/ 11 h 63"/>
                <a:gd name="T2" fmla="*/ 52 w 63"/>
                <a:gd name="T3" fmla="*/ 11 h 63"/>
                <a:gd name="T4" fmla="*/ 52 w 63"/>
                <a:gd name="T5" fmla="*/ 51 h 63"/>
                <a:gd name="T6" fmla="*/ 11 w 63"/>
                <a:gd name="T7" fmla="*/ 51 h 63"/>
                <a:gd name="T8" fmla="*/ 11 w 63"/>
                <a:gd name="T9" fmla="*/ 11 h 63"/>
                <a:gd name="T10" fmla="*/ 52 w 63"/>
                <a:gd name="T11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3">
                  <a:moveTo>
                    <a:pt x="52" y="11"/>
                  </a:moveTo>
                  <a:lnTo>
                    <a:pt x="52" y="11"/>
                  </a:lnTo>
                  <a:cubicBezTo>
                    <a:pt x="63" y="22"/>
                    <a:pt x="63" y="40"/>
                    <a:pt x="52" y="51"/>
                  </a:cubicBezTo>
                  <a:cubicBezTo>
                    <a:pt x="41" y="63"/>
                    <a:pt x="23" y="63"/>
                    <a:pt x="11" y="51"/>
                  </a:cubicBezTo>
                  <a:cubicBezTo>
                    <a:pt x="0" y="40"/>
                    <a:pt x="0" y="22"/>
                    <a:pt x="11" y="11"/>
                  </a:cubicBezTo>
                  <a:cubicBezTo>
                    <a:pt x="23" y="0"/>
                    <a:pt x="41" y="0"/>
                    <a:pt x="52" y="1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49"/>
            <p:cNvSpPr>
              <a:spLocks/>
            </p:cNvSpPr>
            <p:nvPr/>
          </p:nvSpPr>
          <p:spPr bwMode="auto">
            <a:xfrm>
              <a:off x="4059" y="4581"/>
              <a:ext cx="37" cy="38"/>
            </a:xfrm>
            <a:custGeom>
              <a:avLst/>
              <a:gdLst>
                <a:gd name="T0" fmla="*/ 52 w 63"/>
                <a:gd name="T1" fmla="*/ 11 h 63"/>
                <a:gd name="T2" fmla="*/ 52 w 63"/>
                <a:gd name="T3" fmla="*/ 11 h 63"/>
                <a:gd name="T4" fmla="*/ 52 w 63"/>
                <a:gd name="T5" fmla="*/ 52 h 63"/>
                <a:gd name="T6" fmla="*/ 11 w 63"/>
                <a:gd name="T7" fmla="*/ 52 h 63"/>
                <a:gd name="T8" fmla="*/ 11 w 63"/>
                <a:gd name="T9" fmla="*/ 11 h 63"/>
                <a:gd name="T10" fmla="*/ 52 w 63"/>
                <a:gd name="T11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3">
                  <a:moveTo>
                    <a:pt x="52" y="11"/>
                  </a:moveTo>
                  <a:lnTo>
                    <a:pt x="52" y="11"/>
                  </a:lnTo>
                  <a:cubicBezTo>
                    <a:pt x="63" y="22"/>
                    <a:pt x="63" y="40"/>
                    <a:pt x="52" y="52"/>
                  </a:cubicBezTo>
                  <a:cubicBezTo>
                    <a:pt x="41" y="63"/>
                    <a:pt x="23" y="63"/>
                    <a:pt x="11" y="52"/>
                  </a:cubicBezTo>
                  <a:cubicBezTo>
                    <a:pt x="0" y="40"/>
                    <a:pt x="0" y="22"/>
                    <a:pt x="11" y="11"/>
                  </a:cubicBezTo>
                  <a:cubicBezTo>
                    <a:pt x="23" y="0"/>
                    <a:pt x="41" y="0"/>
                    <a:pt x="52" y="1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450"/>
            <p:cNvSpPr>
              <a:spLocks/>
            </p:cNvSpPr>
            <p:nvPr/>
          </p:nvSpPr>
          <p:spPr bwMode="auto">
            <a:xfrm>
              <a:off x="4059" y="4693"/>
              <a:ext cx="37" cy="38"/>
            </a:xfrm>
            <a:custGeom>
              <a:avLst/>
              <a:gdLst>
                <a:gd name="T0" fmla="*/ 52 w 63"/>
                <a:gd name="T1" fmla="*/ 11 h 63"/>
                <a:gd name="T2" fmla="*/ 52 w 63"/>
                <a:gd name="T3" fmla="*/ 11 h 63"/>
                <a:gd name="T4" fmla="*/ 52 w 63"/>
                <a:gd name="T5" fmla="*/ 51 h 63"/>
                <a:gd name="T6" fmla="*/ 11 w 63"/>
                <a:gd name="T7" fmla="*/ 51 h 63"/>
                <a:gd name="T8" fmla="*/ 11 w 63"/>
                <a:gd name="T9" fmla="*/ 11 h 63"/>
                <a:gd name="T10" fmla="*/ 52 w 63"/>
                <a:gd name="T11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3">
                  <a:moveTo>
                    <a:pt x="52" y="11"/>
                  </a:moveTo>
                  <a:lnTo>
                    <a:pt x="52" y="11"/>
                  </a:lnTo>
                  <a:cubicBezTo>
                    <a:pt x="63" y="22"/>
                    <a:pt x="63" y="40"/>
                    <a:pt x="52" y="51"/>
                  </a:cubicBezTo>
                  <a:cubicBezTo>
                    <a:pt x="41" y="63"/>
                    <a:pt x="23" y="63"/>
                    <a:pt x="11" y="51"/>
                  </a:cubicBezTo>
                  <a:cubicBezTo>
                    <a:pt x="0" y="40"/>
                    <a:pt x="0" y="22"/>
                    <a:pt x="11" y="11"/>
                  </a:cubicBezTo>
                  <a:cubicBezTo>
                    <a:pt x="23" y="0"/>
                    <a:pt x="41" y="0"/>
                    <a:pt x="52" y="1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451"/>
            <p:cNvSpPr>
              <a:spLocks/>
            </p:cNvSpPr>
            <p:nvPr/>
          </p:nvSpPr>
          <p:spPr bwMode="auto">
            <a:xfrm>
              <a:off x="4059" y="4731"/>
              <a:ext cx="37" cy="38"/>
            </a:xfrm>
            <a:custGeom>
              <a:avLst/>
              <a:gdLst>
                <a:gd name="T0" fmla="*/ 52 w 63"/>
                <a:gd name="T1" fmla="*/ 11 h 63"/>
                <a:gd name="T2" fmla="*/ 52 w 63"/>
                <a:gd name="T3" fmla="*/ 11 h 63"/>
                <a:gd name="T4" fmla="*/ 52 w 63"/>
                <a:gd name="T5" fmla="*/ 52 h 63"/>
                <a:gd name="T6" fmla="*/ 11 w 63"/>
                <a:gd name="T7" fmla="*/ 52 h 63"/>
                <a:gd name="T8" fmla="*/ 11 w 63"/>
                <a:gd name="T9" fmla="*/ 11 h 63"/>
                <a:gd name="T10" fmla="*/ 52 w 63"/>
                <a:gd name="T11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3">
                  <a:moveTo>
                    <a:pt x="52" y="11"/>
                  </a:moveTo>
                  <a:lnTo>
                    <a:pt x="52" y="11"/>
                  </a:lnTo>
                  <a:cubicBezTo>
                    <a:pt x="63" y="22"/>
                    <a:pt x="63" y="41"/>
                    <a:pt x="52" y="52"/>
                  </a:cubicBezTo>
                  <a:cubicBezTo>
                    <a:pt x="41" y="63"/>
                    <a:pt x="23" y="63"/>
                    <a:pt x="11" y="52"/>
                  </a:cubicBezTo>
                  <a:cubicBezTo>
                    <a:pt x="0" y="41"/>
                    <a:pt x="0" y="22"/>
                    <a:pt x="11" y="11"/>
                  </a:cubicBezTo>
                  <a:cubicBezTo>
                    <a:pt x="23" y="0"/>
                    <a:pt x="41" y="0"/>
                    <a:pt x="52" y="1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452"/>
            <p:cNvSpPr>
              <a:spLocks/>
            </p:cNvSpPr>
            <p:nvPr/>
          </p:nvSpPr>
          <p:spPr bwMode="auto">
            <a:xfrm>
              <a:off x="4059" y="4643"/>
              <a:ext cx="37" cy="38"/>
            </a:xfrm>
            <a:custGeom>
              <a:avLst/>
              <a:gdLst>
                <a:gd name="T0" fmla="*/ 52 w 63"/>
                <a:gd name="T1" fmla="*/ 11 h 63"/>
                <a:gd name="T2" fmla="*/ 52 w 63"/>
                <a:gd name="T3" fmla="*/ 11 h 63"/>
                <a:gd name="T4" fmla="*/ 52 w 63"/>
                <a:gd name="T5" fmla="*/ 51 h 63"/>
                <a:gd name="T6" fmla="*/ 11 w 63"/>
                <a:gd name="T7" fmla="*/ 51 h 63"/>
                <a:gd name="T8" fmla="*/ 11 w 63"/>
                <a:gd name="T9" fmla="*/ 11 h 63"/>
                <a:gd name="T10" fmla="*/ 52 w 63"/>
                <a:gd name="T11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3">
                  <a:moveTo>
                    <a:pt x="52" y="11"/>
                  </a:moveTo>
                  <a:lnTo>
                    <a:pt x="52" y="11"/>
                  </a:lnTo>
                  <a:cubicBezTo>
                    <a:pt x="63" y="22"/>
                    <a:pt x="63" y="40"/>
                    <a:pt x="52" y="51"/>
                  </a:cubicBezTo>
                  <a:cubicBezTo>
                    <a:pt x="41" y="63"/>
                    <a:pt x="23" y="63"/>
                    <a:pt x="11" y="51"/>
                  </a:cubicBezTo>
                  <a:cubicBezTo>
                    <a:pt x="0" y="40"/>
                    <a:pt x="0" y="22"/>
                    <a:pt x="11" y="11"/>
                  </a:cubicBezTo>
                  <a:cubicBezTo>
                    <a:pt x="23" y="0"/>
                    <a:pt x="41" y="0"/>
                    <a:pt x="52" y="1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453"/>
            <p:cNvSpPr>
              <a:spLocks/>
            </p:cNvSpPr>
            <p:nvPr/>
          </p:nvSpPr>
          <p:spPr bwMode="auto">
            <a:xfrm>
              <a:off x="4059" y="4738"/>
              <a:ext cx="37" cy="38"/>
            </a:xfrm>
            <a:custGeom>
              <a:avLst/>
              <a:gdLst>
                <a:gd name="T0" fmla="*/ 52 w 63"/>
                <a:gd name="T1" fmla="*/ 11 h 63"/>
                <a:gd name="T2" fmla="*/ 52 w 63"/>
                <a:gd name="T3" fmla="*/ 11 h 63"/>
                <a:gd name="T4" fmla="*/ 52 w 63"/>
                <a:gd name="T5" fmla="*/ 52 h 63"/>
                <a:gd name="T6" fmla="*/ 11 w 63"/>
                <a:gd name="T7" fmla="*/ 52 h 63"/>
                <a:gd name="T8" fmla="*/ 11 w 63"/>
                <a:gd name="T9" fmla="*/ 11 h 63"/>
                <a:gd name="T10" fmla="*/ 52 w 63"/>
                <a:gd name="T11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3">
                  <a:moveTo>
                    <a:pt x="52" y="11"/>
                  </a:moveTo>
                  <a:lnTo>
                    <a:pt x="52" y="11"/>
                  </a:lnTo>
                  <a:cubicBezTo>
                    <a:pt x="63" y="22"/>
                    <a:pt x="63" y="40"/>
                    <a:pt x="52" y="52"/>
                  </a:cubicBezTo>
                  <a:cubicBezTo>
                    <a:pt x="41" y="63"/>
                    <a:pt x="23" y="63"/>
                    <a:pt x="11" y="52"/>
                  </a:cubicBezTo>
                  <a:cubicBezTo>
                    <a:pt x="0" y="40"/>
                    <a:pt x="0" y="22"/>
                    <a:pt x="11" y="11"/>
                  </a:cubicBezTo>
                  <a:cubicBezTo>
                    <a:pt x="23" y="0"/>
                    <a:pt x="41" y="0"/>
                    <a:pt x="52" y="1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454"/>
            <p:cNvSpPr>
              <a:spLocks/>
            </p:cNvSpPr>
            <p:nvPr/>
          </p:nvSpPr>
          <p:spPr bwMode="auto">
            <a:xfrm>
              <a:off x="4059" y="4849"/>
              <a:ext cx="37" cy="38"/>
            </a:xfrm>
            <a:custGeom>
              <a:avLst/>
              <a:gdLst>
                <a:gd name="T0" fmla="*/ 52 w 63"/>
                <a:gd name="T1" fmla="*/ 12 h 63"/>
                <a:gd name="T2" fmla="*/ 52 w 63"/>
                <a:gd name="T3" fmla="*/ 12 h 63"/>
                <a:gd name="T4" fmla="*/ 52 w 63"/>
                <a:gd name="T5" fmla="*/ 52 h 63"/>
                <a:gd name="T6" fmla="*/ 11 w 63"/>
                <a:gd name="T7" fmla="*/ 52 h 63"/>
                <a:gd name="T8" fmla="*/ 11 w 63"/>
                <a:gd name="T9" fmla="*/ 12 h 63"/>
                <a:gd name="T10" fmla="*/ 52 w 63"/>
                <a:gd name="T11" fmla="*/ 1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3">
                  <a:moveTo>
                    <a:pt x="52" y="12"/>
                  </a:moveTo>
                  <a:lnTo>
                    <a:pt x="52" y="12"/>
                  </a:lnTo>
                  <a:cubicBezTo>
                    <a:pt x="63" y="23"/>
                    <a:pt x="63" y="41"/>
                    <a:pt x="52" y="52"/>
                  </a:cubicBezTo>
                  <a:cubicBezTo>
                    <a:pt x="41" y="63"/>
                    <a:pt x="23" y="63"/>
                    <a:pt x="11" y="52"/>
                  </a:cubicBezTo>
                  <a:cubicBezTo>
                    <a:pt x="0" y="41"/>
                    <a:pt x="0" y="23"/>
                    <a:pt x="11" y="12"/>
                  </a:cubicBezTo>
                  <a:cubicBezTo>
                    <a:pt x="23" y="0"/>
                    <a:pt x="41" y="0"/>
                    <a:pt x="52" y="1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455"/>
            <p:cNvSpPr>
              <a:spLocks/>
            </p:cNvSpPr>
            <p:nvPr/>
          </p:nvSpPr>
          <p:spPr bwMode="auto">
            <a:xfrm>
              <a:off x="4059" y="4774"/>
              <a:ext cx="37" cy="38"/>
            </a:xfrm>
            <a:custGeom>
              <a:avLst/>
              <a:gdLst>
                <a:gd name="T0" fmla="*/ 52 w 63"/>
                <a:gd name="T1" fmla="*/ 11 h 63"/>
                <a:gd name="T2" fmla="*/ 52 w 63"/>
                <a:gd name="T3" fmla="*/ 11 h 63"/>
                <a:gd name="T4" fmla="*/ 52 w 63"/>
                <a:gd name="T5" fmla="*/ 52 h 63"/>
                <a:gd name="T6" fmla="*/ 11 w 63"/>
                <a:gd name="T7" fmla="*/ 52 h 63"/>
                <a:gd name="T8" fmla="*/ 11 w 63"/>
                <a:gd name="T9" fmla="*/ 11 h 63"/>
                <a:gd name="T10" fmla="*/ 52 w 63"/>
                <a:gd name="T11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3">
                  <a:moveTo>
                    <a:pt x="52" y="11"/>
                  </a:moveTo>
                  <a:lnTo>
                    <a:pt x="52" y="11"/>
                  </a:lnTo>
                  <a:cubicBezTo>
                    <a:pt x="63" y="22"/>
                    <a:pt x="63" y="40"/>
                    <a:pt x="52" y="52"/>
                  </a:cubicBezTo>
                  <a:cubicBezTo>
                    <a:pt x="41" y="63"/>
                    <a:pt x="23" y="63"/>
                    <a:pt x="11" y="52"/>
                  </a:cubicBezTo>
                  <a:cubicBezTo>
                    <a:pt x="0" y="40"/>
                    <a:pt x="0" y="22"/>
                    <a:pt x="11" y="11"/>
                  </a:cubicBezTo>
                  <a:cubicBezTo>
                    <a:pt x="23" y="0"/>
                    <a:pt x="41" y="0"/>
                    <a:pt x="52" y="1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456"/>
            <p:cNvSpPr>
              <a:spLocks/>
            </p:cNvSpPr>
            <p:nvPr/>
          </p:nvSpPr>
          <p:spPr bwMode="auto">
            <a:xfrm>
              <a:off x="4059" y="4838"/>
              <a:ext cx="37" cy="38"/>
            </a:xfrm>
            <a:custGeom>
              <a:avLst/>
              <a:gdLst>
                <a:gd name="T0" fmla="*/ 52 w 63"/>
                <a:gd name="T1" fmla="*/ 11 h 63"/>
                <a:gd name="T2" fmla="*/ 52 w 63"/>
                <a:gd name="T3" fmla="*/ 11 h 63"/>
                <a:gd name="T4" fmla="*/ 52 w 63"/>
                <a:gd name="T5" fmla="*/ 52 h 63"/>
                <a:gd name="T6" fmla="*/ 11 w 63"/>
                <a:gd name="T7" fmla="*/ 52 h 63"/>
                <a:gd name="T8" fmla="*/ 11 w 63"/>
                <a:gd name="T9" fmla="*/ 11 h 63"/>
                <a:gd name="T10" fmla="*/ 52 w 63"/>
                <a:gd name="T11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3">
                  <a:moveTo>
                    <a:pt x="52" y="11"/>
                  </a:moveTo>
                  <a:lnTo>
                    <a:pt x="52" y="11"/>
                  </a:lnTo>
                  <a:cubicBezTo>
                    <a:pt x="63" y="22"/>
                    <a:pt x="63" y="40"/>
                    <a:pt x="52" y="52"/>
                  </a:cubicBezTo>
                  <a:cubicBezTo>
                    <a:pt x="41" y="63"/>
                    <a:pt x="23" y="63"/>
                    <a:pt x="11" y="52"/>
                  </a:cubicBezTo>
                  <a:cubicBezTo>
                    <a:pt x="0" y="40"/>
                    <a:pt x="0" y="22"/>
                    <a:pt x="11" y="11"/>
                  </a:cubicBezTo>
                  <a:cubicBezTo>
                    <a:pt x="23" y="0"/>
                    <a:pt x="41" y="0"/>
                    <a:pt x="52" y="1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457"/>
            <p:cNvSpPr>
              <a:spLocks noChangeArrowheads="1"/>
            </p:cNvSpPr>
            <p:nvPr/>
          </p:nvSpPr>
          <p:spPr bwMode="auto">
            <a:xfrm rot="16200000">
              <a:off x="105" y="4523"/>
              <a:ext cx="121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O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1" name="Rectangle 458"/>
            <p:cNvSpPr>
              <a:spLocks noChangeArrowheads="1"/>
            </p:cNvSpPr>
            <p:nvPr/>
          </p:nvSpPr>
          <p:spPr bwMode="auto">
            <a:xfrm rot="16200000">
              <a:off x="124" y="4469"/>
              <a:ext cx="83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r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2" name="Rectangle 459"/>
            <p:cNvSpPr>
              <a:spLocks noChangeArrowheads="1"/>
            </p:cNvSpPr>
            <p:nvPr/>
          </p:nvSpPr>
          <p:spPr bwMode="auto">
            <a:xfrm rot="16200000">
              <a:off x="113" y="4422"/>
              <a:ext cx="105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g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3" name="Rectangle 460"/>
            <p:cNvSpPr>
              <a:spLocks noChangeArrowheads="1"/>
            </p:cNvSpPr>
            <p:nvPr/>
          </p:nvSpPr>
          <p:spPr bwMode="auto">
            <a:xfrm rot="16200000">
              <a:off x="116" y="4368"/>
              <a:ext cx="99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a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4" name="Rectangle 461"/>
            <p:cNvSpPr>
              <a:spLocks noChangeArrowheads="1"/>
            </p:cNvSpPr>
            <p:nvPr/>
          </p:nvSpPr>
          <p:spPr bwMode="auto">
            <a:xfrm rot="16200000">
              <a:off x="113" y="4313"/>
              <a:ext cx="105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n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5" name="Rectangle 462"/>
            <p:cNvSpPr>
              <a:spLocks noChangeArrowheads="1"/>
            </p:cNvSpPr>
            <p:nvPr/>
          </p:nvSpPr>
          <p:spPr bwMode="auto">
            <a:xfrm rot="16200000">
              <a:off x="113" y="4256"/>
              <a:ext cx="105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o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6" name="Rectangle 463"/>
            <p:cNvSpPr>
              <a:spLocks noChangeArrowheads="1"/>
            </p:cNvSpPr>
            <p:nvPr/>
          </p:nvSpPr>
          <p:spPr bwMode="auto">
            <a:xfrm rot="16200000">
              <a:off x="129" y="4215"/>
              <a:ext cx="73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i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7" name="Rectangle 464"/>
            <p:cNvSpPr>
              <a:spLocks noChangeArrowheads="1"/>
            </p:cNvSpPr>
            <p:nvPr/>
          </p:nvSpPr>
          <p:spPr bwMode="auto">
            <a:xfrm rot="16200000">
              <a:off x="113" y="4174"/>
              <a:ext cx="105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d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Rectangle 465"/>
            <p:cNvSpPr>
              <a:spLocks noChangeArrowheads="1"/>
            </p:cNvSpPr>
            <p:nvPr/>
          </p:nvSpPr>
          <p:spPr bwMode="auto">
            <a:xfrm rot="16200000">
              <a:off x="129" y="4133"/>
              <a:ext cx="73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Rectangle 466"/>
            <p:cNvSpPr>
              <a:spLocks noChangeArrowheads="1"/>
            </p:cNvSpPr>
            <p:nvPr/>
          </p:nvSpPr>
          <p:spPr bwMode="auto">
            <a:xfrm rot="16200000">
              <a:off x="116" y="4094"/>
              <a:ext cx="99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Rectangle 467"/>
            <p:cNvSpPr>
              <a:spLocks noChangeArrowheads="1"/>
            </p:cNvSpPr>
            <p:nvPr/>
          </p:nvSpPr>
          <p:spPr bwMode="auto">
            <a:xfrm rot="16200000">
              <a:off x="129" y="4055"/>
              <a:ext cx="73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i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" name="Rectangle 468"/>
            <p:cNvSpPr>
              <a:spLocks noChangeArrowheads="1"/>
            </p:cNvSpPr>
            <p:nvPr/>
          </p:nvSpPr>
          <p:spPr bwMode="auto">
            <a:xfrm rot="16200000">
              <a:off x="119" y="4020"/>
              <a:ext cx="94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z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Rectangle 469"/>
            <p:cNvSpPr>
              <a:spLocks noChangeArrowheads="1"/>
            </p:cNvSpPr>
            <p:nvPr/>
          </p:nvSpPr>
          <p:spPr bwMode="auto">
            <a:xfrm rot="16200000">
              <a:off x="116" y="3971"/>
              <a:ext cx="99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" name="Rectangle 470"/>
            <p:cNvSpPr>
              <a:spLocks noChangeArrowheads="1"/>
            </p:cNvSpPr>
            <p:nvPr/>
          </p:nvSpPr>
          <p:spPr bwMode="auto">
            <a:xfrm rot="16200000">
              <a:off x="129" y="3932"/>
              <a:ext cx="73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4" name="Rectangle 471"/>
            <p:cNvSpPr>
              <a:spLocks noChangeArrowheads="1"/>
            </p:cNvSpPr>
            <p:nvPr/>
          </p:nvSpPr>
          <p:spPr bwMode="auto">
            <a:xfrm rot="16200000">
              <a:off x="127" y="3905"/>
              <a:ext cx="78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(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" name="Rectangle 472"/>
            <p:cNvSpPr>
              <a:spLocks noChangeArrowheads="1"/>
            </p:cNvSpPr>
            <p:nvPr/>
          </p:nvSpPr>
          <p:spPr bwMode="auto">
            <a:xfrm rot="16200000">
              <a:off x="103" y="3855"/>
              <a:ext cx="112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ymbol" panose="05050102010706020507" pitchFamily="18" charset="2"/>
                </a:rPr>
                <a:t>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" name="Rectangle 473"/>
            <p:cNvSpPr>
              <a:spLocks noChangeArrowheads="1"/>
            </p:cNvSpPr>
            <p:nvPr/>
          </p:nvSpPr>
          <p:spPr bwMode="auto">
            <a:xfrm rot="16200000">
              <a:off x="101" y="3794"/>
              <a:ext cx="130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" name="Rectangle 474"/>
            <p:cNvSpPr>
              <a:spLocks noChangeArrowheads="1"/>
            </p:cNvSpPr>
            <p:nvPr/>
          </p:nvSpPr>
          <p:spPr bwMode="auto">
            <a:xfrm rot="16200000">
              <a:off x="127" y="3737"/>
              <a:ext cx="78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)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8" name="Freeform 475"/>
            <p:cNvSpPr>
              <a:spLocks/>
            </p:cNvSpPr>
            <p:nvPr/>
          </p:nvSpPr>
          <p:spPr bwMode="auto">
            <a:xfrm>
              <a:off x="3043" y="3584"/>
              <a:ext cx="213" cy="72"/>
            </a:xfrm>
            <a:custGeom>
              <a:avLst/>
              <a:gdLst>
                <a:gd name="T0" fmla="*/ 0 w 355"/>
                <a:gd name="T1" fmla="*/ 95 h 120"/>
                <a:gd name="T2" fmla="*/ 0 w 355"/>
                <a:gd name="T3" fmla="*/ 95 h 120"/>
                <a:gd name="T4" fmla="*/ 0 w 355"/>
                <a:gd name="T5" fmla="*/ 0 h 120"/>
                <a:gd name="T6" fmla="*/ 355 w 355"/>
                <a:gd name="T7" fmla="*/ 0 h 120"/>
                <a:gd name="T8" fmla="*/ 355 w 355"/>
                <a:gd name="T9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5" h="120">
                  <a:moveTo>
                    <a:pt x="0" y="95"/>
                  </a:moveTo>
                  <a:lnTo>
                    <a:pt x="0" y="95"/>
                  </a:lnTo>
                  <a:lnTo>
                    <a:pt x="0" y="0"/>
                  </a:lnTo>
                  <a:lnTo>
                    <a:pt x="355" y="0"/>
                  </a:lnTo>
                  <a:lnTo>
                    <a:pt x="355" y="12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476"/>
            <p:cNvSpPr>
              <a:spLocks/>
            </p:cNvSpPr>
            <p:nvPr/>
          </p:nvSpPr>
          <p:spPr bwMode="auto">
            <a:xfrm>
              <a:off x="3043" y="3584"/>
              <a:ext cx="213" cy="72"/>
            </a:xfrm>
            <a:custGeom>
              <a:avLst/>
              <a:gdLst>
                <a:gd name="T0" fmla="*/ 0 w 355"/>
                <a:gd name="T1" fmla="*/ 95 h 120"/>
                <a:gd name="T2" fmla="*/ 0 w 355"/>
                <a:gd name="T3" fmla="*/ 95 h 120"/>
                <a:gd name="T4" fmla="*/ 0 w 355"/>
                <a:gd name="T5" fmla="*/ 0 h 120"/>
                <a:gd name="T6" fmla="*/ 355 w 355"/>
                <a:gd name="T7" fmla="*/ 0 h 120"/>
                <a:gd name="T8" fmla="*/ 355 w 355"/>
                <a:gd name="T9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5" h="120">
                  <a:moveTo>
                    <a:pt x="0" y="95"/>
                  </a:moveTo>
                  <a:lnTo>
                    <a:pt x="0" y="95"/>
                  </a:lnTo>
                  <a:lnTo>
                    <a:pt x="0" y="0"/>
                  </a:lnTo>
                  <a:lnTo>
                    <a:pt x="355" y="0"/>
                  </a:lnTo>
                  <a:lnTo>
                    <a:pt x="355" y="12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Rectangle 477"/>
            <p:cNvSpPr>
              <a:spLocks noChangeArrowheads="1"/>
            </p:cNvSpPr>
            <p:nvPr/>
          </p:nvSpPr>
          <p:spPr bwMode="auto">
            <a:xfrm>
              <a:off x="3127" y="3485"/>
              <a:ext cx="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1" name="Freeform 478"/>
            <p:cNvSpPr>
              <a:spLocks/>
            </p:cNvSpPr>
            <p:nvPr/>
          </p:nvSpPr>
          <p:spPr bwMode="auto">
            <a:xfrm>
              <a:off x="3039" y="3476"/>
              <a:ext cx="620" cy="132"/>
            </a:xfrm>
            <a:custGeom>
              <a:avLst/>
              <a:gdLst>
                <a:gd name="T0" fmla="*/ 0 w 1031"/>
                <a:gd name="T1" fmla="*/ 219 h 219"/>
                <a:gd name="T2" fmla="*/ 0 w 1031"/>
                <a:gd name="T3" fmla="*/ 219 h 219"/>
                <a:gd name="T4" fmla="*/ 0 w 1031"/>
                <a:gd name="T5" fmla="*/ 0 h 219"/>
                <a:gd name="T6" fmla="*/ 1031 w 1031"/>
                <a:gd name="T7" fmla="*/ 0 h 219"/>
                <a:gd name="T8" fmla="*/ 1031 w 1031"/>
                <a:gd name="T9" fmla="*/ 11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1" h="219">
                  <a:moveTo>
                    <a:pt x="0" y="219"/>
                  </a:moveTo>
                  <a:lnTo>
                    <a:pt x="0" y="219"/>
                  </a:lnTo>
                  <a:lnTo>
                    <a:pt x="0" y="0"/>
                  </a:lnTo>
                  <a:lnTo>
                    <a:pt x="1031" y="0"/>
                  </a:lnTo>
                  <a:lnTo>
                    <a:pt x="1031" y="11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479"/>
            <p:cNvSpPr>
              <a:spLocks/>
            </p:cNvSpPr>
            <p:nvPr/>
          </p:nvSpPr>
          <p:spPr bwMode="auto">
            <a:xfrm>
              <a:off x="3039" y="3476"/>
              <a:ext cx="620" cy="132"/>
            </a:xfrm>
            <a:custGeom>
              <a:avLst/>
              <a:gdLst>
                <a:gd name="T0" fmla="*/ 0 w 1031"/>
                <a:gd name="T1" fmla="*/ 219 h 219"/>
                <a:gd name="T2" fmla="*/ 0 w 1031"/>
                <a:gd name="T3" fmla="*/ 219 h 219"/>
                <a:gd name="T4" fmla="*/ 0 w 1031"/>
                <a:gd name="T5" fmla="*/ 0 h 219"/>
                <a:gd name="T6" fmla="*/ 1031 w 1031"/>
                <a:gd name="T7" fmla="*/ 0 h 219"/>
                <a:gd name="T8" fmla="*/ 1031 w 1031"/>
                <a:gd name="T9" fmla="*/ 11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1" h="219">
                  <a:moveTo>
                    <a:pt x="0" y="219"/>
                  </a:moveTo>
                  <a:lnTo>
                    <a:pt x="0" y="219"/>
                  </a:lnTo>
                  <a:lnTo>
                    <a:pt x="0" y="0"/>
                  </a:lnTo>
                  <a:lnTo>
                    <a:pt x="1031" y="0"/>
                  </a:lnTo>
                  <a:lnTo>
                    <a:pt x="1031" y="11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Rectangle 480"/>
            <p:cNvSpPr>
              <a:spLocks noChangeArrowheads="1"/>
            </p:cNvSpPr>
            <p:nvPr/>
          </p:nvSpPr>
          <p:spPr bwMode="auto">
            <a:xfrm>
              <a:off x="3303" y="3376"/>
              <a:ext cx="12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4" name="Freeform 481"/>
            <p:cNvSpPr>
              <a:spLocks/>
            </p:cNvSpPr>
            <p:nvPr/>
          </p:nvSpPr>
          <p:spPr bwMode="auto">
            <a:xfrm>
              <a:off x="1604" y="2895"/>
              <a:ext cx="1230" cy="242"/>
            </a:xfrm>
            <a:custGeom>
              <a:avLst/>
              <a:gdLst>
                <a:gd name="T0" fmla="*/ 0 w 2046"/>
                <a:gd name="T1" fmla="*/ 0 h 401"/>
                <a:gd name="T2" fmla="*/ 0 w 2046"/>
                <a:gd name="T3" fmla="*/ 0 h 401"/>
                <a:gd name="T4" fmla="*/ 2046 w 2046"/>
                <a:gd name="T5" fmla="*/ 0 h 401"/>
                <a:gd name="T6" fmla="*/ 2046 w 2046"/>
                <a:gd name="T7" fmla="*/ 401 h 401"/>
                <a:gd name="T8" fmla="*/ 0 w 2046"/>
                <a:gd name="T9" fmla="*/ 401 h 401"/>
                <a:gd name="T10" fmla="*/ 0 w 2046"/>
                <a:gd name="T11" fmla="*/ 0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46" h="401">
                  <a:moveTo>
                    <a:pt x="0" y="0"/>
                  </a:moveTo>
                  <a:lnTo>
                    <a:pt x="0" y="0"/>
                  </a:lnTo>
                  <a:lnTo>
                    <a:pt x="2046" y="0"/>
                  </a:lnTo>
                  <a:lnTo>
                    <a:pt x="2046" y="401"/>
                  </a:lnTo>
                  <a:lnTo>
                    <a:pt x="0" y="401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Rectangle 482"/>
            <p:cNvSpPr>
              <a:spLocks noChangeArrowheads="1"/>
            </p:cNvSpPr>
            <p:nvPr/>
          </p:nvSpPr>
          <p:spPr bwMode="auto">
            <a:xfrm>
              <a:off x="1658" y="2949"/>
              <a:ext cx="173" cy="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6" name="Rectangle 483"/>
            <p:cNvSpPr>
              <a:spLocks noChangeArrowheads="1"/>
            </p:cNvSpPr>
            <p:nvPr/>
          </p:nvSpPr>
          <p:spPr bwMode="auto">
            <a:xfrm>
              <a:off x="1771" y="2949"/>
              <a:ext cx="1003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 isoform inhibition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7" name="Freeform 484"/>
            <p:cNvSpPr>
              <a:spLocks/>
            </p:cNvSpPr>
            <p:nvPr/>
          </p:nvSpPr>
          <p:spPr bwMode="auto">
            <a:xfrm>
              <a:off x="3661" y="3415"/>
              <a:ext cx="212" cy="58"/>
            </a:xfrm>
            <a:custGeom>
              <a:avLst/>
              <a:gdLst>
                <a:gd name="T0" fmla="*/ 0 w 353"/>
                <a:gd name="T1" fmla="*/ 96 h 96"/>
                <a:gd name="T2" fmla="*/ 0 w 353"/>
                <a:gd name="T3" fmla="*/ 96 h 96"/>
                <a:gd name="T4" fmla="*/ 0 w 353"/>
                <a:gd name="T5" fmla="*/ 0 h 96"/>
                <a:gd name="T6" fmla="*/ 353 w 353"/>
                <a:gd name="T7" fmla="*/ 0 h 96"/>
                <a:gd name="T8" fmla="*/ 353 w 353"/>
                <a:gd name="T9" fmla="*/ 3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3" h="96">
                  <a:moveTo>
                    <a:pt x="0" y="96"/>
                  </a:moveTo>
                  <a:lnTo>
                    <a:pt x="0" y="96"/>
                  </a:lnTo>
                  <a:lnTo>
                    <a:pt x="0" y="0"/>
                  </a:lnTo>
                  <a:lnTo>
                    <a:pt x="353" y="0"/>
                  </a:lnTo>
                  <a:lnTo>
                    <a:pt x="353" y="37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485"/>
            <p:cNvSpPr>
              <a:spLocks/>
            </p:cNvSpPr>
            <p:nvPr/>
          </p:nvSpPr>
          <p:spPr bwMode="auto">
            <a:xfrm>
              <a:off x="3661" y="3415"/>
              <a:ext cx="212" cy="58"/>
            </a:xfrm>
            <a:custGeom>
              <a:avLst/>
              <a:gdLst>
                <a:gd name="T0" fmla="*/ 0 w 353"/>
                <a:gd name="T1" fmla="*/ 96 h 96"/>
                <a:gd name="T2" fmla="*/ 0 w 353"/>
                <a:gd name="T3" fmla="*/ 96 h 96"/>
                <a:gd name="T4" fmla="*/ 0 w 353"/>
                <a:gd name="T5" fmla="*/ 0 h 96"/>
                <a:gd name="T6" fmla="*/ 353 w 353"/>
                <a:gd name="T7" fmla="*/ 0 h 96"/>
                <a:gd name="T8" fmla="*/ 353 w 353"/>
                <a:gd name="T9" fmla="*/ 3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3" h="96">
                  <a:moveTo>
                    <a:pt x="0" y="96"/>
                  </a:moveTo>
                  <a:lnTo>
                    <a:pt x="0" y="96"/>
                  </a:lnTo>
                  <a:lnTo>
                    <a:pt x="0" y="0"/>
                  </a:lnTo>
                  <a:lnTo>
                    <a:pt x="353" y="0"/>
                  </a:lnTo>
                  <a:lnTo>
                    <a:pt x="353" y="37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Rectangle 486"/>
            <p:cNvSpPr>
              <a:spLocks noChangeArrowheads="1"/>
            </p:cNvSpPr>
            <p:nvPr/>
          </p:nvSpPr>
          <p:spPr bwMode="auto">
            <a:xfrm>
              <a:off x="3675" y="3315"/>
              <a:ext cx="22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0" name="Freeform 487"/>
            <p:cNvSpPr>
              <a:spLocks/>
            </p:cNvSpPr>
            <p:nvPr/>
          </p:nvSpPr>
          <p:spPr bwMode="auto">
            <a:xfrm>
              <a:off x="3661" y="3278"/>
              <a:ext cx="417" cy="58"/>
            </a:xfrm>
            <a:custGeom>
              <a:avLst/>
              <a:gdLst>
                <a:gd name="T0" fmla="*/ 0 w 693"/>
                <a:gd name="T1" fmla="*/ 96 h 96"/>
                <a:gd name="T2" fmla="*/ 0 w 693"/>
                <a:gd name="T3" fmla="*/ 96 h 96"/>
                <a:gd name="T4" fmla="*/ 0 w 693"/>
                <a:gd name="T5" fmla="*/ 0 h 96"/>
                <a:gd name="T6" fmla="*/ 693 w 693"/>
                <a:gd name="T7" fmla="*/ 0 h 96"/>
                <a:gd name="T8" fmla="*/ 693 w 693"/>
                <a:gd name="T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3" h="96">
                  <a:moveTo>
                    <a:pt x="0" y="96"/>
                  </a:moveTo>
                  <a:lnTo>
                    <a:pt x="0" y="96"/>
                  </a:lnTo>
                  <a:lnTo>
                    <a:pt x="0" y="0"/>
                  </a:lnTo>
                  <a:lnTo>
                    <a:pt x="693" y="0"/>
                  </a:lnTo>
                  <a:lnTo>
                    <a:pt x="693" y="96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488"/>
            <p:cNvSpPr>
              <a:spLocks/>
            </p:cNvSpPr>
            <p:nvPr/>
          </p:nvSpPr>
          <p:spPr bwMode="auto">
            <a:xfrm>
              <a:off x="3661" y="3278"/>
              <a:ext cx="417" cy="58"/>
            </a:xfrm>
            <a:custGeom>
              <a:avLst/>
              <a:gdLst>
                <a:gd name="T0" fmla="*/ 0 w 693"/>
                <a:gd name="T1" fmla="*/ 96 h 96"/>
                <a:gd name="T2" fmla="*/ 0 w 693"/>
                <a:gd name="T3" fmla="*/ 96 h 96"/>
                <a:gd name="T4" fmla="*/ 0 w 693"/>
                <a:gd name="T5" fmla="*/ 0 h 96"/>
                <a:gd name="T6" fmla="*/ 693 w 693"/>
                <a:gd name="T7" fmla="*/ 0 h 96"/>
                <a:gd name="T8" fmla="*/ 693 w 693"/>
                <a:gd name="T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3" h="96">
                  <a:moveTo>
                    <a:pt x="0" y="96"/>
                  </a:moveTo>
                  <a:lnTo>
                    <a:pt x="0" y="96"/>
                  </a:lnTo>
                  <a:lnTo>
                    <a:pt x="0" y="0"/>
                  </a:lnTo>
                  <a:lnTo>
                    <a:pt x="693" y="0"/>
                  </a:lnTo>
                  <a:lnTo>
                    <a:pt x="693" y="96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Rectangle 489"/>
            <p:cNvSpPr>
              <a:spLocks noChangeArrowheads="1"/>
            </p:cNvSpPr>
            <p:nvPr/>
          </p:nvSpPr>
          <p:spPr bwMode="auto">
            <a:xfrm>
              <a:off x="3778" y="3178"/>
              <a:ext cx="22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3" name="Freeform 490"/>
            <p:cNvSpPr>
              <a:spLocks/>
            </p:cNvSpPr>
            <p:nvPr/>
          </p:nvSpPr>
          <p:spPr bwMode="auto">
            <a:xfrm>
              <a:off x="1215" y="3631"/>
              <a:ext cx="192" cy="57"/>
            </a:xfrm>
            <a:custGeom>
              <a:avLst/>
              <a:gdLst>
                <a:gd name="T0" fmla="*/ 0 w 320"/>
                <a:gd name="T1" fmla="*/ 96 h 96"/>
                <a:gd name="T2" fmla="*/ 0 w 320"/>
                <a:gd name="T3" fmla="*/ 96 h 96"/>
                <a:gd name="T4" fmla="*/ 0 w 320"/>
                <a:gd name="T5" fmla="*/ 0 h 96"/>
                <a:gd name="T6" fmla="*/ 320 w 320"/>
                <a:gd name="T7" fmla="*/ 0 h 96"/>
                <a:gd name="T8" fmla="*/ 320 w 320"/>
                <a:gd name="T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96">
                  <a:moveTo>
                    <a:pt x="0" y="96"/>
                  </a:moveTo>
                  <a:lnTo>
                    <a:pt x="0" y="96"/>
                  </a:lnTo>
                  <a:lnTo>
                    <a:pt x="0" y="0"/>
                  </a:lnTo>
                  <a:lnTo>
                    <a:pt x="320" y="0"/>
                  </a:lnTo>
                  <a:lnTo>
                    <a:pt x="320" y="96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491"/>
            <p:cNvSpPr>
              <a:spLocks/>
            </p:cNvSpPr>
            <p:nvPr/>
          </p:nvSpPr>
          <p:spPr bwMode="auto">
            <a:xfrm>
              <a:off x="1215" y="3631"/>
              <a:ext cx="192" cy="57"/>
            </a:xfrm>
            <a:custGeom>
              <a:avLst/>
              <a:gdLst>
                <a:gd name="T0" fmla="*/ 0 w 320"/>
                <a:gd name="T1" fmla="*/ 96 h 96"/>
                <a:gd name="T2" fmla="*/ 0 w 320"/>
                <a:gd name="T3" fmla="*/ 96 h 96"/>
                <a:gd name="T4" fmla="*/ 0 w 320"/>
                <a:gd name="T5" fmla="*/ 0 h 96"/>
                <a:gd name="T6" fmla="*/ 320 w 320"/>
                <a:gd name="T7" fmla="*/ 0 h 96"/>
                <a:gd name="T8" fmla="*/ 320 w 320"/>
                <a:gd name="T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96">
                  <a:moveTo>
                    <a:pt x="0" y="96"/>
                  </a:moveTo>
                  <a:lnTo>
                    <a:pt x="0" y="96"/>
                  </a:lnTo>
                  <a:lnTo>
                    <a:pt x="0" y="0"/>
                  </a:lnTo>
                  <a:lnTo>
                    <a:pt x="320" y="0"/>
                  </a:lnTo>
                  <a:lnTo>
                    <a:pt x="320" y="96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Rectangle 492"/>
            <p:cNvSpPr>
              <a:spLocks noChangeArrowheads="1"/>
            </p:cNvSpPr>
            <p:nvPr/>
          </p:nvSpPr>
          <p:spPr bwMode="auto">
            <a:xfrm>
              <a:off x="1220" y="3523"/>
              <a:ext cx="11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Lucida Grande"/>
                </a:rPr>
                <a:t>=0.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" name="Rectangle 493"/>
            <p:cNvSpPr>
              <a:spLocks noChangeArrowheads="1"/>
            </p:cNvSpPr>
            <p:nvPr/>
          </p:nvSpPr>
          <p:spPr bwMode="auto">
            <a:xfrm>
              <a:off x="1327" y="3523"/>
              <a:ext cx="10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Lucida Grande"/>
                </a:rPr>
                <a:t>05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7" name="Freeform 494"/>
            <p:cNvSpPr>
              <a:spLocks/>
            </p:cNvSpPr>
            <p:nvPr/>
          </p:nvSpPr>
          <p:spPr bwMode="auto">
            <a:xfrm>
              <a:off x="2445" y="3608"/>
              <a:ext cx="401" cy="66"/>
            </a:xfrm>
            <a:custGeom>
              <a:avLst/>
              <a:gdLst>
                <a:gd name="T0" fmla="*/ 0 w 668"/>
                <a:gd name="T1" fmla="*/ 97 h 111"/>
                <a:gd name="T2" fmla="*/ 0 w 668"/>
                <a:gd name="T3" fmla="*/ 97 h 111"/>
                <a:gd name="T4" fmla="*/ 0 w 668"/>
                <a:gd name="T5" fmla="*/ 0 h 111"/>
                <a:gd name="T6" fmla="*/ 668 w 668"/>
                <a:gd name="T7" fmla="*/ 0 h 111"/>
                <a:gd name="T8" fmla="*/ 668 w 668"/>
                <a:gd name="T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8" h="111">
                  <a:moveTo>
                    <a:pt x="0" y="97"/>
                  </a:moveTo>
                  <a:lnTo>
                    <a:pt x="0" y="97"/>
                  </a:lnTo>
                  <a:lnTo>
                    <a:pt x="0" y="0"/>
                  </a:lnTo>
                  <a:lnTo>
                    <a:pt x="668" y="0"/>
                  </a:lnTo>
                  <a:lnTo>
                    <a:pt x="668" y="111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495"/>
            <p:cNvSpPr>
              <a:spLocks/>
            </p:cNvSpPr>
            <p:nvPr/>
          </p:nvSpPr>
          <p:spPr bwMode="auto">
            <a:xfrm>
              <a:off x="2445" y="3608"/>
              <a:ext cx="401" cy="66"/>
            </a:xfrm>
            <a:custGeom>
              <a:avLst/>
              <a:gdLst>
                <a:gd name="T0" fmla="*/ 0 w 668"/>
                <a:gd name="T1" fmla="*/ 97 h 111"/>
                <a:gd name="T2" fmla="*/ 0 w 668"/>
                <a:gd name="T3" fmla="*/ 97 h 111"/>
                <a:gd name="T4" fmla="*/ 0 w 668"/>
                <a:gd name="T5" fmla="*/ 0 h 111"/>
                <a:gd name="T6" fmla="*/ 668 w 668"/>
                <a:gd name="T7" fmla="*/ 0 h 111"/>
                <a:gd name="T8" fmla="*/ 668 w 668"/>
                <a:gd name="T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8" h="111">
                  <a:moveTo>
                    <a:pt x="0" y="97"/>
                  </a:moveTo>
                  <a:lnTo>
                    <a:pt x="0" y="97"/>
                  </a:lnTo>
                  <a:lnTo>
                    <a:pt x="0" y="0"/>
                  </a:lnTo>
                  <a:lnTo>
                    <a:pt x="668" y="0"/>
                  </a:lnTo>
                  <a:lnTo>
                    <a:pt x="668" y="111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Rectangle 496"/>
            <p:cNvSpPr>
              <a:spLocks noChangeArrowheads="1"/>
            </p:cNvSpPr>
            <p:nvPr/>
          </p:nvSpPr>
          <p:spPr bwMode="auto">
            <a:xfrm>
              <a:off x="2554" y="3500"/>
              <a:ext cx="11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Lucida Grande"/>
                </a:rPr>
                <a:t>=0.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0" name="Rectangle 497"/>
            <p:cNvSpPr>
              <a:spLocks noChangeArrowheads="1"/>
            </p:cNvSpPr>
            <p:nvPr/>
          </p:nvSpPr>
          <p:spPr bwMode="auto">
            <a:xfrm>
              <a:off x="2660" y="3500"/>
              <a:ext cx="10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Lucida Grande"/>
                </a:rPr>
                <a:t>06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559122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B5E495B4-02C7-F6E5-BB5E-D7E52A3AB75D}"/>
              </a:ext>
            </a:extLst>
          </p:cNvPr>
          <p:cNvSpPr txBox="1"/>
          <p:nvPr/>
        </p:nvSpPr>
        <p:spPr>
          <a:xfrm>
            <a:off x="20410" y="28703"/>
            <a:ext cx="11256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S5C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30502E-CE95-1CAF-EC0D-8B7AFF4B45BD}"/>
              </a:ext>
            </a:extLst>
          </p:cNvPr>
          <p:cNvSpPr txBox="1"/>
          <p:nvPr/>
        </p:nvSpPr>
        <p:spPr>
          <a:xfrm>
            <a:off x="324465" y="3775587"/>
            <a:ext cx="6238567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Figure S5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en-US" sz="1600" b="1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Impact of p110s and </a:t>
            </a:r>
            <a:r>
              <a:rPr lang="en-US" sz="1600" b="1" noProof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 </a:t>
            </a:r>
            <a:r>
              <a:rPr lang="en-US" sz="1600" b="1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modulation on FAP organoid development. 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(A)</a:t>
            </a:r>
            <a:r>
              <a:rPr lang="en-US" sz="1600" b="1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expression of the regulatory subunit p85 of PI3K was studied using immunofluorescence in </a:t>
            </a:r>
            <a:r>
              <a:rPr lang="en-US" sz="1600" noProof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non adenomatous 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(NA) and adenomatous (A) organoids from one FAP patient. The impact of pharmacological inhibitors of p110</a:t>
            </a:r>
            <a:r>
              <a:rPr lang="en-US" sz="1600" noProof="1">
                <a:effectLst/>
                <a:latin typeface="Symbol" pitchFamily="2" charset="2"/>
                <a:ea typeface="Times New Roman" panose="02020603050405020304" pitchFamily="18" charset="0"/>
              </a:rPr>
              <a:t>a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(A66) and p110</a:t>
            </a:r>
            <a:r>
              <a:rPr lang="en-US" sz="1600" noProof="1">
                <a:effectLst/>
                <a:latin typeface="Symbol" pitchFamily="2" charset="2"/>
                <a:ea typeface="Times New Roman" panose="02020603050405020304" pitchFamily="18" charset="0"/>
              </a:rPr>
              <a:t>b 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(AZD6482) compared to control DMSO (Ctl) is shown as well as an example of p85 labeling in </a:t>
            </a:r>
            <a:r>
              <a:rPr lang="en-US" sz="1600" noProof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organoid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Brightfield image of the organoid and labeling of nuclei by DAPI are shown. Scale bar, 50 </a:t>
            </a:r>
            <a:r>
              <a:rPr lang="en-US" sz="1600" noProof="1">
                <a:effectLst/>
                <a:latin typeface="Symbol" pitchFamily="2" charset="2"/>
                <a:ea typeface="Times New Roman" panose="02020603050405020304" pitchFamily="18" charset="0"/>
              </a:rPr>
              <a:t>m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m. (B) Pharmacological inhibition of p110</a:t>
            </a:r>
            <a:r>
              <a:rPr lang="en-US" sz="1600" noProof="1">
                <a:effectLst/>
                <a:latin typeface="Symbol" pitchFamily="2" charset="2"/>
                <a:ea typeface="Times New Roman" panose="02020603050405020304" pitchFamily="18" charset="0"/>
              </a:rPr>
              <a:t>a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(A66, 0.5 </a:t>
            </a:r>
            <a:r>
              <a:rPr lang="en-US" sz="1600" noProof="1">
                <a:effectLst/>
                <a:latin typeface="Symbol" pitchFamily="2" charset="2"/>
                <a:ea typeface="Times New Roman" panose="02020603050405020304" pitchFamily="18" charset="0"/>
              </a:rPr>
              <a:t>m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M) and p110</a:t>
            </a:r>
            <a:r>
              <a:rPr lang="en-US" sz="1600" noProof="1">
                <a:effectLst/>
                <a:latin typeface="Symbol" pitchFamily="2" charset="2"/>
                <a:ea typeface="Times New Roman" panose="02020603050405020304" pitchFamily="18" charset="0"/>
              </a:rPr>
              <a:t>b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(AZD6482, 0.5 </a:t>
            </a:r>
            <a:r>
              <a:rPr lang="en-US" sz="1600" noProof="1">
                <a:effectLst/>
                <a:latin typeface="Symbol" pitchFamily="2" charset="2"/>
                <a:ea typeface="Times New Roman" panose="02020603050405020304" pitchFamily="18" charset="0"/>
              </a:rPr>
              <a:t>m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M) was performed and growth (diameter size) of organoids was measured at D7 of culture (</a:t>
            </a:r>
            <a:r>
              <a:rPr lang="en-US" sz="1600" i="1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FAP patients </a:t>
            </a:r>
            <a:r>
              <a:rPr lang="en-US" sz="1600" noProof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NA/A = 3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ANOVA comparison *</a:t>
            </a:r>
            <a:r>
              <a:rPr lang="en-US" sz="1600" i="1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&lt;0.05 **</a:t>
            </a:r>
            <a:r>
              <a:rPr lang="en-US" sz="1600" i="1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&lt;0.01 ****</a:t>
            </a:r>
            <a:r>
              <a:rPr lang="en-US" sz="1600" i="1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&lt;0.0001. (C)</a:t>
            </a:r>
            <a:r>
              <a:rPr lang="en-US" sz="1600" b="1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PAR1 and PAR2 agonist peptides (respectively TFLLR-NH2 and SLIGRL-NH2, 100 </a:t>
            </a:r>
            <a:r>
              <a:rPr lang="en-US" sz="1600" noProof="1">
                <a:effectLst/>
                <a:latin typeface="Symbol" pitchFamily="2" charset="2"/>
                <a:ea typeface="Times New Roman" panose="02020603050405020304" pitchFamily="18" charset="0"/>
              </a:rPr>
              <a:t>m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M) or control peptides (Ctl, mixture of reversed sequences, 100 </a:t>
            </a:r>
            <a:r>
              <a:rPr lang="en-US" sz="1600" noProof="1">
                <a:effectLst/>
                <a:latin typeface="Symbol" pitchFamily="2" charset="2"/>
                <a:ea typeface="Times New Roman" panose="02020603050405020304" pitchFamily="18" charset="0"/>
              </a:rPr>
              <a:t>m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M) were added daily from D2 to D5 of adenomatous (A) organoid culture and organoids with buds were counted and expressed as percentage compared to total organoids. </a:t>
            </a:r>
            <a:r>
              <a:rPr lang="en-US" sz="1600" i="1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patients </a:t>
            </a:r>
            <a:r>
              <a:rPr lang="en-US" sz="1600" noProof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= 2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mean ± SEM, unpaired </a:t>
            </a:r>
            <a:r>
              <a:rPr lang="en-US" sz="1600" i="1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-test comparison between Ctl peptide and PAR2 peptide assays </a:t>
            </a:r>
            <a:r>
              <a:rPr lang="en-US" sz="1600" i="1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=0.05. </a:t>
            </a:r>
            <a:endParaRPr lang="en-GB" sz="1600" noProof="1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en-US" sz="1600" dirty="0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1974850" y="398463"/>
            <a:ext cx="2971800" cy="2768600"/>
            <a:chOff x="1244" y="251"/>
            <a:chExt cx="1872" cy="1744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1244" y="251"/>
              <a:ext cx="1872" cy="1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850" y="973"/>
              <a:ext cx="256" cy="718"/>
            </a:xfrm>
            <a:custGeom>
              <a:avLst/>
              <a:gdLst>
                <a:gd name="T0" fmla="*/ 0 w 425"/>
                <a:gd name="T1" fmla="*/ 1192 h 1192"/>
                <a:gd name="T2" fmla="*/ 0 w 425"/>
                <a:gd name="T3" fmla="*/ 1192 h 1192"/>
                <a:gd name="T4" fmla="*/ 0 w 425"/>
                <a:gd name="T5" fmla="*/ 0 h 1192"/>
                <a:gd name="T6" fmla="*/ 425 w 425"/>
                <a:gd name="T7" fmla="*/ 0 h 1192"/>
                <a:gd name="T8" fmla="*/ 425 w 425"/>
                <a:gd name="T9" fmla="*/ 1192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1192">
                  <a:moveTo>
                    <a:pt x="0" y="1192"/>
                  </a:moveTo>
                  <a:lnTo>
                    <a:pt x="0" y="1192"/>
                  </a:lnTo>
                  <a:lnTo>
                    <a:pt x="0" y="0"/>
                  </a:lnTo>
                  <a:lnTo>
                    <a:pt x="425" y="0"/>
                  </a:lnTo>
                  <a:lnTo>
                    <a:pt x="425" y="1192"/>
                  </a:lnTo>
                </a:path>
              </a:pathLst>
            </a:custGeom>
            <a:noFill/>
            <a:ln w="269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2258" y="893"/>
              <a:ext cx="255" cy="798"/>
            </a:xfrm>
            <a:custGeom>
              <a:avLst/>
              <a:gdLst>
                <a:gd name="T0" fmla="*/ 0 w 424"/>
                <a:gd name="T1" fmla="*/ 1326 h 1326"/>
                <a:gd name="T2" fmla="*/ 0 w 424"/>
                <a:gd name="T3" fmla="*/ 1326 h 1326"/>
                <a:gd name="T4" fmla="*/ 0 w 424"/>
                <a:gd name="T5" fmla="*/ 0 h 1326"/>
                <a:gd name="T6" fmla="*/ 424 w 424"/>
                <a:gd name="T7" fmla="*/ 0 h 1326"/>
                <a:gd name="T8" fmla="*/ 424 w 424"/>
                <a:gd name="T9" fmla="*/ 1326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4" h="1326">
                  <a:moveTo>
                    <a:pt x="0" y="1326"/>
                  </a:moveTo>
                  <a:lnTo>
                    <a:pt x="0" y="1326"/>
                  </a:lnTo>
                  <a:lnTo>
                    <a:pt x="0" y="0"/>
                  </a:lnTo>
                  <a:lnTo>
                    <a:pt x="424" y="0"/>
                  </a:lnTo>
                  <a:lnTo>
                    <a:pt x="424" y="1326"/>
                  </a:lnTo>
                </a:path>
              </a:pathLst>
            </a:custGeom>
            <a:solidFill>
              <a:srgbClr val="A0A0A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2258" y="893"/>
              <a:ext cx="255" cy="798"/>
            </a:xfrm>
            <a:custGeom>
              <a:avLst/>
              <a:gdLst>
                <a:gd name="T0" fmla="*/ 0 w 424"/>
                <a:gd name="T1" fmla="*/ 1326 h 1326"/>
                <a:gd name="T2" fmla="*/ 0 w 424"/>
                <a:gd name="T3" fmla="*/ 1326 h 1326"/>
                <a:gd name="T4" fmla="*/ 0 w 424"/>
                <a:gd name="T5" fmla="*/ 0 h 1326"/>
                <a:gd name="T6" fmla="*/ 424 w 424"/>
                <a:gd name="T7" fmla="*/ 0 h 1326"/>
                <a:gd name="T8" fmla="*/ 424 w 424"/>
                <a:gd name="T9" fmla="*/ 1326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4" h="1326">
                  <a:moveTo>
                    <a:pt x="0" y="1326"/>
                  </a:moveTo>
                  <a:lnTo>
                    <a:pt x="0" y="1326"/>
                  </a:lnTo>
                  <a:lnTo>
                    <a:pt x="0" y="0"/>
                  </a:lnTo>
                  <a:lnTo>
                    <a:pt x="424" y="0"/>
                  </a:lnTo>
                  <a:lnTo>
                    <a:pt x="424" y="1326"/>
                  </a:lnTo>
                </a:path>
              </a:pathLst>
            </a:custGeom>
            <a:noFill/>
            <a:ln w="269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2665" y="1296"/>
              <a:ext cx="255" cy="395"/>
            </a:xfrm>
            <a:custGeom>
              <a:avLst/>
              <a:gdLst>
                <a:gd name="T0" fmla="*/ 0 w 424"/>
                <a:gd name="T1" fmla="*/ 656 h 656"/>
                <a:gd name="T2" fmla="*/ 0 w 424"/>
                <a:gd name="T3" fmla="*/ 656 h 656"/>
                <a:gd name="T4" fmla="*/ 0 w 424"/>
                <a:gd name="T5" fmla="*/ 0 h 656"/>
                <a:gd name="T6" fmla="*/ 424 w 424"/>
                <a:gd name="T7" fmla="*/ 0 h 656"/>
                <a:gd name="T8" fmla="*/ 424 w 424"/>
                <a:gd name="T9" fmla="*/ 656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4" h="656">
                  <a:moveTo>
                    <a:pt x="0" y="656"/>
                  </a:moveTo>
                  <a:lnTo>
                    <a:pt x="0" y="656"/>
                  </a:lnTo>
                  <a:lnTo>
                    <a:pt x="0" y="0"/>
                  </a:lnTo>
                  <a:lnTo>
                    <a:pt x="424" y="0"/>
                  </a:lnTo>
                  <a:lnTo>
                    <a:pt x="424" y="656"/>
                  </a:lnTo>
                </a:path>
              </a:pathLst>
            </a:custGeom>
            <a:solidFill>
              <a:srgbClr val="80808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2665" y="1296"/>
              <a:ext cx="255" cy="395"/>
            </a:xfrm>
            <a:custGeom>
              <a:avLst/>
              <a:gdLst>
                <a:gd name="T0" fmla="*/ 0 w 424"/>
                <a:gd name="T1" fmla="*/ 656 h 656"/>
                <a:gd name="T2" fmla="*/ 0 w 424"/>
                <a:gd name="T3" fmla="*/ 656 h 656"/>
                <a:gd name="T4" fmla="*/ 0 w 424"/>
                <a:gd name="T5" fmla="*/ 0 h 656"/>
                <a:gd name="T6" fmla="*/ 424 w 424"/>
                <a:gd name="T7" fmla="*/ 0 h 656"/>
                <a:gd name="T8" fmla="*/ 424 w 424"/>
                <a:gd name="T9" fmla="*/ 656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4" h="656">
                  <a:moveTo>
                    <a:pt x="0" y="656"/>
                  </a:moveTo>
                  <a:lnTo>
                    <a:pt x="0" y="656"/>
                  </a:lnTo>
                  <a:lnTo>
                    <a:pt x="0" y="0"/>
                  </a:lnTo>
                  <a:lnTo>
                    <a:pt x="424" y="0"/>
                  </a:lnTo>
                  <a:lnTo>
                    <a:pt x="424" y="656"/>
                  </a:lnTo>
                </a:path>
              </a:pathLst>
            </a:custGeom>
            <a:noFill/>
            <a:ln w="269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1706" y="1691"/>
              <a:ext cx="1359" cy="0"/>
            </a:xfrm>
            <a:custGeom>
              <a:avLst/>
              <a:gdLst>
                <a:gd name="T0" fmla="*/ 0 w 2257"/>
                <a:gd name="T1" fmla="*/ 0 w 2257"/>
                <a:gd name="T2" fmla="*/ 2257 w 225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257">
                  <a:moveTo>
                    <a:pt x="0" y="0"/>
                  </a:moveTo>
                  <a:lnTo>
                    <a:pt x="0" y="0"/>
                  </a:lnTo>
                  <a:lnTo>
                    <a:pt x="2257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1978" y="1691"/>
              <a:ext cx="0" cy="43"/>
            </a:xfrm>
            <a:custGeom>
              <a:avLst/>
              <a:gdLst>
                <a:gd name="T0" fmla="*/ 0 h 72"/>
                <a:gd name="T1" fmla="*/ 0 h 72"/>
                <a:gd name="T2" fmla="*/ 72 h 7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2">
                  <a:moveTo>
                    <a:pt x="0" y="0"/>
                  </a:moveTo>
                  <a:lnTo>
                    <a:pt x="0" y="0"/>
                  </a:lnTo>
                  <a:lnTo>
                    <a:pt x="0" y="72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2386" y="1691"/>
              <a:ext cx="0" cy="43"/>
            </a:xfrm>
            <a:custGeom>
              <a:avLst/>
              <a:gdLst>
                <a:gd name="T0" fmla="*/ 0 h 72"/>
                <a:gd name="T1" fmla="*/ 0 h 72"/>
                <a:gd name="T2" fmla="*/ 72 h 7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2">
                  <a:moveTo>
                    <a:pt x="0" y="0"/>
                  </a:moveTo>
                  <a:lnTo>
                    <a:pt x="0" y="0"/>
                  </a:lnTo>
                  <a:lnTo>
                    <a:pt x="0" y="72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2793" y="1691"/>
              <a:ext cx="0" cy="43"/>
            </a:xfrm>
            <a:custGeom>
              <a:avLst/>
              <a:gdLst>
                <a:gd name="T0" fmla="*/ 0 h 72"/>
                <a:gd name="T1" fmla="*/ 0 h 72"/>
                <a:gd name="T2" fmla="*/ 72 h 7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2">
                  <a:moveTo>
                    <a:pt x="0" y="0"/>
                  </a:moveTo>
                  <a:lnTo>
                    <a:pt x="0" y="0"/>
                  </a:lnTo>
                  <a:lnTo>
                    <a:pt x="0" y="72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1706" y="539"/>
              <a:ext cx="0" cy="1152"/>
            </a:xfrm>
            <a:custGeom>
              <a:avLst/>
              <a:gdLst>
                <a:gd name="T0" fmla="*/ 1914 h 1914"/>
                <a:gd name="T1" fmla="*/ 1914 h 1914"/>
                <a:gd name="T2" fmla="*/ 0 h 19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914">
                  <a:moveTo>
                    <a:pt x="0" y="1914"/>
                  </a:moveTo>
                  <a:lnTo>
                    <a:pt x="0" y="1914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1663" y="1691"/>
              <a:ext cx="43" cy="0"/>
            </a:xfrm>
            <a:custGeom>
              <a:avLst/>
              <a:gdLst>
                <a:gd name="T0" fmla="*/ 0 w 72"/>
                <a:gd name="T1" fmla="*/ 0 w 72"/>
                <a:gd name="T2" fmla="*/ 72 w 7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2">
                  <a:moveTo>
                    <a:pt x="0" y="0"/>
                  </a:moveTo>
                  <a:lnTo>
                    <a:pt x="0" y="0"/>
                  </a:lnTo>
                  <a:lnTo>
                    <a:pt x="72" y="0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1663" y="1460"/>
              <a:ext cx="43" cy="0"/>
            </a:xfrm>
            <a:custGeom>
              <a:avLst/>
              <a:gdLst>
                <a:gd name="T0" fmla="*/ 0 w 72"/>
                <a:gd name="T1" fmla="*/ 0 w 72"/>
                <a:gd name="T2" fmla="*/ 72 w 7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2">
                  <a:moveTo>
                    <a:pt x="0" y="0"/>
                  </a:moveTo>
                  <a:lnTo>
                    <a:pt x="0" y="0"/>
                  </a:lnTo>
                  <a:lnTo>
                    <a:pt x="72" y="0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1663" y="1230"/>
              <a:ext cx="43" cy="0"/>
            </a:xfrm>
            <a:custGeom>
              <a:avLst/>
              <a:gdLst>
                <a:gd name="T0" fmla="*/ 0 w 72"/>
                <a:gd name="T1" fmla="*/ 0 w 72"/>
                <a:gd name="T2" fmla="*/ 72 w 7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2">
                  <a:moveTo>
                    <a:pt x="0" y="0"/>
                  </a:moveTo>
                  <a:lnTo>
                    <a:pt x="0" y="0"/>
                  </a:lnTo>
                  <a:lnTo>
                    <a:pt x="72" y="0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1663" y="999"/>
              <a:ext cx="43" cy="0"/>
            </a:xfrm>
            <a:custGeom>
              <a:avLst/>
              <a:gdLst>
                <a:gd name="T0" fmla="*/ 0 w 72"/>
                <a:gd name="T1" fmla="*/ 0 w 72"/>
                <a:gd name="T2" fmla="*/ 72 w 7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2">
                  <a:moveTo>
                    <a:pt x="0" y="0"/>
                  </a:moveTo>
                  <a:lnTo>
                    <a:pt x="0" y="0"/>
                  </a:lnTo>
                  <a:lnTo>
                    <a:pt x="72" y="0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1663" y="769"/>
              <a:ext cx="43" cy="0"/>
            </a:xfrm>
            <a:custGeom>
              <a:avLst/>
              <a:gdLst>
                <a:gd name="T0" fmla="*/ 0 w 72"/>
                <a:gd name="T1" fmla="*/ 0 w 72"/>
                <a:gd name="T2" fmla="*/ 72 w 7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2">
                  <a:moveTo>
                    <a:pt x="0" y="0"/>
                  </a:moveTo>
                  <a:lnTo>
                    <a:pt x="0" y="0"/>
                  </a:lnTo>
                  <a:lnTo>
                    <a:pt x="72" y="0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1663" y="539"/>
              <a:ext cx="43" cy="0"/>
            </a:xfrm>
            <a:custGeom>
              <a:avLst/>
              <a:gdLst>
                <a:gd name="T0" fmla="*/ 0 w 72"/>
                <a:gd name="T1" fmla="*/ 0 w 72"/>
                <a:gd name="T2" fmla="*/ 72 w 7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2">
                  <a:moveTo>
                    <a:pt x="0" y="0"/>
                  </a:moveTo>
                  <a:lnTo>
                    <a:pt x="0" y="0"/>
                  </a:lnTo>
                  <a:lnTo>
                    <a:pt x="72" y="0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1591" y="1639"/>
              <a:ext cx="91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Rectangle 22"/>
            <p:cNvSpPr>
              <a:spLocks noChangeArrowheads="1"/>
            </p:cNvSpPr>
            <p:nvPr/>
          </p:nvSpPr>
          <p:spPr bwMode="auto">
            <a:xfrm>
              <a:off x="1543" y="1409"/>
              <a:ext cx="140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20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" name="Rectangle 23"/>
            <p:cNvSpPr>
              <a:spLocks noChangeArrowheads="1"/>
            </p:cNvSpPr>
            <p:nvPr/>
          </p:nvSpPr>
          <p:spPr bwMode="auto">
            <a:xfrm>
              <a:off x="1543" y="1178"/>
              <a:ext cx="140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40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auto">
            <a:xfrm>
              <a:off x="1543" y="948"/>
              <a:ext cx="140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60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" name="Rectangle 25"/>
            <p:cNvSpPr>
              <a:spLocks noChangeArrowheads="1"/>
            </p:cNvSpPr>
            <p:nvPr/>
          </p:nvSpPr>
          <p:spPr bwMode="auto">
            <a:xfrm>
              <a:off x="1543" y="718"/>
              <a:ext cx="140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80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Rectangle 26"/>
            <p:cNvSpPr>
              <a:spLocks noChangeArrowheads="1"/>
            </p:cNvSpPr>
            <p:nvPr/>
          </p:nvSpPr>
          <p:spPr bwMode="auto">
            <a:xfrm>
              <a:off x="1494" y="487"/>
              <a:ext cx="189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Freeform 27"/>
            <p:cNvSpPr>
              <a:spLocks noEditPoints="1"/>
            </p:cNvSpPr>
            <p:nvPr/>
          </p:nvSpPr>
          <p:spPr bwMode="auto">
            <a:xfrm>
              <a:off x="1910" y="931"/>
              <a:ext cx="134" cy="34"/>
            </a:xfrm>
            <a:custGeom>
              <a:avLst/>
              <a:gdLst>
                <a:gd name="T0" fmla="*/ 112 w 223"/>
                <a:gd name="T1" fmla="*/ 0 h 57"/>
                <a:gd name="T2" fmla="*/ 112 w 223"/>
                <a:gd name="T3" fmla="*/ 0 h 57"/>
                <a:gd name="T4" fmla="*/ 112 w 223"/>
                <a:gd name="T5" fmla="*/ 57 h 57"/>
                <a:gd name="T6" fmla="*/ 0 w 223"/>
                <a:gd name="T7" fmla="*/ 0 h 57"/>
                <a:gd name="T8" fmla="*/ 0 w 223"/>
                <a:gd name="T9" fmla="*/ 0 h 57"/>
                <a:gd name="T10" fmla="*/ 223 w 223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3" h="57">
                  <a:moveTo>
                    <a:pt x="112" y="0"/>
                  </a:moveTo>
                  <a:lnTo>
                    <a:pt x="112" y="0"/>
                  </a:lnTo>
                  <a:lnTo>
                    <a:pt x="112" y="57"/>
                  </a:lnTo>
                  <a:moveTo>
                    <a:pt x="0" y="0"/>
                  </a:moveTo>
                  <a:lnTo>
                    <a:pt x="0" y="0"/>
                  </a:lnTo>
                  <a:lnTo>
                    <a:pt x="223" y="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 noEditPoints="1"/>
            </p:cNvSpPr>
            <p:nvPr/>
          </p:nvSpPr>
          <p:spPr bwMode="auto">
            <a:xfrm>
              <a:off x="2317" y="711"/>
              <a:ext cx="135" cy="173"/>
            </a:xfrm>
            <a:custGeom>
              <a:avLst/>
              <a:gdLst>
                <a:gd name="T0" fmla="*/ 112 w 224"/>
                <a:gd name="T1" fmla="*/ 0 h 287"/>
                <a:gd name="T2" fmla="*/ 112 w 224"/>
                <a:gd name="T3" fmla="*/ 0 h 287"/>
                <a:gd name="T4" fmla="*/ 112 w 224"/>
                <a:gd name="T5" fmla="*/ 287 h 287"/>
                <a:gd name="T6" fmla="*/ 0 w 224"/>
                <a:gd name="T7" fmla="*/ 0 h 287"/>
                <a:gd name="T8" fmla="*/ 0 w 224"/>
                <a:gd name="T9" fmla="*/ 0 h 287"/>
                <a:gd name="T10" fmla="*/ 224 w 224"/>
                <a:gd name="T11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4" h="287">
                  <a:moveTo>
                    <a:pt x="112" y="0"/>
                  </a:moveTo>
                  <a:lnTo>
                    <a:pt x="112" y="0"/>
                  </a:lnTo>
                  <a:lnTo>
                    <a:pt x="112" y="287"/>
                  </a:lnTo>
                  <a:moveTo>
                    <a:pt x="0" y="0"/>
                  </a:moveTo>
                  <a:lnTo>
                    <a:pt x="0" y="0"/>
                  </a:lnTo>
                  <a:lnTo>
                    <a:pt x="224" y="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 noEditPoints="1"/>
            </p:cNvSpPr>
            <p:nvPr/>
          </p:nvSpPr>
          <p:spPr bwMode="auto">
            <a:xfrm>
              <a:off x="2725" y="1172"/>
              <a:ext cx="134" cy="115"/>
            </a:xfrm>
            <a:custGeom>
              <a:avLst/>
              <a:gdLst>
                <a:gd name="T0" fmla="*/ 111 w 223"/>
                <a:gd name="T1" fmla="*/ 0 h 192"/>
                <a:gd name="T2" fmla="*/ 111 w 223"/>
                <a:gd name="T3" fmla="*/ 0 h 192"/>
                <a:gd name="T4" fmla="*/ 111 w 223"/>
                <a:gd name="T5" fmla="*/ 192 h 192"/>
                <a:gd name="T6" fmla="*/ 0 w 223"/>
                <a:gd name="T7" fmla="*/ 0 h 192"/>
                <a:gd name="T8" fmla="*/ 0 w 223"/>
                <a:gd name="T9" fmla="*/ 0 h 192"/>
                <a:gd name="T10" fmla="*/ 223 w 223"/>
                <a:gd name="T11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3" h="192">
                  <a:moveTo>
                    <a:pt x="111" y="0"/>
                  </a:moveTo>
                  <a:lnTo>
                    <a:pt x="111" y="0"/>
                  </a:lnTo>
                  <a:lnTo>
                    <a:pt x="111" y="192"/>
                  </a:lnTo>
                  <a:moveTo>
                    <a:pt x="0" y="0"/>
                  </a:moveTo>
                  <a:lnTo>
                    <a:pt x="0" y="0"/>
                  </a:lnTo>
                  <a:lnTo>
                    <a:pt x="223" y="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30"/>
            <p:cNvSpPr>
              <a:spLocks noChangeArrowheads="1"/>
            </p:cNvSpPr>
            <p:nvPr/>
          </p:nvSpPr>
          <p:spPr bwMode="auto">
            <a:xfrm rot="16200000">
              <a:off x="1290" y="1364"/>
              <a:ext cx="96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B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" name="Rectangle 31"/>
            <p:cNvSpPr>
              <a:spLocks noChangeArrowheads="1"/>
            </p:cNvSpPr>
            <p:nvPr/>
          </p:nvSpPr>
          <p:spPr bwMode="auto">
            <a:xfrm rot="16200000">
              <a:off x="1294" y="1312"/>
              <a:ext cx="87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u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auto">
            <a:xfrm rot="16200000">
              <a:off x="1294" y="1265"/>
              <a:ext cx="87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d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 rot="16200000">
              <a:off x="1294" y="1218"/>
              <a:ext cx="87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d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" name="Rectangle 34"/>
            <p:cNvSpPr>
              <a:spLocks noChangeArrowheads="1"/>
            </p:cNvSpPr>
            <p:nvPr/>
          </p:nvSpPr>
          <p:spPr bwMode="auto">
            <a:xfrm rot="16200000">
              <a:off x="1307" y="1183"/>
              <a:ext cx="61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i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Rectangle 35"/>
            <p:cNvSpPr>
              <a:spLocks noChangeArrowheads="1"/>
            </p:cNvSpPr>
            <p:nvPr/>
          </p:nvSpPr>
          <p:spPr bwMode="auto">
            <a:xfrm rot="16200000">
              <a:off x="1294" y="1150"/>
              <a:ext cx="87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n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Rectangle 36"/>
            <p:cNvSpPr>
              <a:spLocks noChangeArrowheads="1"/>
            </p:cNvSpPr>
            <p:nvPr/>
          </p:nvSpPr>
          <p:spPr bwMode="auto">
            <a:xfrm rot="16200000">
              <a:off x="1294" y="1102"/>
              <a:ext cx="87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g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Rectangle 37"/>
            <p:cNvSpPr>
              <a:spLocks noChangeArrowheads="1"/>
            </p:cNvSpPr>
            <p:nvPr/>
          </p:nvSpPr>
          <p:spPr bwMode="auto">
            <a:xfrm rot="16200000">
              <a:off x="1307" y="1068"/>
              <a:ext cx="61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 rot="16200000">
              <a:off x="1294" y="1034"/>
              <a:ext cx="87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o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" name="Rectangle 39"/>
            <p:cNvSpPr>
              <a:spLocks noChangeArrowheads="1"/>
            </p:cNvSpPr>
            <p:nvPr/>
          </p:nvSpPr>
          <p:spPr bwMode="auto">
            <a:xfrm rot="16200000">
              <a:off x="1303" y="996"/>
              <a:ext cx="69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r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" name="Rectangle 40"/>
            <p:cNvSpPr>
              <a:spLocks noChangeArrowheads="1"/>
            </p:cNvSpPr>
            <p:nvPr/>
          </p:nvSpPr>
          <p:spPr bwMode="auto">
            <a:xfrm rot="16200000">
              <a:off x="1294" y="958"/>
              <a:ext cx="87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g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" name="Rectangle 41"/>
            <p:cNvSpPr>
              <a:spLocks noChangeArrowheads="1"/>
            </p:cNvSpPr>
            <p:nvPr/>
          </p:nvSpPr>
          <p:spPr bwMode="auto">
            <a:xfrm rot="16200000">
              <a:off x="1296" y="912"/>
              <a:ext cx="83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a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" name="Rectangle 42"/>
            <p:cNvSpPr>
              <a:spLocks noChangeArrowheads="1"/>
            </p:cNvSpPr>
            <p:nvPr/>
          </p:nvSpPr>
          <p:spPr bwMode="auto">
            <a:xfrm rot="16200000">
              <a:off x="1294" y="867"/>
              <a:ext cx="87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n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" name="Rectangle 43"/>
            <p:cNvSpPr>
              <a:spLocks noChangeArrowheads="1"/>
            </p:cNvSpPr>
            <p:nvPr/>
          </p:nvSpPr>
          <p:spPr bwMode="auto">
            <a:xfrm rot="16200000">
              <a:off x="1294" y="820"/>
              <a:ext cx="87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o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" name="Rectangle 44"/>
            <p:cNvSpPr>
              <a:spLocks noChangeArrowheads="1"/>
            </p:cNvSpPr>
            <p:nvPr/>
          </p:nvSpPr>
          <p:spPr bwMode="auto">
            <a:xfrm rot="16200000">
              <a:off x="1307" y="786"/>
              <a:ext cx="61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i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" name="Rectangle 45"/>
            <p:cNvSpPr>
              <a:spLocks noChangeArrowheads="1"/>
            </p:cNvSpPr>
            <p:nvPr/>
          </p:nvSpPr>
          <p:spPr bwMode="auto">
            <a:xfrm rot="16200000">
              <a:off x="1294" y="752"/>
              <a:ext cx="87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d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Rectangle 46"/>
            <p:cNvSpPr>
              <a:spLocks noChangeArrowheads="1"/>
            </p:cNvSpPr>
            <p:nvPr/>
          </p:nvSpPr>
          <p:spPr bwMode="auto">
            <a:xfrm rot="16200000">
              <a:off x="1296" y="707"/>
              <a:ext cx="83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" name="Rectangle 47"/>
            <p:cNvSpPr>
              <a:spLocks noChangeArrowheads="1"/>
            </p:cNvSpPr>
            <p:nvPr/>
          </p:nvSpPr>
          <p:spPr bwMode="auto">
            <a:xfrm rot="16200000">
              <a:off x="1395" y="1420"/>
              <a:ext cx="66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(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" name="Rectangle 48"/>
            <p:cNvSpPr>
              <a:spLocks noChangeArrowheads="1"/>
            </p:cNvSpPr>
            <p:nvPr/>
          </p:nvSpPr>
          <p:spPr bwMode="auto">
            <a:xfrm rot="16200000">
              <a:off x="1374" y="1374"/>
              <a:ext cx="107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%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" name="Rectangle 49"/>
            <p:cNvSpPr>
              <a:spLocks noChangeArrowheads="1"/>
            </p:cNvSpPr>
            <p:nvPr/>
          </p:nvSpPr>
          <p:spPr bwMode="auto">
            <a:xfrm rot="16200000">
              <a:off x="1397" y="1327"/>
              <a:ext cx="61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" name="Rectangle 50"/>
            <p:cNvSpPr>
              <a:spLocks noChangeArrowheads="1"/>
            </p:cNvSpPr>
            <p:nvPr/>
          </p:nvSpPr>
          <p:spPr bwMode="auto">
            <a:xfrm rot="16200000">
              <a:off x="1384" y="1294"/>
              <a:ext cx="87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o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" name="Rectangle 51"/>
            <p:cNvSpPr>
              <a:spLocks noChangeArrowheads="1"/>
            </p:cNvSpPr>
            <p:nvPr/>
          </p:nvSpPr>
          <p:spPr bwMode="auto">
            <a:xfrm rot="16200000">
              <a:off x="1395" y="1257"/>
              <a:ext cx="66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f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" name="Rectangle 52"/>
            <p:cNvSpPr>
              <a:spLocks noChangeArrowheads="1"/>
            </p:cNvSpPr>
            <p:nvPr/>
          </p:nvSpPr>
          <p:spPr bwMode="auto">
            <a:xfrm rot="16200000">
              <a:off x="1397" y="1234"/>
              <a:ext cx="61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" name="Rectangle 53"/>
            <p:cNvSpPr>
              <a:spLocks noChangeArrowheads="1"/>
            </p:cNvSpPr>
            <p:nvPr/>
          </p:nvSpPr>
          <p:spPr bwMode="auto">
            <a:xfrm rot="16200000">
              <a:off x="1395" y="1212"/>
              <a:ext cx="66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t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" name="Rectangle 54"/>
            <p:cNvSpPr>
              <a:spLocks noChangeArrowheads="1"/>
            </p:cNvSpPr>
            <p:nvPr/>
          </p:nvSpPr>
          <p:spPr bwMode="auto">
            <a:xfrm rot="16200000">
              <a:off x="1384" y="1176"/>
              <a:ext cx="87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o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" name="Rectangle 55"/>
            <p:cNvSpPr>
              <a:spLocks noChangeArrowheads="1"/>
            </p:cNvSpPr>
            <p:nvPr/>
          </p:nvSpPr>
          <p:spPr bwMode="auto">
            <a:xfrm rot="16200000">
              <a:off x="1395" y="1139"/>
              <a:ext cx="66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t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" name="Rectangle 56"/>
            <p:cNvSpPr>
              <a:spLocks noChangeArrowheads="1"/>
            </p:cNvSpPr>
            <p:nvPr/>
          </p:nvSpPr>
          <p:spPr bwMode="auto">
            <a:xfrm rot="16200000">
              <a:off x="1386" y="1105"/>
              <a:ext cx="83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a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9" name="Rectangle 57"/>
            <p:cNvSpPr>
              <a:spLocks noChangeArrowheads="1"/>
            </p:cNvSpPr>
            <p:nvPr/>
          </p:nvSpPr>
          <p:spPr bwMode="auto">
            <a:xfrm rot="16200000">
              <a:off x="1397" y="1074"/>
              <a:ext cx="61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l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0" name="Rectangle 58"/>
            <p:cNvSpPr>
              <a:spLocks noChangeArrowheads="1"/>
            </p:cNvSpPr>
            <p:nvPr/>
          </p:nvSpPr>
          <p:spPr bwMode="auto">
            <a:xfrm rot="16200000">
              <a:off x="1397" y="1053"/>
              <a:ext cx="61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" name="Rectangle 59"/>
            <p:cNvSpPr>
              <a:spLocks noChangeArrowheads="1"/>
            </p:cNvSpPr>
            <p:nvPr/>
          </p:nvSpPr>
          <p:spPr bwMode="auto">
            <a:xfrm rot="16200000">
              <a:off x="1384" y="1019"/>
              <a:ext cx="87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o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" name="Rectangle 60"/>
            <p:cNvSpPr>
              <a:spLocks noChangeArrowheads="1"/>
            </p:cNvSpPr>
            <p:nvPr/>
          </p:nvSpPr>
          <p:spPr bwMode="auto">
            <a:xfrm rot="16200000">
              <a:off x="1393" y="981"/>
              <a:ext cx="69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r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3" name="Rectangle 61"/>
            <p:cNvSpPr>
              <a:spLocks noChangeArrowheads="1"/>
            </p:cNvSpPr>
            <p:nvPr/>
          </p:nvSpPr>
          <p:spPr bwMode="auto">
            <a:xfrm rot="16200000">
              <a:off x="1384" y="942"/>
              <a:ext cx="87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g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" name="Rectangle 62"/>
            <p:cNvSpPr>
              <a:spLocks noChangeArrowheads="1"/>
            </p:cNvSpPr>
            <p:nvPr/>
          </p:nvSpPr>
          <p:spPr bwMode="auto">
            <a:xfrm rot="16200000">
              <a:off x="1386" y="897"/>
              <a:ext cx="83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a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" name="Rectangle 63"/>
            <p:cNvSpPr>
              <a:spLocks noChangeArrowheads="1"/>
            </p:cNvSpPr>
            <p:nvPr/>
          </p:nvSpPr>
          <p:spPr bwMode="auto">
            <a:xfrm rot="16200000">
              <a:off x="1384" y="852"/>
              <a:ext cx="87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n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" name="Rectangle 64"/>
            <p:cNvSpPr>
              <a:spLocks noChangeArrowheads="1"/>
            </p:cNvSpPr>
            <p:nvPr/>
          </p:nvSpPr>
          <p:spPr bwMode="auto">
            <a:xfrm rot="16200000">
              <a:off x="1384" y="805"/>
              <a:ext cx="87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o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7" name="Rectangle 65"/>
            <p:cNvSpPr>
              <a:spLocks noChangeArrowheads="1"/>
            </p:cNvSpPr>
            <p:nvPr/>
          </p:nvSpPr>
          <p:spPr bwMode="auto">
            <a:xfrm rot="16200000">
              <a:off x="1397" y="771"/>
              <a:ext cx="61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i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" name="Rectangle 66"/>
            <p:cNvSpPr>
              <a:spLocks noChangeArrowheads="1"/>
            </p:cNvSpPr>
            <p:nvPr/>
          </p:nvSpPr>
          <p:spPr bwMode="auto">
            <a:xfrm rot="16200000">
              <a:off x="1384" y="737"/>
              <a:ext cx="87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d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9" name="Rectangle 67"/>
            <p:cNvSpPr>
              <a:spLocks noChangeArrowheads="1"/>
            </p:cNvSpPr>
            <p:nvPr/>
          </p:nvSpPr>
          <p:spPr bwMode="auto">
            <a:xfrm rot="16200000">
              <a:off x="1386" y="692"/>
              <a:ext cx="83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0" name="Rectangle 68"/>
            <p:cNvSpPr>
              <a:spLocks noChangeArrowheads="1"/>
            </p:cNvSpPr>
            <p:nvPr/>
          </p:nvSpPr>
          <p:spPr bwMode="auto">
            <a:xfrm rot="16200000">
              <a:off x="1395" y="658"/>
              <a:ext cx="66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)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1" name="Rectangle 69"/>
            <p:cNvSpPr>
              <a:spLocks noChangeArrowheads="1"/>
            </p:cNvSpPr>
            <p:nvPr/>
          </p:nvSpPr>
          <p:spPr bwMode="auto">
            <a:xfrm>
              <a:off x="2093" y="293"/>
              <a:ext cx="596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</a:t>
              </a:r>
              <a:r>
                <a:rPr kumimoji="0" lang="en-US" altLang="en-US" sz="14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organoids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1827" y="262"/>
              <a:ext cx="1118" cy="188"/>
            </a:xfrm>
            <a:custGeom>
              <a:avLst/>
              <a:gdLst>
                <a:gd name="T0" fmla="*/ 0 w 1856"/>
                <a:gd name="T1" fmla="*/ 0 h 313"/>
                <a:gd name="T2" fmla="*/ 0 w 1856"/>
                <a:gd name="T3" fmla="*/ 0 h 313"/>
                <a:gd name="T4" fmla="*/ 1856 w 1856"/>
                <a:gd name="T5" fmla="*/ 0 h 313"/>
                <a:gd name="T6" fmla="*/ 1856 w 1856"/>
                <a:gd name="T7" fmla="*/ 313 h 313"/>
                <a:gd name="T8" fmla="*/ 0 w 1856"/>
                <a:gd name="T9" fmla="*/ 313 h 313"/>
                <a:gd name="T10" fmla="*/ 0 w 1856"/>
                <a:gd name="T11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56" h="313">
                  <a:moveTo>
                    <a:pt x="0" y="0"/>
                  </a:moveTo>
                  <a:lnTo>
                    <a:pt x="0" y="0"/>
                  </a:lnTo>
                  <a:lnTo>
                    <a:pt x="1856" y="0"/>
                  </a:lnTo>
                  <a:lnTo>
                    <a:pt x="1856" y="313"/>
                  </a:lnTo>
                  <a:lnTo>
                    <a:pt x="0" y="313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Rectangle 71"/>
            <p:cNvSpPr>
              <a:spLocks noChangeArrowheads="1"/>
            </p:cNvSpPr>
            <p:nvPr/>
          </p:nvSpPr>
          <p:spPr bwMode="auto">
            <a:xfrm>
              <a:off x="1888" y="1755"/>
              <a:ext cx="214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CTL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4" name="Rectangle 72"/>
            <p:cNvSpPr>
              <a:spLocks noChangeArrowheads="1"/>
            </p:cNvSpPr>
            <p:nvPr/>
          </p:nvSpPr>
          <p:spPr bwMode="auto">
            <a:xfrm>
              <a:off x="1887" y="1854"/>
              <a:ext cx="217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a. p.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5" name="Rectangle 73"/>
            <p:cNvSpPr>
              <a:spLocks noChangeArrowheads="1"/>
            </p:cNvSpPr>
            <p:nvPr/>
          </p:nvSpPr>
          <p:spPr bwMode="auto">
            <a:xfrm>
              <a:off x="2269" y="1755"/>
              <a:ext cx="162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PA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6" name="Rectangle 74"/>
            <p:cNvSpPr>
              <a:spLocks noChangeArrowheads="1"/>
            </p:cNvSpPr>
            <p:nvPr/>
          </p:nvSpPr>
          <p:spPr bwMode="auto">
            <a:xfrm>
              <a:off x="2381" y="1755"/>
              <a:ext cx="106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R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7" name="Rectangle 75"/>
            <p:cNvSpPr>
              <a:spLocks noChangeArrowheads="1"/>
            </p:cNvSpPr>
            <p:nvPr/>
          </p:nvSpPr>
          <p:spPr bwMode="auto">
            <a:xfrm>
              <a:off x="2443" y="1755"/>
              <a:ext cx="91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Rectangle 76"/>
            <p:cNvSpPr>
              <a:spLocks noChangeArrowheads="1"/>
            </p:cNvSpPr>
            <p:nvPr/>
          </p:nvSpPr>
          <p:spPr bwMode="auto">
            <a:xfrm>
              <a:off x="2296" y="1854"/>
              <a:ext cx="217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a. p.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Rectangle 77"/>
            <p:cNvSpPr>
              <a:spLocks noChangeArrowheads="1"/>
            </p:cNvSpPr>
            <p:nvPr/>
          </p:nvSpPr>
          <p:spPr bwMode="auto">
            <a:xfrm>
              <a:off x="2676" y="1755"/>
              <a:ext cx="162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PA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Rectangle 78"/>
            <p:cNvSpPr>
              <a:spLocks noChangeArrowheads="1"/>
            </p:cNvSpPr>
            <p:nvPr/>
          </p:nvSpPr>
          <p:spPr bwMode="auto">
            <a:xfrm>
              <a:off x="2788" y="1755"/>
              <a:ext cx="106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R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" name="Rectangle 79"/>
            <p:cNvSpPr>
              <a:spLocks noChangeArrowheads="1"/>
            </p:cNvSpPr>
            <p:nvPr/>
          </p:nvSpPr>
          <p:spPr bwMode="auto">
            <a:xfrm>
              <a:off x="2850" y="1755"/>
              <a:ext cx="91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2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Rectangle 80"/>
            <p:cNvSpPr>
              <a:spLocks noChangeArrowheads="1"/>
            </p:cNvSpPr>
            <p:nvPr/>
          </p:nvSpPr>
          <p:spPr bwMode="auto">
            <a:xfrm>
              <a:off x="2703" y="1854"/>
              <a:ext cx="217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a. p.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8526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35115" y="16090"/>
            <a:ext cx="1136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>
                <a:latin typeface="Times New Roman" panose="02020603050405020304" pitchFamily="18" charset="0"/>
                <a:cs typeface="Times New Roman" panose="02020603050405020304" pitchFamily="18" charset="0"/>
              </a:rPr>
              <a:t>Figure S1A</a:t>
            </a:r>
          </a:p>
        </p:txBody>
      </p:sp>
      <p:sp>
        <p:nvSpPr>
          <p:cNvPr id="86" name="ZoneTexte 85">
            <a:extLst>
              <a:ext uri="{FF2B5EF4-FFF2-40B4-BE49-F238E27FC236}">
                <a16:creationId xmlns:a16="http://schemas.microsoft.com/office/drawing/2014/main" id="{AF26572E-8297-137A-27DB-B227381CD2AC}"/>
              </a:ext>
            </a:extLst>
          </p:cNvPr>
          <p:cNvSpPr txBox="1"/>
          <p:nvPr/>
        </p:nvSpPr>
        <p:spPr>
          <a:xfrm>
            <a:off x="38146" y="4755990"/>
            <a:ext cx="11256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>
                <a:latin typeface="Times New Roman" panose="02020603050405020304" pitchFamily="18" charset="0"/>
                <a:cs typeface="Times New Roman" panose="02020603050405020304" pitchFamily="18" charset="0"/>
              </a:rPr>
              <a:t>Figure S1B</a:t>
            </a:r>
          </a:p>
        </p:txBody>
      </p:sp>
      <p:grpSp>
        <p:nvGrpSpPr>
          <p:cNvPr id="49" name="Groupe 48">
            <a:extLst>
              <a:ext uri="{FF2B5EF4-FFF2-40B4-BE49-F238E27FC236}">
                <a16:creationId xmlns:a16="http://schemas.microsoft.com/office/drawing/2014/main" id="{11D0B96F-1822-5AEF-4449-0B5FD0014AE1}"/>
              </a:ext>
            </a:extLst>
          </p:cNvPr>
          <p:cNvGrpSpPr/>
          <p:nvPr/>
        </p:nvGrpSpPr>
        <p:grpSpPr>
          <a:xfrm>
            <a:off x="1806719" y="105731"/>
            <a:ext cx="3504057" cy="4091197"/>
            <a:chOff x="6655448" y="538644"/>
            <a:chExt cx="3504057" cy="4091197"/>
          </a:xfrm>
        </p:grpSpPr>
        <p:pic>
          <p:nvPicPr>
            <p:cNvPr id="50" name="Image 49">
              <a:extLst>
                <a:ext uri="{FF2B5EF4-FFF2-40B4-BE49-F238E27FC236}">
                  <a16:creationId xmlns:a16="http://schemas.microsoft.com/office/drawing/2014/main" id="{BBE0E922-1FBD-2598-F8D2-5486723377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76150" y="1906843"/>
              <a:ext cx="1194293" cy="1367658"/>
            </a:xfrm>
            <a:prstGeom prst="rect">
              <a:avLst/>
            </a:prstGeom>
          </p:spPr>
        </p:pic>
        <p:pic>
          <p:nvPicPr>
            <p:cNvPr id="51" name="Image 50">
              <a:extLst>
                <a:ext uri="{FF2B5EF4-FFF2-40B4-BE49-F238E27FC236}">
                  <a16:creationId xmlns:a16="http://schemas.microsoft.com/office/drawing/2014/main" id="{CD580D58-A067-E076-2C07-5A3CEF15BD0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51569" y="538644"/>
              <a:ext cx="1204532" cy="1360560"/>
            </a:xfrm>
            <a:prstGeom prst="rect">
              <a:avLst/>
            </a:prstGeom>
          </p:spPr>
        </p:pic>
        <p:pic>
          <p:nvPicPr>
            <p:cNvPr id="52" name="Image 51">
              <a:extLst>
                <a:ext uri="{FF2B5EF4-FFF2-40B4-BE49-F238E27FC236}">
                  <a16:creationId xmlns:a16="http://schemas.microsoft.com/office/drawing/2014/main" id="{EA5B7CB1-26C7-B8ED-7F86-30F1809EEEE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66104" y="557811"/>
              <a:ext cx="1252478" cy="1360560"/>
            </a:xfrm>
            <a:prstGeom prst="rect">
              <a:avLst/>
            </a:prstGeom>
          </p:spPr>
        </p:pic>
        <p:pic>
          <p:nvPicPr>
            <p:cNvPr id="53" name="Image 52">
              <a:extLst>
                <a:ext uri="{FF2B5EF4-FFF2-40B4-BE49-F238E27FC236}">
                  <a16:creationId xmlns:a16="http://schemas.microsoft.com/office/drawing/2014/main" id="{F17D6084-7A96-F84C-9CCE-8A2A6C1FC1B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875235" y="550172"/>
              <a:ext cx="1119682" cy="1353462"/>
            </a:xfrm>
            <a:prstGeom prst="rect">
              <a:avLst/>
            </a:prstGeom>
          </p:spPr>
        </p:pic>
        <p:pic>
          <p:nvPicPr>
            <p:cNvPr id="54" name="Image 53">
              <a:extLst>
                <a:ext uri="{FF2B5EF4-FFF2-40B4-BE49-F238E27FC236}">
                  <a16:creationId xmlns:a16="http://schemas.microsoft.com/office/drawing/2014/main" id="{74E231AD-C73A-4451-23AB-4FB5FC23A74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931208" y="3279592"/>
              <a:ext cx="1228297" cy="1335380"/>
            </a:xfrm>
            <a:prstGeom prst="rect">
              <a:avLst/>
            </a:prstGeom>
          </p:spPr>
        </p:pic>
        <p:pic>
          <p:nvPicPr>
            <p:cNvPr id="55" name="Image 54">
              <a:extLst>
                <a:ext uri="{FF2B5EF4-FFF2-40B4-BE49-F238E27FC236}">
                  <a16:creationId xmlns:a16="http://schemas.microsoft.com/office/drawing/2014/main" id="{D1B5AC53-F04E-E007-221A-0834BEEAD4F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655448" y="1926010"/>
              <a:ext cx="1196988" cy="1341887"/>
            </a:xfrm>
            <a:prstGeom prst="rect">
              <a:avLst/>
            </a:prstGeom>
          </p:spPr>
        </p:pic>
        <p:pic>
          <p:nvPicPr>
            <p:cNvPr id="56" name="Image 55">
              <a:extLst>
                <a:ext uri="{FF2B5EF4-FFF2-40B4-BE49-F238E27FC236}">
                  <a16:creationId xmlns:a16="http://schemas.microsoft.com/office/drawing/2014/main" id="{9E13C895-8296-029B-F73A-71B678C3C0E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828738" y="3280315"/>
              <a:ext cx="1266288" cy="1341887"/>
            </a:xfrm>
            <a:prstGeom prst="rect">
              <a:avLst/>
            </a:prstGeom>
          </p:spPr>
        </p:pic>
        <p:pic>
          <p:nvPicPr>
            <p:cNvPr id="57" name="Image 56">
              <a:extLst>
                <a:ext uri="{FF2B5EF4-FFF2-40B4-BE49-F238E27FC236}">
                  <a16:creationId xmlns:a16="http://schemas.microsoft.com/office/drawing/2014/main" id="{8D8AAB61-3442-2F48-5D36-85B4EF3D788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9030899" y="1910221"/>
              <a:ext cx="1107980" cy="1341887"/>
            </a:xfrm>
            <a:prstGeom prst="rect">
              <a:avLst/>
            </a:prstGeom>
          </p:spPr>
        </p:pic>
        <p:pic>
          <p:nvPicPr>
            <p:cNvPr id="58" name="Image 57">
              <a:extLst>
                <a:ext uri="{FF2B5EF4-FFF2-40B4-BE49-F238E27FC236}">
                  <a16:creationId xmlns:a16="http://schemas.microsoft.com/office/drawing/2014/main" id="{8F13462E-BC87-478E-56CA-8CFD647BDC0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738179" y="3290609"/>
              <a:ext cx="1152222" cy="1339232"/>
            </a:xfrm>
            <a:prstGeom prst="rect">
              <a:avLst/>
            </a:prstGeom>
          </p:spPr>
        </p:pic>
      </p:grpSp>
      <p:grpSp>
        <p:nvGrpSpPr>
          <p:cNvPr id="59" name="Groupe 58">
            <a:extLst>
              <a:ext uri="{FF2B5EF4-FFF2-40B4-BE49-F238E27FC236}">
                <a16:creationId xmlns:a16="http://schemas.microsoft.com/office/drawing/2014/main" id="{9272872D-593C-381C-DADC-94E8ADA25935}"/>
              </a:ext>
            </a:extLst>
          </p:cNvPr>
          <p:cNvGrpSpPr/>
          <p:nvPr/>
        </p:nvGrpSpPr>
        <p:grpSpPr>
          <a:xfrm>
            <a:off x="100004" y="5313371"/>
            <a:ext cx="6789345" cy="2979812"/>
            <a:chOff x="208490" y="694875"/>
            <a:chExt cx="6789345" cy="2979812"/>
          </a:xfrm>
        </p:grpSpPr>
        <p:grpSp>
          <p:nvGrpSpPr>
            <p:cNvPr id="60" name="Groupe 59">
              <a:extLst>
                <a:ext uri="{FF2B5EF4-FFF2-40B4-BE49-F238E27FC236}">
                  <a16:creationId xmlns:a16="http://schemas.microsoft.com/office/drawing/2014/main" id="{E89D2BFA-D3B0-3D1F-12E9-547EF6DB655E}"/>
                </a:ext>
              </a:extLst>
            </p:cNvPr>
            <p:cNvGrpSpPr/>
            <p:nvPr/>
          </p:nvGrpSpPr>
          <p:grpSpPr>
            <a:xfrm>
              <a:off x="208490" y="2313366"/>
              <a:ext cx="2219612" cy="1361321"/>
              <a:chOff x="208490" y="2313366"/>
              <a:chExt cx="2219612" cy="1361321"/>
            </a:xfrm>
          </p:grpSpPr>
          <p:pic>
            <p:nvPicPr>
              <p:cNvPr id="76" name="Image 75">
                <a:extLst>
                  <a:ext uri="{FF2B5EF4-FFF2-40B4-BE49-F238E27FC236}">
                    <a16:creationId xmlns:a16="http://schemas.microsoft.com/office/drawing/2014/main" id="{A7841ABD-F380-9ACD-80D1-1296E379695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286141" y="2313366"/>
                <a:ext cx="1141961" cy="1361321"/>
              </a:xfrm>
              <a:prstGeom prst="rect">
                <a:avLst/>
              </a:prstGeom>
            </p:spPr>
          </p:pic>
          <p:pic>
            <p:nvPicPr>
              <p:cNvPr id="77" name="Image 76">
                <a:extLst>
                  <a:ext uri="{FF2B5EF4-FFF2-40B4-BE49-F238E27FC236}">
                    <a16:creationId xmlns:a16="http://schemas.microsoft.com/office/drawing/2014/main" id="{C4E43260-D874-C378-5B33-86FCA40D32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08490" y="2336461"/>
                <a:ext cx="1258198" cy="1327054"/>
              </a:xfrm>
              <a:prstGeom prst="rect">
                <a:avLst/>
              </a:prstGeom>
            </p:spPr>
          </p:pic>
        </p:grpSp>
        <p:grpSp>
          <p:nvGrpSpPr>
            <p:cNvPr id="61" name="Groupe 60">
              <a:extLst>
                <a:ext uri="{FF2B5EF4-FFF2-40B4-BE49-F238E27FC236}">
                  <a16:creationId xmlns:a16="http://schemas.microsoft.com/office/drawing/2014/main" id="{B3F5237A-E533-D4EA-2267-1CEE4A489945}"/>
                </a:ext>
              </a:extLst>
            </p:cNvPr>
            <p:cNvGrpSpPr/>
            <p:nvPr/>
          </p:nvGrpSpPr>
          <p:grpSpPr>
            <a:xfrm>
              <a:off x="4599321" y="705892"/>
              <a:ext cx="2262638" cy="1429362"/>
              <a:chOff x="5987449" y="705892"/>
              <a:chExt cx="2262638" cy="1429362"/>
            </a:xfrm>
          </p:grpSpPr>
          <p:pic>
            <p:nvPicPr>
              <p:cNvPr id="74" name="Image 73">
                <a:extLst>
                  <a:ext uri="{FF2B5EF4-FFF2-40B4-BE49-F238E27FC236}">
                    <a16:creationId xmlns:a16="http://schemas.microsoft.com/office/drawing/2014/main" id="{6075888D-2D75-3513-0CE4-E4A238C1F9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7101227" y="705892"/>
                <a:ext cx="1148860" cy="1419569"/>
              </a:xfrm>
              <a:prstGeom prst="rect">
                <a:avLst/>
              </a:prstGeom>
            </p:spPr>
          </p:pic>
          <p:pic>
            <p:nvPicPr>
              <p:cNvPr id="75" name="Image 74">
                <a:extLst>
                  <a:ext uri="{FF2B5EF4-FFF2-40B4-BE49-F238E27FC236}">
                    <a16:creationId xmlns:a16="http://schemas.microsoft.com/office/drawing/2014/main" id="{72B42BA8-2757-5017-6E6F-8494CBF515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987449" y="709664"/>
                <a:ext cx="1279033" cy="1425590"/>
              </a:xfrm>
              <a:prstGeom prst="rect">
                <a:avLst/>
              </a:prstGeom>
            </p:spPr>
          </p:pic>
        </p:grpSp>
        <p:grpSp>
          <p:nvGrpSpPr>
            <p:cNvPr id="62" name="Groupe 61">
              <a:extLst>
                <a:ext uri="{FF2B5EF4-FFF2-40B4-BE49-F238E27FC236}">
                  <a16:creationId xmlns:a16="http://schemas.microsoft.com/office/drawing/2014/main" id="{2F3F68C2-DCDE-C536-A22F-F4298ADE03DE}"/>
                </a:ext>
              </a:extLst>
            </p:cNvPr>
            <p:cNvGrpSpPr/>
            <p:nvPr/>
          </p:nvGrpSpPr>
          <p:grpSpPr>
            <a:xfrm>
              <a:off x="2428102" y="2295141"/>
              <a:ext cx="2149186" cy="1343797"/>
              <a:chOff x="2428102" y="2295141"/>
              <a:chExt cx="2149186" cy="1343797"/>
            </a:xfrm>
          </p:grpSpPr>
          <p:pic>
            <p:nvPicPr>
              <p:cNvPr id="72" name="Image 71">
                <a:extLst>
                  <a:ext uri="{FF2B5EF4-FFF2-40B4-BE49-F238E27FC236}">
                    <a16:creationId xmlns:a16="http://schemas.microsoft.com/office/drawing/2014/main" id="{584AF49F-1A0C-1CB3-8EC1-F447DC3DCA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3440712" y="2295141"/>
                <a:ext cx="1136576" cy="1343797"/>
              </a:xfrm>
              <a:prstGeom prst="rect">
                <a:avLst/>
              </a:prstGeom>
            </p:spPr>
          </p:pic>
          <p:pic>
            <p:nvPicPr>
              <p:cNvPr id="73" name="Image 72">
                <a:extLst>
                  <a:ext uri="{FF2B5EF4-FFF2-40B4-BE49-F238E27FC236}">
                    <a16:creationId xmlns:a16="http://schemas.microsoft.com/office/drawing/2014/main" id="{96983115-78E1-E6A3-7E2F-9F893A45F6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2428102" y="2311885"/>
                <a:ext cx="1092504" cy="1327053"/>
              </a:xfrm>
              <a:prstGeom prst="rect">
                <a:avLst/>
              </a:prstGeom>
            </p:spPr>
          </p:pic>
        </p:grpSp>
        <p:grpSp>
          <p:nvGrpSpPr>
            <p:cNvPr id="63" name="Groupe 62">
              <a:extLst>
                <a:ext uri="{FF2B5EF4-FFF2-40B4-BE49-F238E27FC236}">
                  <a16:creationId xmlns:a16="http://schemas.microsoft.com/office/drawing/2014/main" id="{54C1E0AB-CD71-F70D-790B-2AF825F92CAC}"/>
                </a:ext>
              </a:extLst>
            </p:cNvPr>
            <p:cNvGrpSpPr/>
            <p:nvPr/>
          </p:nvGrpSpPr>
          <p:grpSpPr>
            <a:xfrm>
              <a:off x="4663803" y="2245659"/>
              <a:ext cx="2334032" cy="1393279"/>
              <a:chOff x="4663803" y="2245659"/>
              <a:chExt cx="2334032" cy="1393279"/>
            </a:xfrm>
          </p:grpSpPr>
          <p:pic>
            <p:nvPicPr>
              <p:cNvPr id="70" name="Image 69">
                <a:extLst>
                  <a:ext uri="{FF2B5EF4-FFF2-40B4-BE49-F238E27FC236}">
                    <a16:creationId xmlns:a16="http://schemas.microsoft.com/office/drawing/2014/main" id="{BB4191E4-98EE-51B9-5150-DBBFA6B6DE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5778061" y="2245659"/>
                <a:ext cx="1219774" cy="1389368"/>
              </a:xfrm>
              <a:prstGeom prst="rect">
                <a:avLst/>
              </a:prstGeom>
            </p:spPr>
          </p:pic>
          <p:pic>
            <p:nvPicPr>
              <p:cNvPr id="71" name="Image 70">
                <a:extLst>
                  <a:ext uri="{FF2B5EF4-FFF2-40B4-BE49-F238E27FC236}">
                    <a16:creationId xmlns:a16="http://schemas.microsoft.com/office/drawing/2014/main" id="{ACCB514A-0AD7-1CB5-9DD2-DE001B3246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4663803" y="2285123"/>
                <a:ext cx="1219774" cy="1353815"/>
              </a:xfrm>
              <a:prstGeom prst="rect">
                <a:avLst/>
              </a:prstGeom>
            </p:spPr>
          </p:pic>
        </p:grpSp>
        <p:grpSp>
          <p:nvGrpSpPr>
            <p:cNvPr id="64" name="Groupe 63">
              <a:extLst>
                <a:ext uri="{FF2B5EF4-FFF2-40B4-BE49-F238E27FC236}">
                  <a16:creationId xmlns:a16="http://schemas.microsoft.com/office/drawing/2014/main" id="{D6707CDA-287F-13B9-621A-DFCC418C868D}"/>
                </a:ext>
              </a:extLst>
            </p:cNvPr>
            <p:cNvGrpSpPr/>
            <p:nvPr/>
          </p:nvGrpSpPr>
          <p:grpSpPr>
            <a:xfrm>
              <a:off x="219507" y="702871"/>
              <a:ext cx="2278708" cy="1462950"/>
              <a:chOff x="1244075" y="702871"/>
              <a:chExt cx="2278708" cy="1462950"/>
            </a:xfrm>
          </p:grpSpPr>
          <p:pic>
            <p:nvPicPr>
              <p:cNvPr id="68" name="Image 67">
                <a:extLst>
                  <a:ext uri="{FF2B5EF4-FFF2-40B4-BE49-F238E27FC236}">
                    <a16:creationId xmlns:a16="http://schemas.microsoft.com/office/drawing/2014/main" id="{7A57D9EE-89E3-52D7-DE5A-C706FB49FA2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1244075" y="702871"/>
                <a:ext cx="1216199" cy="1462950"/>
              </a:xfrm>
              <a:prstGeom prst="rect">
                <a:avLst/>
              </a:prstGeom>
            </p:spPr>
          </p:pic>
          <p:pic>
            <p:nvPicPr>
              <p:cNvPr id="69" name="Image 68">
                <a:extLst>
                  <a:ext uri="{FF2B5EF4-FFF2-40B4-BE49-F238E27FC236}">
                    <a16:creationId xmlns:a16="http://schemas.microsoft.com/office/drawing/2014/main" id="{174A35AB-777F-704E-4F49-36BEF08502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2275252" y="709284"/>
                <a:ext cx="1247531" cy="1433061"/>
              </a:xfrm>
              <a:prstGeom prst="rect">
                <a:avLst/>
              </a:prstGeom>
            </p:spPr>
          </p:pic>
        </p:grpSp>
        <p:grpSp>
          <p:nvGrpSpPr>
            <p:cNvPr id="65" name="Groupe 64">
              <a:extLst>
                <a:ext uri="{FF2B5EF4-FFF2-40B4-BE49-F238E27FC236}">
                  <a16:creationId xmlns:a16="http://schemas.microsoft.com/office/drawing/2014/main" id="{E8DDC63F-641D-2BD3-BB3A-176DE92FC1E9}"/>
                </a:ext>
              </a:extLst>
            </p:cNvPr>
            <p:cNvGrpSpPr/>
            <p:nvPr/>
          </p:nvGrpSpPr>
          <p:grpSpPr>
            <a:xfrm>
              <a:off x="2428102" y="694875"/>
              <a:ext cx="2246718" cy="1447470"/>
              <a:chOff x="3650976" y="694875"/>
              <a:chExt cx="2246718" cy="1447470"/>
            </a:xfrm>
          </p:grpSpPr>
          <p:pic>
            <p:nvPicPr>
              <p:cNvPr id="66" name="Image 65">
                <a:extLst>
                  <a:ext uri="{FF2B5EF4-FFF2-40B4-BE49-F238E27FC236}">
                    <a16:creationId xmlns:a16="http://schemas.microsoft.com/office/drawing/2014/main" id="{83DBE8F1-AD9B-E818-847A-01E760641B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3650976" y="709284"/>
                <a:ext cx="1165991" cy="1433061"/>
              </a:xfrm>
              <a:prstGeom prst="rect">
                <a:avLst/>
              </a:prstGeom>
            </p:spPr>
          </p:pic>
          <p:pic>
            <p:nvPicPr>
              <p:cNvPr id="67" name="Image 66">
                <a:extLst>
                  <a:ext uri="{FF2B5EF4-FFF2-40B4-BE49-F238E27FC236}">
                    <a16:creationId xmlns:a16="http://schemas.microsoft.com/office/drawing/2014/main" id="{F5D5E650-3933-65BA-00B9-E4BDC50872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4618661" y="694875"/>
                <a:ext cx="1279033" cy="1436453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038526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Image 38">
            <a:extLst>
              <a:ext uri="{FF2B5EF4-FFF2-40B4-BE49-F238E27FC236}">
                <a16:creationId xmlns:a16="http://schemas.microsoft.com/office/drawing/2014/main" id="{16E3E726-4F93-15EF-C912-A4C3BF43AB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224" b="15809"/>
          <a:stretch/>
        </p:blipFill>
        <p:spPr>
          <a:xfrm>
            <a:off x="584447" y="6354304"/>
            <a:ext cx="5692367" cy="2774195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5DB7E045-8C23-73BE-2C05-26C36709E1C3}"/>
              </a:ext>
            </a:extLst>
          </p:cNvPr>
          <p:cNvSpPr txBox="1"/>
          <p:nvPr/>
        </p:nvSpPr>
        <p:spPr>
          <a:xfrm>
            <a:off x="-36764" y="-45902"/>
            <a:ext cx="11256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>
                <a:latin typeface="Times New Roman" panose="02020603050405020304" pitchFamily="18" charset="0"/>
                <a:cs typeface="Times New Roman" panose="02020603050405020304" pitchFamily="18" charset="0"/>
              </a:rPr>
              <a:t>Figure S1C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2CEFDEB-8FBC-2571-D5E4-B0F53A65BDFC}"/>
              </a:ext>
            </a:extLst>
          </p:cNvPr>
          <p:cNvSpPr txBox="1"/>
          <p:nvPr/>
        </p:nvSpPr>
        <p:spPr>
          <a:xfrm>
            <a:off x="32536" y="6290319"/>
            <a:ext cx="1136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>
                <a:latin typeface="Times New Roman" panose="02020603050405020304" pitchFamily="18" charset="0"/>
                <a:cs typeface="Times New Roman" panose="02020603050405020304" pitchFamily="18" charset="0"/>
              </a:rPr>
              <a:t>Figure S1D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54C9D735-D12C-7A48-8643-1EFF90EB2586}"/>
              </a:ext>
            </a:extLst>
          </p:cNvPr>
          <p:cNvGrpSpPr/>
          <p:nvPr/>
        </p:nvGrpSpPr>
        <p:grpSpPr>
          <a:xfrm>
            <a:off x="33896" y="309879"/>
            <a:ext cx="6909347" cy="5935939"/>
            <a:chOff x="1986680" y="-88"/>
            <a:chExt cx="8272323" cy="6820080"/>
          </a:xfrm>
        </p:grpSpPr>
        <p:pic>
          <p:nvPicPr>
            <p:cNvPr id="3" name="Image 2">
              <a:extLst>
                <a:ext uri="{FF2B5EF4-FFF2-40B4-BE49-F238E27FC236}">
                  <a16:creationId xmlns:a16="http://schemas.microsoft.com/office/drawing/2014/main" id="{73CA9D64-4C0C-67D5-826C-E8991A9A1F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21826" y="14683"/>
              <a:ext cx="1180036" cy="1392829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1DC9980B-64B8-F790-EEDB-A82BE0F300C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00768" y="13885"/>
              <a:ext cx="1198361" cy="1387576"/>
            </a:xfrm>
            <a:prstGeom prst="rect">
              <a:avLst/>
            </a:prstGeom>
          </p:spPr>
        </p:pic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21EF26AF-DEFC-3DF8-A4E2-EB2FCD44123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097952" y="6670"/>
              <a:ext cx="1198361" cy="1385202"/>
            </a:xfrm>
            <a:prstGeom prst="rect">
              <a:avLst/>
            </a:prstGeom>
          </p:spPr>
        </p:pic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FCFAB4D8-14B9-AF6C-4D81-E232A522DBC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099265" y="9933"/>
              <a:ext cx="1191852" cy="1365574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F72A432A-80D0-4B41-14A4-50BF5B2CD05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139393" y="2868"/>
              <a:ext cx="1202111" cy="1358636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D7FCA5FC-138B-5C92-E779-2C39A0E77C2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150094" y="8367"/>
              <a:ext cx="1169059" cy="1358636"/>
            </a:xfrm>
            <a:prstGeom prst="rect">
              <a:avLst/>
            </a:prstGeom>
          </p:spPr>
        </p:pic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5679EA8E-E5C9-2B08-F784-89279A4E21F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081165" y="1354249"/>
              <a:ext cx="1169059" cy="1357617"/>
            </a:xfrm>
            <a:prstGeom prst="rect">
              <a:avLst/>
            </a:prstGeom>
          </p:spPr>
        </p:pic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2FB82088-429B-15AE-14BF-034BE70BBCA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9081892" y="1353531"/>
              <a:ext cx="1139501" cy="1358636"/>
            </a:xfrm>
            <a:prstGeom prst="rect">
              <a:avLst/>
            </a:prstGeom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365F9ADC-CCA9-C5D1-B754-40823B427CF2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986680" y="5490554"/>
              <a:ext cx="1150119" cy="1329438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118E1D9E-397C-8EE7-9094-2B13AAAB7966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2968866" y="5483387"/>
              <a:ext cx="1139501" cy="1336604"/>
            </a:xfrm>
            <a:prstGeom prst="rect">
              <a:avLst/>
            </a:prstGeom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F7CFEFCE-5C90-4D92-E422-DC22606CFE4A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2019731" y="1384256"/>
              <a:ext cx="1220553" cy="1387576"/>
            </a:xfrm>
            <a:prstGeom prst="rect">
              <a:avLst/>
            </a:prstGeom>
          </p:spPr>
        </p:pic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1786BB8C-EC1D-303A-B554-F79553870FE5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3059864" y="1388294"/>
              <a:ext cx="1141711" cy="1384086"/>
            </a:xfrm>
            <a:prstGeom prst="rect">
              <a:avLst/>
            </a:prstGeom>
          </p:spPr>
        </p:pic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9AD5AB16-8CC1-5204-0F9C-EA7B9B5BA5DB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4129897" y="2738751"/>
              <a:ext cx="1253971" cy="1383246"/>
            </a:xfrm>
            <a:prstGeom prst="rect">
              <a:avLst/>
            </a:prstGeom>
          </p:spPr>
        </p:pic>
        <p:pic>
          <p:nvPicPr>
            <p:cNvPr id="18" name="Image 17">
              <a:extLst>
                <a:ext uri="{FF2B5EF4-FFF2-40B4-BE49-F238E27FC236}">
                  <a16:creationId xmlns:a16="http://schemas.microsoft.com/office/drawing/2014/main" id="{9EE54AFE-46A8-9CDD-C4F8-EBBE25409668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5153348" y="2745967"/>
              <a:ext cx="1084854" cy="1357617"/>
            </a:xfrm>
            <a:prstGeom prst="rect">
              <a:avLst/>
            </a:prstGeom>
          </p:spPr>
        </p:pic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CB96172C-FE39-2487-9815-5E03F01C78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2047564" y="4145538"/>
              <a:ext cx="1123366" cy="1350564"/>
            </a:xfrm>
            <a:prstGeom prst="rect">
              <a:avLst/>
            </a:prstGeom>
          </p:spPr>
        </p:pic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0E72FEF9-B6DD-0AEC-88CD-2DD3B72BB96F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2985376" y="4125179"/>
              <a:ext cx="1169059" cy="1363902"/>
            </a:xfrm>
            <a:prstGeom prst="rect">
              <a:avLst/>
            </a:prstGeom>
          </p:spPr>
        </p:pic>
        <p:grpSp>
          <p:nvGrpSpPr>
            <p:cNvPr id="21" name="Groupe 20">
              <a:extLst>
                <a:ext uri="{FF2B5EF4-FFF2-40B4-BE49-F238E27FC236}">
                  <a16:creationId xmlns:a16="http://schemas.microsoft.com/office/drawing/2014/main" id="{993CF175-EC3F-5631-A710-6E1ED4497717}"/>
                </a:ext>
              </a:extLst>
            </p:cNvPr>
            <p:cNvGrpSpPr/>
            <p:nvPr/>
          </p:nvGrpSpPr>
          <p:grpSpPr>
            <a:xfrm>
              <a:off x="6175383" y="4084691"/>
              <a:ext cx="2077327" cy="1396060"/>
              <a:chOff x="8403178" y="4474880"/>
              <a:chExt cx="2077327" cy="1360640"/>
            </a:xfrm>
          </p:grpSpPr>
          <p:pic>
            <p:nvPicPr>
              <p:cNvPr id="45" name="Image 44">
                <a:extLst>
                  <a:ext uri="{FF2B5EF4-FFF2-40B4-BE49-F238E27FC236}">
                    <a16:creationId xmlns:a16="http://schemas.microsoft.com/office/drawing/2014/main" id="{0CB830E8-9098-AFC6-35A0-5E8D75069C2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8403178" y="4475138"/>
                <a:ext cx="1137890" cy="1360382"/>
              </a:xfrm>
              <a:prstGeom prst="rect">
                <a:avLst/>
              </a:prstGeom>
            </p:spPr>
          </p:pic>
          <p:pic>
            <p:nvPicPr>
              <p:cNvPr id="46" name="Image 45">
                <a:extLst>
                  <a:ext uri="{FF2B5EF4-FFF2-40B4-BE49-F238E27FC236}">
                    <a16:creationId xmlns:a16="http://schemas.microsoft.com/office/drawing/2014/main" id="{304A1A79-6E09-1D33-316E-9577D68DE7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9342615" y="4474880"/>
                <a:ext cx="1137890" cy="1334714"/>
              </a:xfrm>
              <a:prstGeom prst="rect">
                <a:avLst/>
              </a:prstGeom>
            </p:spPr>
          </p:pic>
        </p:grpSp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4AD48BA1-5679-C777-826A-3C12F9FF7F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8156198" y="-88"/>
              <a:ext cx="1150527" cy="1361591"/>
            </a:xfrm>
            <a:prstGeom prst="rect">
              <a:avLst/>
            </a:prstGeom>
          </p:spPr>
        </p:pic>
        <p:pic>
          <p:nvPicPr>
            <p:cNvPr id="23" name="Image 22">
              <a:extLst>
                <a:ext uri="{FF2B5EF4-FFF2-40B4-BE49-F238E27FC236}">
                  <a16:creationId xmlns:a16="http://schemas.microsoft.com/office/drawing/2014/main" id="{DAC60CFE-9F5E-BCB6-D18C-72C17A2302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9093859" y="9933"/>
              <a:ext cx="1163672" cy="1337647"/>
            </a:xfrm>
            <a:prstGeom prst="rect">
              <a:avLst/>
            </a:prstGeom>
          </p:spPr>
        </p:pic>
        <p:pic>
          <p:nvPicPr>
            <p:cNvPr id="24" name="Image 23">
              <a:extLst>
                <a:ext uri="{FF2B5EF4-FFF2-40B4-BE49-F238E27FC236}">
                  <a16:creationId xmlns:a16="http://schemas.microsoft.com/office/drawing/2014/main" id="{774CA51B-A5BE-A7FA-B0E2-DC90F4E637E5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/>
            <a:stretch>
              <a:fillRect/>
            </a:stretch>
          </p:blipFill>
          <p:spPr>
            <a:xfrm>
              <a:off x="4168674" y="1395243"/>
              <a:ext cx="1200352" cy="1370035"/>
            </a:xfrm>
            <a:prstGeom prst="rect">
              <a:avLst/>
            </a:prstGeom>
          </p:spPr>
        </p:pic>
        <p:pic>
          <p:nvPicPr>
            <p:cNvPr id="25" name="Image 24">
              <a:extLst>
                <a:ext uri="{FF2B5EF4-FFF2-40B4-BE49-F238E27FC236}">
                  <a16:creationId xmlns:a16="http://schemas.microsoft.com/office/drawing/2014/main" id="{2DF72A7E-94CE-96D1-1243-44838B061646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5148409" y="1390634"/>
              <a:ext cx="1118652" cy="1370035"/>
            </a:xfrm>
            <a:prstGeom prst="rect">
              <a:avLst/>
            </a:prstGeom>
          </p:spPr>
        </p:pic>
        <p:pic>
          <p:nvPicPr>
            <p:cNvPr id="26" name="Image 25">
              <a:extLst>
                <a:ext uri="{FF2B5EF4-FFF2-40B4-BE49-F238E27FC236}">
                  <a16:creationId xmlns:a16="http://schemas.microsoft.com/office/drawing/2014/main" id="{3D3089DB-0544-D72B-A512-732495BBE2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6174018" y="2735769"/>
              <a:ext cx="1077913" cy="1353658"/>
            </a:xfrm>
            <a:prstGeom prst="rect">
              <a:avLst/>
            </a:prstGeom>
          </p:spPr>
        </p:pic>
        <p:pic>
          <p:nvPicPr>
            <p:cNvPr id="27" name="Image 26">
              <a:extLst>
                <a:ext uri="{FF2B5EF4-FFF2-40B4-BE49-F238E27FC236}">
                  <a16:creationId xmlns:a16="http://schemas.microsoft.com/office/drawing/2014/main" id="{59133FEC-562A-CBAF-8539-1007E2183D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/>
            <a:stretch>
              <a:fillRect/>
            </a:stretch>
          </p:blipFill>
          <p:spPr>
            <a:xfrm>
              <a:off x="7160466" y="2727432"/>
              <a:ext cx="1086733" cy="1350564"/>
            </a:xfrm>
            <a:prstGeom prst="rect">
              <a:avLst/>
            </a:prstGeom>
          </p:spPr>
        </p:pic>
        <p:pic>
          <p:nvPicPr>
            <p:cNvPr id="28" name="Image 27">
              <a:extLst>
                <a:ext uri="{FF2B5EF4-FFF2-40B4-BE49-F238E27FC236}">
                  <a16:creationId xmlns:a16="http://schemas.microsoft.com/office/drawing/2014/main" id="{E6F28501-0310-273A-8FC6-E9C90C8373CB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/>
            <a:stretch>
              <a:fillRect/>
            </a:stretch>
          </p:blipFill>
          <p:spPr>
            <a:xfrm>
              <a:off x="8081731" y="2713768"/>
              <a:ext cx="1140634" cy="1370035"/>
            </a:xfrm>
            <a:prstGeom prst="rect">
              <a:avLst/>
            </a:prstGeom>
          </p:spPr>
        </p:pic>
        <p:pic>
          <p:nvPicPr>
            <p:cNvPr id="29" name="Image 28">
              <a:extLst>
                <a:ext uri="{FF2B5EF4-FFF2-40B4-BE49-F238E27FC236}">
                  <a16:creationId xmlns:a16="http://schemas.microsoft.com/office/drawing/2014/main" id="{D09A78CF-7065-AE32-70DD-50EA3D5D74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/>
            <a:stretch>
              <a:fillRect/>
            </a:stretch>
          </p:blipFill>
          <p:spPr>
            <a:xfrm>
              <a:off x="9145511" y="2705172"/>
              <a:ext cx="1113492" cy="1374367"/>
            </a:xfrm>
            <a:prstGeom prst="rect">
              <a:avLst/>
            </a:prstGeom>
          </p:spPr>
        </p:pic>
        <p:pic>
          <p:nvPicPr>
            <p:cNvPr id="30" name="Image 29">
              <a:extLst>
                <a:ext uri="{FF2B5EF4-FFF2-40B4-BE49-F238E27FC236}">
                  <a16:creationId xmlns:a16="http://schemas.microsoft.com/office/drawing/2014/main" id="{09438869-F479-E8C6-B35E-B13FDA4B090D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/>
            <a:stretch>
              <a:fillRect/>
            </a:stretch>
          </p:blipFill>
          <p:spPr>
            <a:xfrm>
              <a:off x="4103442" y="4125386"/>
              <a:ext cx="1253367" cy="1381918"/>
            </a:xfrm>
            <a:prstGeom prst="rect">
              <a:avLst/>
            </a:prstGeom>
          </p:spPr>
        </p:pic>
        <p:pic>
          <p:nvPicPr>
            <p:cNvPr id="31" name="Image 30">
              <a:extLst>
                <a:ext uri="{FF2B5EF4-FFF2-40B4-BE49-F238E27FC236}">
                  <a16:creationId xmlns:a16="http://schemas.microsoft.com/office/drawing/2014/main" id="{5902EA3C-B99D-ECE4-698F-8AEADF3459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0"/>
            <a:stretch>
              <a:fillRect/>
            </a:stretch>
          </p:blipFill>
          <p:spPr>
            <a:xfrm>
              <a:off x="5113079" y="4126273"/>
              <a:ext cx="1224249" cy="1376487"/>
            </a:xfrm>
            <a:prstGeom prst="rect">
              <a:avLst/>
            </a:prstGeom>
          </p:spPr>
        </p:pic>
        <p:grpSp>
          <p:nvGrpSpPr>
            <p:cNvPr id="32" name="Groupe 31">
              <a:extLst>
                <a:ext uri="{FF2B5EF4-FFF2-40B4-BE49-F238E27FC236}">
                  <a16:creationId xmlns:a16="http://schemas.microsoft.com/office/drawing/2014/main" id="{13562B44-C665-51C0-7827-280AAF42DF4E}"/>
                </a:ext>
              </a:extLst>
            </p:cNvPr>
            <p:cNvGrpSpPr/>
            <p:nvPr/>
          </p:nvGrpSpPr>
          <p:grpSpPr>
            <a:xfrm>
              <a:off x="8140506" y="4069080"/>
              <a:ext cx="2069769" cy="1384086"/>
              <a:chOff x="2232693" y="5343172"/>
              <a:chExt cx="2069769" cy="1384086"/>
            </a:xfrm>
          </p:grpSpPr>
          <p:pic>
            <p:nvPicPr>
              <p:cNvPr id="43" name="Image 42">
                <a:extLst>
                  <a:ext uri="{FF2B5EF4-FFF2-40B4-BE49-F238E27FC236}">
                    <a16:creationId xmlns:a16="http://schemas.microsoft.com/office/drawing/2014/main" id="{9E9C1FF4-0FC4-D766-40B6-96171DFC365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2232693" y="5343172"/>
                <a:ext cx="1152332" cy="1384086"/>
              </a:xfrm>
              <a:prstGeom prst="rect">
                <a:avLst/>
              </a:prstGeom>
            </p:spPr>
          </p:pic>
          <p:pic>
            <p:nvPicPr>
              <p:cNvPr id="44" name="Image 43">
                <a:extLst>
                  <a:ext uri="{FF2B5EF4-FFF2-40B4-BE49-F238E27FC236}">
                    <a16:creationId xmlns:a16="http://schemas.microsoft.com/office/drawing/2014/main" id="{F5EB133C-AC2A-0392-5DAE-3A0687DB53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3222608" y="5360326"/>
                <a:ext cx="1079854" cy="1334651"/>
              </a:xfrm>
              <a:prstGeom prst="rect">
                <a:avLst/>
              </a:prstGeom>
            </p:spPr>
          </p:pic>
        </p:grpSp>
        <p:grpSp>
          <p:nvGrpSpPr>
            <p:cNvPr id="33" name="Groupe 32">
              <a:extLst>
                <a:ext uri="{FF2B5EF4-FFF2-40B4-BE49-F238E27FC236}">
                  <a16:creationId xmlns:a16="http://schemas.microsoft.com/office/drawing/2014/main" id="{134FE67A-FA03-894F-13A7-ADB6E3E8EB88}"/>
                </a:ext>
              </a:extLst>
            </p:cNvPr>
            <p:cNvGrpSpPr/>
            <p:nvPr/>
          </p:nvGrpSpPr>
          <p:grpSpPr>
            <a:xfrm>
              <a:off x="6179143" y="5465390"/>
              <a:ext cx="2083172" cy="1350564"/>
              <a:chOff x="4268400" y="5335959"/>
              <a:chExt cx="2083172" cy="1350564"/>
            </a:xfrm>
          </p:grpSpPr>
          <p:pic>
            <p:nvPicPr>
              <p:cNvPr id="41" name="Image 40">
                <a:extLst>
                  <a:ext uri="{FF2B5EF4-FFF2-40B4-BE49-F238E27FC236}">
                    <a16:creationId xmlns:a16="http://schemas.microsoft.com/office/drawing/2014/main" id="{35D19E8B-2764-EC0A-3856-FE6F4EBB96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4268400" y="5335959"/>
                <a:ext cx="1131723" cy="1350564"/>
              </a:xfrm>
              <a:prstGeom prst="rect">
                <a:avLst/>
              </a:prstGeom>
            </p:spPr>
          </p:pic>
          <p:pic>
            <p:nvPicPr>
              <p:cNvPr id="42" name="Image 41">
                <a:extLst>
                  <a:ext uri="{FF2B5EF4-FFF2-40B4-BE49-F238E27FC236}">
                    <a16:creationId xmlns:a16="http://schemas.microsoft.com/office/drawing/2014/main" id="{B293181C-E644-A59B-B887-7A88B7B08C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5258202" y="5342285"/>
                <a:ext cx="1093370" cy="1329438"/>
              </a:xfrm>
              <a:prstGeom prst="rect">
                <a:avLst/>
              </a:prstGeom>
            </p:spPr>
          </p:pic>
        </p:grpSp>
        <p:pic>
          <p:nvPicPr>
            <p:cNvPr id="34" name="Image 33">
              <a:extLst>
                <a:ext uri="{FF2B5EF4-FFF2-40B4-BE49-F238E27FC236}">
                  <a16:creationId xmlns:a16="http://schemas.microsoft.com/office/drawing/2014/main" id="{4C180B37-E04C-86C9-740B-BC7427A5AD80}"/>
                </a:ext>
              </a:extLst>
            </p:cNvPr>
            <p:cNvPicPr>
              <a:picLocks noChangeAspect="1"/>
            </p:cNvPicPr>
            <p:nvPr/>
          </p:nvPicPr>
          <p:blipFill>
            <a:blip r:embed="rId35"/>
            <a:stretch>
              <a:fillRect/>
            </a:stretch>
          </p:blipFill>
          <p:spPr>
            <a:xfrm>
              <a:off x="6128377" y="1353531"/>
              <a:ext cx="1164054" cy="1381918"/>
            </a:xfrm>
            <a:prstGeom prst="rect">
              <a:avLst/>
            </a:prstGeom>
          </p:spPr>
        </p:pic>
        <p:pic>
          <p:nvPicPr>
            <p:cNvPr id="35" name="Image 34">
              <a:extLst>
                <a:ext uri="{FF2B5EF4-FFF2-40B4-BE49-F238E27FC236}">
                  <a16:creationId xmlns:a16="http://schemas.microsoft.com/office/drawing/2014/main" id="{D55637C8-B3E7-A4CF-BC4C-ACCE188EB48A}"/>
                </a:ext>
              </a:extLst>
            </p:cNvPr>
            <p:cNvPicPr>
              <a:picLocks noChangeAspect="1"/>
            </p:cNvPicPr>
            <p:nvPr/>
          </p:nvPicPr>
          <p:blipFill>
            <a:blip r:embed="rId36"/>
            <a:stretch>
              <a:fillRect/>
            </a:stretch>
          </p:blipFill>
          <p:spPr>
            <a:xfrm>
              <a:off x="7089899" y="1353531"/>
              <a:ext cx="1967257" cy="1367712"/>
            </a:xfrm>
            <a:prstGeom prst="rect">
              <a:avLst/>
            </a:prstGeom>
          </p:spPr>
        </p:pic>
        <p:pic>
          <p:nvPicPr>
            <p:cNvPr id="36" name="Image 35">
              <a:extLst>
                <a:ext uri="{FF2B5EF4-FFF2-40B4-BE49-F238E27FC236}">
                  <a16:creationId xmlns:a16="http://schemas.microsoft.com/office/drawing/2014/main" id="{E64BF2D7-7321-196B-0176-31B6F46A5C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7"/>
            <a:stretch>
              <a:fillRect/>
            </a:stretch>
          </p:blipFill>
          <p:spPr>
            <a:xfrm>
              <a:off x="3059159" y="2766191"/>
              <a:ext cx="1174989" cy="1367712"/>
            </a:xfrm>
            <a:prstGeom prst="rect">
              <a:avLst/>
            </a:prstGeom>
          </p:spPr>
        </p:pic>
        <p:pic>
          <p:nvPicPr>
            <p:cNvPr id="37" name="Image 36">
              <a:extLst>
                <a:ext uri="{FF2B5EF4-FFF2-40B4-BE49-F238E27FC236}">
                  <a16:creationId xmlns:a16="http://schemas.microsoft.com/office/drawing/2014/main" id="{3E118910-4EE6-9057-E41B-1BD8FEB83A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8"/>
            <a:stretch>
              <a:fillRect/>
            </a:stretch>
          </p:blipFill>
          <p:spPr>
            <a:xfrm>
              <a:off x="2072869" y="2759089"/>
              <a:ext cx="1164393" cy="1381917"/>
            </a:xfrm>
            <a:prstGeom prst="rect">
              <a:avLst/>
            </a:prstGeom>
          </p:spPr>
        </p:pic>
        <p:pic>
          <p:nvPicPr>
            <p:cNvPr id="38" name="Image 37">
              <a:extLst>
                <a:ext uri="{FF2B5EF4-FFF2-40B4-BE49-F238E27FC236}">
                  <a16:creationId xmlns:a16="http://schemas.microsoft.com/office/drawing/2014/main" id="{03AE787F-77FA-70C6-281E-C51234817F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9"/>
            <a:stretch>
              <a:fillRect/>
            </a:stretch>
          </p:blipFill>
          <p:spPr>
            <a:xfrm>
              <a:off x="4109159" y="5503744"/>
              <a:ext cx="1158603" cy="1312673"/>
            </a:xfrm>
            <a:prstGeom prst="rect">
              <a:avLst/>
            </a:prstGeom>
          </p:spPr>
        </p:pic>
        <p:pic>
          <p:nvPicPr>
            <p:cNvPr id="40" name="Image 39">
              <a:extLst>
                <a:ext uri="{FF2B5EF4-FFF2-40B4-BE49-F238E27FC236}">
                  <a16:creationId xmlns:a16="http://schemas.microsoft.com/office/drawing/2014/main" id="{D84CC2BE-0DDB-E24D-BF44-9C92052AABCF}"/>
                </a:ext>
              </a:extLst>
            </p:cNvPr>
            <p:cNvPicPr>
              <a:picLocks noChangeAspect="1"/>
            </p:cNvPicPr>
            <p:nvPr/>
          </p:nvPicPr>
          <p:blipFill>
            <a:blip r:embed="rId40"/>
            <a:stretch>
              <a:fillRect/>
            </a:stretch>
          </p:blipFill>
          <p:spPr>
            <a:xfrm>
              <a:off x="5112026" y="5502760"/>
              <a:ext cx="1149525" cy="131287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87756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B461D318-9597-D059-D563-2ECBB092F41F}"/>
              </a:ext>
            </a:extLst>
          </p:cNvPr>
          <p:cNvSpPr txBox="1"/>
          <p:nvPr/>
        </p:nvSpPr>
        <p:spPr>
          <a:xfrm>
            <a:off x="46337" y="16090"/>
            <a:ext cx="1114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>
                <a:latin typeface="Times New Roman" panose="02020603050405020304" pitchFamily="18" charset="0"/>
                <a:cs typeface="Times New Roman" panose="02020603050405020304" pitchFamily="18" charset="0"/>
              </a:rPr>
              <a:t>Figure S1E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4D514947-54FB-2C32-25C8-4A57804CD488}"/>
              </a:ext>
            </a:extLst>
          </p:cNvPr>
          <p:cNvGrpSpPr/>
          <p:nvPr/>
        </p:nvGrpSpPr>
        <p:grpSpPr>
          <a:xfrm>
            <a:off x="62406" y="371262"/>
            <a:ext cx="7243115" cy="6574643"/>
            <a:chOff x="-15084" y="-16200"/>
            <a:chExt cx="7243115" cy="6574643"/>
          </a:xfrm>
        </p:grpSpPr>
        <p:pic>
          <p:nvPicPr>
            <p:cNvPr id="3" name="Image 2">
              <a:extLst>
                <a:ext uri="{FF2B5EF4-FFF2-40B4-BE49-F238E27FC236}">
                  <a16:creationId xmlns:a16="http://schemas.microsoft.com/office/drawing/2014/main" id="{65048337-2052-7F1A-723F-9DF2E838E62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74548" y="2156109"/>
              <a:ext cx="942320" cy="1041124"/>
            </a:xfrm>
            <a:prstGeom prst="rect">
              <a:avLst/>
            </a:prstGeom>
          </p:spPr>
        </p:pic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9690FD6A-B6B9-5370-7A60-6BDFC2A849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47022" y="4321299"/>
              <a:ext cx="1024030" cy="1108945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88116BF0-B155-512C-3DFE-994DC15787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83515" y="4319171"/>
              <a:ext cx="1012485" cy="1083746"/>
            </a:xfrm>
            <a:prstGeom prst="rect">
              <a:avLst/>
            </a:prstGeom>
          </p:spPr>
        </p:pic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C33EEF2A-574D-6526-4356-7710B27DEF3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18954" y="1078124"/>
              <a:ext cx="988063" cy="1077985"/>
            </a:xfrm>
            <a:prstGeom prst="rect">
              <a:avLst/>
            </a:prstGeom>
          </p:spPr>
        </p:pic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3510AB6C-F9E5-A7D7-E24B-E264C04C1E8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15084" y="5452181"/>
              <a:ext cx="968879" cy="1083746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ED7EF870-D902-2EB3-832E-63D3968102C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706892" y="2165184"/>
              <a:ext cx="972882" cy="1076590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4A84E63A-6FA6-CD2D-A678-FD8741210C3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687120" y="5451178"/>
              <a:ext cx="927340" cy="1071925"/>
            </a:xfrm>
            <a:prstGeom prst="rect">
              <a:avLst/>
            </a:prstGeom>
          </p:spPr>
        </p:pic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CC5ECB83-6F3F-F44E-8179-366A75F575F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2413" y="1107494"/>
              <a:ext cx="972882" cy="1095129"/>
            </a:xfrm>
            <a:prstGeom prst="rect">
              <a:avLst/>
            </a:prstGeom>
          </p:spPr>
        </p:pic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00B69C5A-EEFB-78AC-1CDA-120EE58B809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681818" y="1093282"/>
              <a:ext cx="993694" cy="1071630"/>
            </a:xfrm>
            <a:prstGeom prst="rect">
              <a:avLst/>
            </a:prstGeom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F3EB10F2-278E-E7A2-88C4-FE5BA111E232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392480" y="1084479"/>
              <a:ext cx="966960" cy="1071630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3B5DE3D1-6633-D0D9-26A2-0A79966575E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727324" y="3228426"/>
              <a:ext cx="959494" cy="1095129"/>
            </a:xfrm>
            <a:prstGeom prst="rect">
              <a:avLst/>
            </a:prstGeom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75EF8EC2-6F6E-3857-67FA-9009E1CF5607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-15084" y="3252318"/>
              <a:ext cx="1014382" cy="1095129"/>
            </a:xfrm>
            <a:prstGeom prst="rect">
              <a:avLst/>
            </a:prstGeom>
          </p:spPr>
        </p:pic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90FB9BFC-7950-EB10-C34C-FF3997B4E9D1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3380073" y="2143784"/>
              <a:ext cx="922747" cy="1077051"/>
            </a:xfrm>
            <a:prstGeom prst="rect">
              <a:avLst/>
            </a:prstGeom>
          </p:spPr>
        </p:pic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796462ED-588F-33D7-0778-57B55734138A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26416" y="2179209"/>
              <a:ext cx="972882" cy="1095129"/>
            </a:xfrm>
            <a:prstGeom prst="rect">
              <a:avLst/>
            </a:prstGeom>
          </p:spPr>
        </p:pic>
        <p:pic>
          <p:nvPicPr>
            <p:cNvPr id="18" name="Image 17">
              <a:extLst>
                <a:ext uri="{FF2B5EF4-FFF2-40B4-BE49-F238E27FC236}">
                  <a16:creationId xmlns:a16="http://schemas.microsoft.com/office/drawing/2014/main" id="{1BBD9925-EA4C-A2F7-E585-F603FB70F5BD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3366262" y="3213944"/>
              <a:ext cx="966960" cy="1100451"/>
            </a:xfrm>
            <a:prstGeom prst="rect">
              <a:avLst/>
            </a:prstGeom>
          </p:spPr>
        </p:pic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BA5EA75C-CFBB-BDF3-FD53-5E1222DD70C8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5111346" y="3190645"/>
              <a:ext cx="942321" cy="1132910"/>
            </a:xfrm>
            <a:prstGeom prst="rect">
              <a:avLst/>
            </a:prstGeom>
          </p:spPr>
        </p:pic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46627A7B-E63E-3A32-5E57-F5B513D3677A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1652457" y="4338077"/>
              <a:ext cx="1034292" cy="1132061"/>
            </a:xfrm>
            <a:prstGeom prst="rect">
              <a:avLst/>
            </a:prstGeom>
          </p:spPr>
        </p:pic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47A4DC36-BD45-3988-1CF6-40AB0F8BDBF8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3361073" y="5427496"/>
              <a:ext cx="987945" cy="1071503"/>
            </a:xfrm>
            <a:prstGeom prst="rect">
              <a:avLst/>
            </a:prstGeom>
          </p:spPr>
        </p:pic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F7E095F8-908F-36D7-A64D-B98CEBBE6A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6926" y="4325412"/>
              <a:ext cx="998369" cy="1144727"/>
            </a:xfrm>
            <a:prstGeom prst="rect">
              <a:avLst/>
            </a:prstGeom>
          </p:spPr>
        </p:pic>
        <p:pic>
          <p:nvPicPr>
            <p:cNvPr id="23" name="Image 22">
              <a:extLst>
                <a:ext uri="{FF2B5EF4-FFF2-40B4-BE49-F238E27FC236}">
                  <a16:creationId xmlns:a16="http://schemas.microsoft.com/office/drawing/2014/main" id="{F29BFE9A-0266-8AE2-A446-73C4B076FD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5084647" y="5418987"/>
              <a:ext cx="1024030" cy="1077164"/>
            </a:xfrm>
            <a:prstGeom prst="rect">
              <a:avLst/>
            </a:prstGeom>
          </p:spPr>
        </p:pic>
        <p:grpSp>
          <p:nvGrpSpPr>
            <p:cNvPr id="24" name="Groupe 23">
              <a:extLst>
                <a:ext uri="{FF2B5EF4-FFF2-40B4-BE49-F238E27FC236}">
                  <a16:creationId xmlns:a16="http://schemas.microsoft.com/office/drawing/2014/main" id="{E48BB813-4487-C818-89CF-CCE7F7A9CD52}"/>
                </a:ext>
              </a:extLst>
            </p:cNvPr>
            <p:cNvGrpSpPr/>
            <p:nvPr/>
          </p:nvGrpSpPr>
          <p:grpSpPr>
            <a:xfrm>
              <a:off x="77" y="17572"/>
              <a:ext cx="2200622" cy="1107417"/>
              <a:chOff x="198383" y="281980"/>
              <a:chExt cx="2200622" cy="1107417"/>
            </a:xfrm>
          </p:grpSpPr>
          <p:pic>
            <p:nvPicPr>
              <p:cNvPr id="54" name="Image 53">
                <a:extLst>
                  <a:ext uri="{FF2B5EF4-FFF2-40B4-BE49-F238E27FC236}">
                    <a16:creationId xmlns:a16="http://schemas.microsoft.com/office/drawing/2014/main" id="{5518E641-2C03-FC1F-AB30-5A7F6DD6E32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198383" y="281980"/>
                <a:ext cx="1009729" cy="1095129"/>
              </a:xfrm>
              <a:prstGeom prst="rect">
                <a:avLst/>
              </a:prstGeom>
            </p:spPr>
          </p:pic>
          <p:pic>
            <p:nvPicPr>
              <p:cNvPr id="55" name="Image 54">
                <a:extLst>
                  <a:ext uri="{FF2B5EF4-FFF2-40B4-BE49-F238E27FC236}">
                    <a16:creationId xmlns:a16="http://schemas.microsoft.com/office/drawing/2014/main" id="{048403D8-263D-6764-E12F-B045FF8257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1047359" y="281981"/>
                <a:ext cx="1351646" cy="1107416"/>
              </a:xfrm>
              <a:prstGeom prst="rect">
                <a:avLst/>
              </a:prstGeom>
            </p:spPr>
          </p:pic>
        </p:grpSp>
        <p:grpSp>
          <p:nvGrpSpPr>
            <p:cNvPr id="25" name="Groupe 24">
              <a:extLst>
                <a:ext uri="{FF2B5EF4-FFF2-40B4-BE49-F238E27FC236}">
                  <a16:creationId xmlns:a16="http://schemas.microsoft.com/office/drawing/2014/main" id="{DEF6BC1D-41AD-EF7B-0B43-A1D968A4E787}"/>
                </a:ext>
              </a:extLst>
            </p:cNvPr>
            <p:cNvGrpSpPr/>
            <p:nvPr/>
          </p:nvGrpSpPr>
          <p:grpSpPr>
            <a:xfrm>
              <a:off x="1743619" y="368"/>
              <a:ext cx="2158959" cy="1109928"/>
              <a:chOff x="2140231" y="209691"/>
              <a:chExt cx="2158959" cy="1109928"/>
            </a:xfrm>
          </p:grpSpPr>
          <p:pic>
            <p:nvPicPr>
              <p:cNvPr id="52" name="Image 51">
                <a:extLst>
                  <a:ext uri="{FF2B5EF4-FFF2-40B4-BE49-F238E27FC236}">
                    <a16:creationId xmlns:a16="http://schemas.microsoft.com/office/drawing/2014/main" id="{4E8560EB-2145-423D-9FFB-1819C736D7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2140231" y="209691"/>
                <a:ext cx="968378" cy="1095129"/>
              </a:xfrm>
              <a:prstGeom prst="rect">
                <a:avLst/>
              </a:prstGeom>
            </p:spPr>
          </p:pic>
          <p:pic>
            <p:nvPicPr>
              <p:cNvPr id="53" name="Image 52">
                <a:extLst>
                  <a:ext uri="{FF2B5EF4-FFF2-40B4-BE49-F238E27FC236}">
                    <a16:creationId xmlns:a16="http://schemas.microsoft.com/office/drawing/2014/main" id="{851458B6-BD59-8E81-FFC5-115E47DE93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2947544" y="209691"/>
                <a:ext cx="1351646" cy="1109928"/>
              </a:xfrm>
              <a:prstGeom prst="rect">
                <a:avLst/>
              </a:prstGeom>
            </p:spPr>
          </p:pic>
        </p:grpSp>
        <p:grpSp>
          <p:nvGrpSpPr>
            <p:cNvPr id="26" name="Groupe 25">
              <a:extLst>
                <a:ext uri="{FF2B5EF4-FFF2-40B4-BE49-F238E27FC236}">
                  <a16:creationId xmlns:a16="http://schemas.microsoft.com/office/drawing/2014/main" id="{9E06BFA6-480F-5378-7FDD-03BAE87554C9}"/>
                </a:ext>
              </a:extLst>
            </p:cNvPr>
            <p:cNvGrpSpPr/>
            <p:nvPr/>
          </p:nvGrpSpPr>
          <p:grpSpPr>
            <a:xfrm>
              <a:off x="3435117" y="-16200"/>
              <a:ext cx="2095266" cy="1095129"/>
              <a:chOff x="4094531" y="171145"/>
              <a:chExt cx="2095266" cy="1095129"/>
            </a:xfrm>
          </p:grpSpPr>
          <p:pic>
            <p:nvPicPr>
              <p:cNvPr id="50" name="Image 49">
                <a:extLst>
                  <a:ext uri="{FF2B5EF4-FFF2-40B4-BE49-F238E27FC236}">
                    <a16:creationId xmlns:a16="http://schemas.microsoft.com/office/drawing/2014/main" id="{0D030CD6-12C9-2A7D-F3EF-E5FAF76969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094531" y="171145"/>
                <a:ext cx="924661" cy="1095129"/>
              </a:xfrm>
              <a:prstGeom prst="rect">
                <a:avLst/>
              </a:prstGeom>
            </p:spPr>
          </p:pic>
          <p:pic>
            <p:nvPicPr>
              <p:cNvPr id="51" name="Image 50">
                <a:extLst>
                  <a:ext uri="{FF2B5EF4-FFF2-40B4-BE49-F238E27FC236}">
                    <a16:creationId xmlns:a16="http://schemas.microsoft.com/office/drawing/2014/main" id="{550A1A4D-BCF7-E13E-6F2A-3E73A19FF45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4847305" y="171948"/>
                <a:ext cx="1342492" cy="1093521"/>
              </a:xfrm>
              <a:prstGeom prst="rect">
                <a:avLst/>
              </a:prstGeom>
            </p:spPr>
          </p:pic>
        </p:grpSp>
        <p:grpSp>
          <p:nvGrpSpPr>
            <p:cNvPr id="27" name="Groupe 26">
              <a:extLst>
                <a:ext uri="{FF2B5EF4-FFF2-40B4-BE49-F238E27FC236}">
                  <a16:creationId xmlns:a16="http://schemas.microsoft.com/office/drawing/2014/main" id="{DC43CA89-505A-E71A-6311-C09E3975972D}"/>
                </a:ext>
              </a:extLst>
            </p:cNvPr>
            <p:cNvGrpSpPr/>
            <p:nvPr/>
          </p:nvGrpSpPr>
          <p:grpSpPr>
            <a:xfrm>
              <a:off x="5068952" y="-11018"/>
              <a:ext cx="2159079" cy="1095497"/>
              <a:chOff x="6381706" y="132887"/>
              <a:chExt cx="2159079" cy="1165496"/>
            </a:xfrm>
          </p:grpSpPr>
          <p:pic>
            <p:nvPicPr>
              <p:cNvPr id="48" name="Image 47">
                <a:extLst>
                  <a:ext uri="{FF2B5EF4-FFF2-40B4-BE49-F238E27FC236}">
                    <a16:creationId xmlns:a16="http://schemas.microsoft.com/office/drawing/2014/main" id="{4D9298F2-0867-A56D-4AE0-A8B5605119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6381706" y="132887"/>
                <a:ext cx="1011667" cy="1128808"/>
              </a:xfrm>
              <a:prstGeom prst="rect">
                <a:avLst/>
              </a:prstGeom>
            </p:spPr>
          </p:pic>
          <p:pic>
            <p:nvPicPr>
              <p:cNvPr id="49" name="Image 48">
                <a:extLst>
                  <a:ext uri="{FF2B5EF4-FFF2-40B4-BE49-F238E27FC236}">
                    <a16:creationId xmlns:a16="http://schemas.microsoft.com/office/drawing/2014/main" id="{0BF94A93-9BE5-7935-9847-D8C1F448A0D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7218618" y="143905"/>
                <a:ext cx="1322167" cy="1154478"/>
              </a:xfrm>
              <a:prstGeom prst="rect">
                <a:avLst/>
              </a:prstGeom>
            </p:spPr>
          </p:pic>
        </p:grpSp>
        <p:pic>
          <p:nvPicPr>
            <p:cNvPr id="28" name="Image 27">
              <a:extLst>
                <a:ext uri="{FF2B5EF4-FFF2-40B4-BE49-F238E27FC236}">
                  <a16:creationId xmlns:a16="http://schemas.microsoft.com/office/drawing/2014/main" id="{F73198BC-C2C8-4F6E-C02B-B0C45517465F}"/>
                </a:ext>
              </a:extLst>
            </p:cNvPr>
            <p:cNvPicPr>
              <a:picLocks noChangeAspect="1"/>
            </p:cNvPicPr>
            <p:nvPr/>
          </p:nvPicPr>
          <p:blipFill>
            <a:blip r:embed="rId30"/>
            <a:stretch>
              <a:fillRect/>
            </a:stretch>
          </p:blipFill>
          <p:spPr>
            <a:xfrm>
              <a:off x="860070" y="1104301"/>
              <a:ext cx="1255461" cy="1092134"/>
            </a:xfrm>
            <a:prstGeom prst="rect">
              <a:avLst/>
            </a:prstGeom>
          </p:spPr>
        </p:pic>
        <p:pic>
          <p:nvPicPr>
            <p:cNvPr id="29" name="Image 28">
              <a:extLst>
                <a:ext uri="{FF2B5EF4-FFF2-40B4-BE49-F238E27FC236}">
                  <a16:creationId xmlns:a16="http://schemas.microsoft.com/office/drawing/2014/main" id="{31AB0157-AD89-6602-5D0F-D3BD78F7E4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/>
            <a:stretch>
              <a:fillRect/>
            </a:stretch>
          </p:blipFill>
          <p:spPr>
            <a:xfrm>
              <a:off x="2542044" y="1093282"/>
              <a:ext cx="1299233" cy="1092136"/>
            </a:xfrm>
            <a:prstGeom prst="rect">
              <a:avLst/>
            </a:prstGeom>
          </p:spPr>
        </p:pic>
        <p:pic>
          <p:nvPicPr>
            <p:cNvPr id="30" name="Image 29">
              <a:extLst>
                <a:ext uri="{FF2B5EF4-FFF2-40B4-BE49-F238E27FC236}">
                  <a16:creationId xmlns:a16="http://schemas.microsoft.com/office/drawing/2014/main" id="{B0F52FCA-ECEE-BAA1-19B5-2E72071AF1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/>
            <a:stretch>
              <a:fillRect/>
            </a:stretch>
          </p:blipFill>
          <p:spPr>
            <a:xfrm>
              <a:off x="4213544" y="1090289"/>
              <a:ext cx="895370" cy="1095129"/>
            </a:xfrm>
            <a:prstGeom prst="rect">
              <a:avLst/>
            </a:prstGeom>
          </p:spPr>
        </p:pic>
        <p:pic>
          <p:nvPicPr>
            <p:cNvPr id="31" name="Image 30">
              <a:extLst>
                <a:ext uri="{FF2B5EF4-FFF2-40B4-BE49-F238E27FC236}">
                  <a16:creationId xmlns:a16="http://schemas.microsoft.com/office/drawing/2014/main" id="{E387C3C8-8937-FC40-8822-9A829209458F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/>
            <a:stretch>
              <a:fillRect/>
            </a:stretch>
          </p:blipFill>
          <p:spPr>
            <a:xfrm>
              <a:off x="5920542" y="1071248"/>
              <a:ext cx="905704" cy="1077985"/>
            </a:xfrm>
            <a:prstGeom prst="rect">
              <a:avLst/>
            </a:prstGeom>
          </p:spPr>
        </p:pic>
        <p:pic>
          <p:nvPicPr>
            <p:cNvPr id="32" name="Image 31">
              <a:extLst>
                <a:ext uri="{FF2B5EF4-FFF2-40B4-BE49-F238E27FC236}">
                  <a16:creationId xmlns:a16="http://schemas.microsoft.com/office/drawing/2014/main" id="{40E19A8E-C095-C53C-42C5-87727B9765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4"/>
            <a:stretch>
              <a:fillRect/>
            </a:stretch>
          </p:blipFill>
          <p:spPr>
            <a:xfrm>
              <a:off x="890770" y="2180394"/>
              <a:ext cx="1251022" cy="1095129"/>
            </a:xfrm>
            <a:prstGeom prst="rect">
              <a:avLst/>
            </a:prstGeom>
          </p:spPr>
        </p:pic>
        <p:pic>
          <p:nvPicPr>
            <p:cNvPr id="33" name="Image 32">
              <a:extLst>
                <a:ext uri="{FF2B5EF4-FFF2-40B4-BE49-F238E27FC236}">
                  <a16:creationId xmlns:a16="http://schemas.microsoft.com/office/drawing/2014/main" id="{D4351B84-5DC5-B61B-5517-BEA809D49D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5"/>
            <a:stretch>
              <a:fillRect/>
            </a:stretch>
          </p:blipFill>
          <p:spPr>
            <a:xfrm>
              <a:off x="2538521" y="2156109"/>
              <a:ext cx="1296481" cy="1099787"/>
            </a:xfrm>
            <a:prstGeom prst="rect">
              <a:avLst/>
            </a:prstGeom>
          </p:spPr>
        </p:pic>
        <p:pic>
          <p:nvPicPr>
            <p:cNvPr id="34" name="Image 33">
              <a:extLst>
                <a:ext uri="{FF2B5EF4-FFF2-40B4-BE49-F238E27FC236}">
                  <a16:creationId xmlns:a16="http://schemas.microsoft.com/office/drawing/2014/main" id="{C261AC9E-1AD3-7AB2-DD5E-20435B029402}"/>
                </a:ext>
              </a:extLst>
            </p:cNvPr>
            <p:cNvPicPr>
              <a:picLocks noChangeAspect="1"/>
            </p:cNvPicPr>
            <p:nvPr/>
          </p:nvPicPr>
          <p:blipFill>
            <a:blip r:embed="rId36"/>
            <a:stretch>
              <a:fillRect/>
            </a:stretch>
          </p:blipFill>
          <p:spPr>
            <a:xfrm>
              <a:off x="4172120" y="2143784"/>
              <a:ext cx="1342492" cy="1088304"/>
            </a:xfrm>
            <a:prstGeom prst="rect">
              <a:avLst/>
            </a:prstGeom>
          </p:spPr>
        </p:pic>
        <p:pic>
          <p:nvPicPr>
            <p:cNvPr id="35" name="Image 34">
              <a:extLst>
                <a:ext uri="{FF2B5EF4-FFF2-40B4-BE49-F238E27FC236}">
                  <a16:creationId xmlns:a16="http://schemas.microsoft.com/office/drawing/2014/main" id="{5F36D89A-F171-5F86-546A-7C2F754E71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7"/>
            <a:stretch>
              <a:fillRect/>
            </a:stretch>
          </p:blipFill>
          <p:spPr>
            <a:xfrm>
              <a:off x="5874171" y="2159148"/>
              <a:ext cx="1322167" cy="1057575"/>
            </a:xfrm>
            <a:prstGeom prst="rect">
              <a:avLst/>
            </a:prstGeom>
          </p:spPr>
        </p:pic>
        <p:pic>
          <p:nvPicPr>
            <p:cNvPr id="36" name="Image 35">
              <a:extLst>
                <a:ext uri="{FF2B5EF4-FFF2-40B4-BE49-F238E27FC236}">
                  <a16:creationId xmlns:a16="http://schemas.microsoft.com/office/drawing/2014/main" id="{2E0DF1D9-506D-9C68-6592-3899347EBA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8"/>
            <a:stretch>
              <a:fillRect/>
            </a:stretch>
          </p:blipFill>
          <p:spPr>
            <a:xfrm>
              <a:off x="876957" y="3250655"/>
              <a:ext cx="1281780" cy="1105813"/>
            </a:xfrm>
            <a:prstGeom prst="rect">
              <a:avLst/>
            </a:prstGeom>
          </p:spPr>
        </p:pic>
        <p:pic>
          <p:nvPicPr>
            <p:cNvPr id="37" name="Image 36">
              <a:extLst>
                <a:ext uri="{FF2B5EF4-FFF2-40B4-BE49-F238E27FC236}">
                  <a16:creationId xmlns:a16="http://schemas.microsoft.com/office/drawing/2014/main" id="{4C247701-15DA-2013-DB28-7ED549B904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9"/>
            <a:stretch>
              <a:fillRect/>
            </a:stretch>
          </p:blipFill>
          <p:spPr>
            <a:xfrm>
              <a:off x="2514973" y="3227739"/>
              <a:ext cx="1321874" cy="1120670"/>
            </a:xfrm>
            <a:prstGeom prst="rect">
              <a:avLst/>
            </a:prstGeom>
          </p:spPr>
        </p:pic>
        <p:pic>
          <p:nvPicPr>
            <p:cNvPr id="38" name="Image 37">
              <a:extLst>
                <a:ext uri="{FF2B5EF4-FFF2-40B4-BE49-F238E27FC236}">
                  <a16:creationId xmlns:a16="http://schemas.microsoft.com/office/drawing/2014/main" id="{1893EAC3-E08B-44EA-B52E-39F1B9A2B0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0"/>
            <a:stretch>
              <a:fillRect/>
            </a:stretch>
          </p:blipFill>
          <p:spPr>
            <a:xfrm>
              <a:off x="4182310" y="3213945"/>
              <a:ext cx="1310571" cy="1112852"/>
            </a:xfrm>
            <a:prstGeom prst="rect">
              <a:avLst/>
            </a:prstGeom>
          </p:spPr>
        </p:pic>
        <p:pic>
          <p:nvPicPr>
            <p:cNvPr id="39" name="Image 38">
              <a:extLst>
                <a:ext uri="{FF2B5EF4-FFF2-40B4-BE49-F238E27FC236}">
                  <a16:creationId xmlns:a16="http://schemas.microsoft.com/office/drawing/2014/main" id="{1557C27F-6BB0-B580-A725-E8D45E2684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1"/>
            <a:stretch>
              <a:fillRect/>
            </a:stretch>
          </p:blipFill>
          <p:spPr>
            <a:xfrm>
              <a:off x="5907157" y="3197234"/>
              <a:ext cx="1234614" cy="1134744"/>
            </a:xfrm>
            <a:prstGeom prst="rect">
              <a:avLst/>
            </a:prstGeom>
          </p:spPr>
        </p:pic>
        <p:pic>
          <p:nvPicPr>
            <p:cNvPr id="40" name="Image 39">
              <a:extLst>
                <a:ext uri="{FF2B5EF4-FFF2-40B4-BE49-F238E27FC236}">
                  <a16:creationId xmlns:a16="http://schemas.microsoft.com/office/drawing/2014/main" id="{F0648901-6737-61F6-ED02-EC085C3D17A4}"/>
                </a:ext>
              </a:extLst>
            </p:cNvPr>
            <p:cNvPicPr>
              <a:picLocks noChangeAspect="1"/>
            </p:cNvPicPr>
            <p:nvPr/>
          </p:nvPicPr>
          <p:blipFill>
            <a:blip r:embed="rId42"/>
            <a:stretch>
              <a:fillRect/>
            </a:stretch>
          </p:blipFill>
          <p:spPr>
            <a:xfrm>
              <a:off x="844091" y="4329743"/>
              <a:ext cx="1364404" cy="1179051"/>
            </a:xfrm>
            <a:prstGeom prst="rect">
              <a:avLst/>
            </a:prstGeom>
          </p:spPr>
        </p:pic>
        <p:pic>
          <p:nvPicPr>
            <p:cNvPr id="41" name="Image 40">
              <a:extLst>
                <a:ext uri="{FF2B5EF4-FFF2-40B4-BE49-F238E27FC236}">
                  <a16:creationId xmlns:a16="http://schemas.microsoft.com/office/drawing/2014/main" id="{E74C5A4A-0DF0-B8BF-7CB5-6B8BFDC84B51}"/>
                </a:ext>
              </a:extLst>
            </p:cNvPr>
            <p:cNvPicPr>
              <a:picLocks noChangeAspect="1"/>
            </p:cNvPicPr>
            <p:nvPr/>
          </p:nvPicPr>
          <p:blipFill>
            <a:blip r:embed="rId43"/>
            <a:stretch>
              <a:fillRect/>
            </a:stretch>
          </p:blipFill>
          <p:spPr>
            <a:xfrm>
              <a:off x="2551136" y="4321300"/>
              <a:ext cx="1310571" cy="1158600"/>
            </a:xfrm>
            <a:prstGeom prst="rect">
              <a:avLst/>
            </a:prstGeom>
          </p:spPr>
        </p:pic>
        <p:pic>
          <p:nvPicPr>
            <p:cNvPr id="42" name="Image 41">
              <a:extLst>
                <a:ext uri="{FF2B5EF4-FFF2-40B4-BE49-F238E27FC236}">
                  <a16:creationId xmlns:a16="http://schemas.microsoft.com/office/drawing/2014/main" id="{D0C362FC-22B2-6AF9-EADF-9FA9DFC97A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4"/>
            <a:stretch>
              <a:fillRect/>
            </a:stretch>
          </p:blipFill>
          <p:spPr>
            <a:xfrm>
              <a:off x="4213614" y="4332107"/>
              <a:ext cx="1342492" cy="1111201"/>
            </a:xfrm>
            <a:prstGeom prst="rect">
              <a:avLst/>
            </a:prstGeom>
          </p:spPr>
        </p:pic>
        <p:pic>
          <p:nvPicPr>
            <p:cNvPr id="43" name="Image 42">
              <a:extLst>
                <a:ext uri="{FF2B5EF4-FFF2-40B4-BE49-F238E27FC236}">
                  <a16:creationId xmlns:a16="http://schemas.microsoft.com/office/drawing/2014/main" id="{C076EE69-3413-3BCE-082E-3B856A5802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5"/>
            <a:stretch>
              <a:fillRect/>
            </a:stretch>
          </p:blipFill>
          <p:spPr>
            <a:xfrm>
              <a:off x="5881861" y="4321299"/>
              <a:ext cx="1307240" cy="1107175"/>
            </a:xfrm>
            <a:prstGeom prst="rect">
              <a:avLst/>
            </a:prstGeom>
          </p:spPr>
        </p:pic>
        <p:pic>
          <p:nvPicPr>
            <p:cNvPr id="44" name="Image 43">
              <a:extLst>
                <a:ext uri="{FF2B5EF4-FFF2-40B4-BE49-F238E27FC236}">
                  <a16:creationId xmlns:a16="http://schemas.microsoft.com/office/drawing/2014/main" id="{D7949C65-CBF6-054C-B523-D9F58DA31C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6"/>
            <a:stretch>
              <a:fillRect/>
            </a:stretch>
          </p:blipFill>
          <p:spPr>
            <a:xfrm>
              <a:off x="793146" y="5452181"/>
              <a:ext cx="925829" cy="1106262"/>
            </a:xfrm>
            <a:prstGeom prst="rect">
              <a:avLst/>
            </a:prstGeom>
          </p:spPr>
        </p:pic>
        <p:pic>
          <p:nvPicPr>
            <p:cNvPr id="45" name="Image 44">
              <a:extLst>
                <a:ext uri="{FF2B5EF4-FFF2-40B4-BE49-F238E27FC236}">
                  <a16:creationId xmlns:a16="http://schemas.microsoft.com/office/drawing/2014/main" id="{F0610572-7D13-B4AE-9FA5-61DCF3D3A454}"/>
                </a:ext>
              </a:extLst>
            </p:cNvPr>
            <p:cNvPicPr>
              <a:picLocks noChangeAspect="1"/>
            </p:cNvPicPr>
            <p:nvPr/>
          </p:nvPicPr>
          <p:blipFill>
            <a:blip r:embed="rId47"/>
            <a:stretch>
              <a:fillRect/>
            </a:stretch>
          </p:blipFill>
          <p:spPr>
            <a:xfrm>
              <a:off x="2511183" y="5461510"/>
              <a:ext cx="1289681" cy="1071503"/>
            </a:xfrm>
            <a:prstGeom prst="rect">
              <a:avLst/>
            </a:prstGeom>
          </p:spPr>
        </p:pic>
        <p:pic>
          <p:nvPicPr>
            <p:cNvPr id="46" name="Image 45">
              <a:extLst>
                <a:ext uri="{FF2B5EF4-FFF2-40B4-BE49-F238E27FC236}">
                  <a16:creationId xmlns:a16="http://schemas.microsoft.com/office/drawing/2014/main" id="{121CB079-19DB-12EC-FDCE-66127D365959}"/>
                </a:ext>
              </a:extLst>
            </p:cNvPr>
            <p:cNvPicPr>
              <a:picLocks noChangeAspect="1"/>
            </p:cNvPicPr>
            <p:nvPr/>
          </p:nvPicPr>
          <p:blipFill>
            <a:blip r:embed="rId48"/>
            <a:stretch>
              <a:fillRect/>
            </a:stretch>
          </p:blipFill>
          <p:spPr>
            <a:xfrm>
              <a:off x="4180493" y="5443307"/>
              <a:ext cx="1325745" cy="1076147"/>
            </a:xfrm>
            <a:prstGeom prst="rect">
              <a:avLst/>
            </a:prstGeom>
          </p:spPr>
        </p:pic>
        <p:pic>
          <p:nvPicPr>
            <p:cNvPr id="47" name="Image 46">
              <a:extLst>
                <a:ext uri="{FF2B5EF4-FFF2-40B4-BE49-F238E27FC236}">
                  <a16:creationId xmlns:a16="http://schemas.microsoft.com/office/drawing/2014/main" id="{0DDFBD2B-F7B9-6341-7185-AD0B7EA4FA2B}"/>
                </a:ext>
              </a:extLst>
            </p:cNvPr>
            <p:cNvPicPr>
              <a:picLocks noChangeAspect="1"/>
            </p:cNvPicPr>
            <p:nvPr/>
          </p:nvPicPr>
          <p:blipFill>
            <a:blip r:embed="rId49"/>
            <a:stretch>
              <a:fillRect/>
            </a:stretch>
          </p:blipFill>
          <p:spPr>
            <a:xfrm>
              <a:off x="5887491" y="5426003"/>
              <a:ext cx="1310571" cy="1080647"/>
            </a:xfrm>
            <a:prstGeom prst="rect">
              <a:avLst/>
            </a:prstGeom>
          </p:spPr>
        </p:pic>
      </p:grpSp>
      <p:grpSp>
        <p:nvGrpSpPr>
          <p:cNvPr id="85" name="Groupe 84">
            <a:extLst>
              <a:ext uri="{FF2B5EF4-FFF2-40B4-BE49-F238E27FC236}">
                <a16:creationId xmlns:a16="http://schemas.microsoft.com/office/drawing/2014/main" id="{24DE1883-F808-C7D0-32E3-3B05138FBC3E}"/>
              </a:ext>
            </a:extLst>
          </p:cNvPr>
          <p:cNvGrpSpPr/>
          <p:nvPr/>
        </p:nvGrpSpPr>
        <p:grpSpPr>
          <a:xfrm>
            <a:off x="30011" y="6900005"/>
            <a:ext cx="7230043" cy="2218638"/>
            <a:chOff x="-31981" y="65253"/>
            <a:chExt cx="7230043" cy="2218638"/>
          </a:xfrm>
        </p:grpSpPr>
        <p:pic>
          <p:nvPicPr>
            <p:cNvPr id="86" name="Image 85">
              <a:extLst>
                <a:ext uri="{FF2B5EF4-FFF2-40B4-BE49-F238E27FC236}">
                  <a16:creationId xmlns:a16="http://schemas.microsoft.com/office/drawing/2014/main" id="{0CBC9428-706E-A201-ADAD-F7746D6820DB}"/>
                </a:ext>
              </a:extLst>
            </p:cNvPr>
            <p:cNvPicPr>
              <a:picLocks noChangeAspect="1"/>
            </p:cNvPicPr>
            <p:nvPr/>
          </p:nvPicPr>
          <p:blipFill>
            <a:blip r:embed="rId50"/>
            <a:stretch>
              <a:fillRect/>
            </a:stretch>
          </p:blipFill>
          <p:spPr>
            <a:xfrm>
              <a:off x="5136311" y="68881"/>
              <a:ext cx="941381" cy="1069527"/>
            </a:xfrm>
            <a:prstGeom prst="rect">
              <a:avLst/>
            </a:prstGeom>
          </p:spPr>
        </p:pic>
        <p:pic>
          <p:nvPicPr>
            <p:cNvPr id="87" name="Image 86">
              <a:extLst>
                <a:ext uri="{FF2B5EF4-FFF2-40B4-BE49-F238E27FC236}">
                  <a16:creationId xmlns:a16="http://schemas.microsoft.com/office/drawing/2014/main" id="{7ACD22F1-B4EA-8840-DD1B-BB0670E23030}"/>
                </a:ext>
              </a:extLst>
            </p:cNvPr>
            <p:cNvPicPr>
              <a:picLocks noChangeAspect="1"/>
            </p:cNvPicPr>
            <p:nvPr/>
          </p:nvPicPr>
          <p:blipFill>
            <a:blip r:embed="rId51"/>
            <a:stretch>
              <a:fillRect/>
            </a:stretch>
          </p:blipFill>
          <p:spPr>
            <a:xfrm>
              <a:off x="-31981" y="66433"/>
              <a:ext cx="968879" cy="1093895"/>
            </a:xfrm>
            <a:prstGeom prst="rect">
              <a:avLst/>
            </a:prstGeom>
          </p:spPr>
        </p:pic>
        <p:pic>
          <p:nvPicPr>
            <p:cNvPr id="88" name="Image 87">
              <a:extLst>
                <a:ext uri="{FF2B5EF4-FFF2-40B4-BE49-F238E27FC236}">
                  <a16:creationId xmlns:a16="http://schemas.microsoft.com/office/drawing/2014/main" id="{EF2646B2-76AD-1A48-34F8-CEB31CF5A20C}"/>
                </a:ext>
              </a:extLst>
            </p:cNvPr>
            <p:cNvPicPr>
              <a:picLocks noChangeAspect="1"/>
            </p:cNvPicPr>
            <p:nvPr/>
          </p:nvPicPr>
          <p:blipFill>
            <a:blip r:embed="rId52"/>
            <a:stretch>
              <a:fillRect/>
            </a:stretch>
          </p:blipFill>
          <p:spPr>
            <a:xfrm>
              <a:off x="3363487" y="67754"/>
              <a:ext cx="997093" cy="1071503"/>
            </a:xfrm>
            <a:prstGeom prst="rect">
              <a:avLst/>
            </a:prstGeom>
          </p:spPr>
        </p:pic>
        <p:pic>
          <p:nvPicPr>
            <p:cNvPr id="89" name="Image 88">
              <a:extLst>
                <a:ext uri="{FF2B5EF4-FFF2-40B4-BE49-F238E27FC236}">
                  <a16:creationId xmlns:a16="http://schemas.microsoft.com/office/drawing/2014/main" id="{69EC27CB-389B-1610-0AF0-A99986B52C10}"/>
                </a:ext>
              </a:extLst>
            </p:cNvPr>
            <p:cNvPicPr>
              <a:picLocks noChangeAspect="1"/>
            </p:cNvPicPr>
            <p:nvPr/>
          </p:nvPicPr>
          <p:blipFill>
            <a:blip r:embed="rId53"/>
            <a:stretch>
              <a:fillRect/>
            </a:stretch>
          </p:blipFill>
          <p:spPr>
            <a:xfrm>
              <a:off x="1696942" y="71721"/>
              <a:ext cx="930999" cy="1072355"/>
            </a:xfrm>
            <a:prstGeom prst="rect">
              <a:avLst/>
            </a:prstGeom>
          </p:spPr>
        </p:pic>
        <p:pic>
          <p:nvPicPr>
            <p:cNvPr id="90" name="Image 89">
              <a:extLst>
                <a:ext uri="{FF2B5EF4-FFF2-40B4-BE49-F238E27FC236}">
                  <a16:creationId xmlns:a16="http://schemas.microsoft.com/office/drawing/2014/main" id="{8E193261-A393-4AC8-5E3F-1A77854BE85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15084" y="1177629"/>
              <a:ext cx="968879" cy="1083746"/>
            </a:xfrm>
            <a:prstGeom prst="rect">
              <a:avLst/>
            </a:prstGeom>
          </p:spPr>
        </p:pic>
        <p:pic>
          <p:nvPicPr>
            <p:cNvPr id="91" name="Image 90">
              <a:extLst>
                <a:ext uri="{FF2B5EF4-FFF2-40B4-BE49-F238E27FC236}">
                  <a16:creationId xmlns:a16="http://schemas.microsoft.com/office/drawing/2014/main" id="{ED08FAA2-9A42-B14E-8BBC-5B3FE3DB5D7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687120" y="1176626"/>
              <a:ext cx="927340" cy="1071925"/>
            </a:xfrm>
            <a:prstGeom prst="rect">
              <a:avLst/>
            </a:prstGeom>
          </p:spPr>
        </p:pic>
        <p:pic>
          <p:nvPicPr>
            <p:cNvPr id="92" name="Image 91">
              <a:extLst>
                <a:ext uri="{FF2B5EF4-FFF2-40B4-BE49-F238E27FC236}">
                  <a16:creationId xmlns:a16="http://schemas.microsoft.com/office/drawing/2014/main" id="{53E78BFB-4C30-545F-D95D-E50717D910A8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3361073" y="1152944"/>
              <a:ext cx="987945" cy="1071503"/>
            </a:xfrm>
            <a:prstGeom prst="rect">
              <a:avLst/>
            </a:prstGeom>
          </p:spPr>
        </p:pic>
        <p:pic>
          <p:nvPicPr>
            <p:cNvPr id="93" name="Image 92">
              <a:extLst>
                <a:ext uri="{FF2B5EF4-FFF2-40B4-BE49-F238E27FC236}">
                  <a16:creationId xmlns:a16="http://schemas.microsoft.com/office/drawing/2014/main" id="{BD7BE0AF-0005-9BD6-C626-B47A0A1618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5084647" y="1161683"/>
              <a:ext cx="1024030" cy="1059916"/>
            </a:xfrm>
            <a:prstGeom prst="rect">
              <a:avLst/>
            </a:prstGeom>
          </p:spPr>
        </p:pic>
        <p:pic>
          <p:nvPicPr>
            <p:cNvPr id="94" name="Image 93">
              <a:extLst>
                <a:ext uri="{FF2B5EF4-FFF2-40B4-BE49-F238E27FC236}">
                  <a16:creationId xmlns:a16="http://schemas.microsoft.com/office/drawing/2014/main" id="{CE1A50C7-B102-FE09-4966-93A04F093C0E}"/>
                </a:ext>
              </a:extLst>
            </p:cNvPr>
            <p:cNvPicPr>
              <a:picLocks noChangeAspect="1"/>
            </p:cNvPicPr>
            <p:nvPr/>
          </p:nvPicPr>
          <p:blipFill>
            <a:blip r:embed="rId54"/>
            <a:stretch>
              <a:fillRect/>
            </a:stretch>
          </p:blipFill>
          <p:spPr>
            <a:xfrm>
              <a:off x="793146" y="1177629"/>
              <a:ext cx="925829" cy="1106262"/>
            </a:xfrm>
            <a:prstGeom prst="rect">
              <a:avLst/>
            </a:prstGeom>
          </p:spPr>
        </p:pic>
        <p:pic>
          <p:nvPicPr>
            <p:cNvPr id="95" name="Image 94">
              <a:extLst>
                <a:ext uri="{FF2B5EF4-FFF2-40B4-BE49-F238E27FC236}">
                  <a16:creationId xmlns:a16="http://schemas.microsoft.com/office/drawing/2014/main" id="{4EE3F910-5EDB-5EC0-3C0A-F9815B955307}"/>
                </a:ext>
              </a:extLst>
            </p:cNvPr>
            <p:cNvPicPr>
              <a:picLocks noChangeAspect="1"/>
            </p:cNvPicPr>
            <p:nvPr/>
          </p:nvPicPr>
          <p:blipFill>
            <a:blip r:embed="rId55"/>
            <a:stretch>
              <a:fillRect/>
            </a:stretch>
          </p:blipFill>
          <p:spPr>
            <a:xfrm>
              <a:off x="2511183" y="1186958"/>
              <a:ext cx="1289681" cy="1071503"/>
            </a:xfrm>
            <a:prstGeom prst="rect">
              <a:avLst/>
            </a:prstGeom>
          </p:spPr>
        </p:pic>
        <p:pic>
          <p:nvPicPr>
            <p:cNvPr id="96" name="Image 95">
              <a:extLst>
                <a:ext uri="{FF2B5EF4-FFF2-40B4-BE49-F238E27FC236}">
                  <a16:creationId xmlns:a16="http://schemas.microsoft.com/office/drawing/2014/main" id="{8D10DE27-9FB9-6BC8-FE09-1B82B7D4A51C}"/>
                </a:ext>
              </a:extLst>
            </p:cNvPr>
            <p:cNvPicPr>
              <a:picLocks noChangeAspect="1"/>
            </p:cNvPicPr>
            <p:nvPr/>
          </p:nvPicPr>
          <p:blipFill>
            <a:blip r:embed="rId56"/>
            <a:stretch>
              <a:fillRect/>
            </a:stretch>
          </p:blipFill>
          <p:spPr>
            <a:xfrm>
              <a:off x="4180493" y="1168755"/>
              <a:ext cx="1325745" cy="1076147"/>
            </a:xfrm>
            <a:prstGeom prst="rect">
              <a:avLst/>
            </a:prstGeom>
          </p:spPr>
        </p:pic>
        <p:pic>
          <p:nvPicPr>
            <p:cNvPr id="97" name="Image 96">
              <a:extLst>
                <a:ext uri="{FF2B5EF4-FFF2-40B4-BE49-F238E27FC236}">
                  <a16:creationId xmlns:a16="http://schemas.microsoft.com/office/drawing/2014/main" id="{42E955E9-4C56-D50F-1A1A-8C677A243843}"/>
                </a:ext>
              </a:extLst>
            </p:cNvPr>
            <p:cNvPicPr>
              <a:picLocks noChangeAspect="1"/>
            </p:cNvPicPr>
            <p:nvPr/>
          </p:nvPicPr>
          <p:blipFill>
            <a:blip r:embed="rId57"/>
            <a:stretch>
              <a:fillRect/>
            </a:stretch>
          </p:blipFill>
          <p:spPr>
            <a:xfrm>
              <a:off x="5887491" y="1168755"/>
              <a:ext cx="1310571" cy="1063343"/>
            </a:xfrm>
            <a:prstGeom prst="rect">
              <a:avLst/>
            </a:prstGeom>
          </p:spPr>
        </p:pic>
        <p:pic>
          <p:nvPicPr>
            <p:cNvPr id="98" name="Image 97">
              <a:extLst>
                <a:ext uri="{FF2B5EF4-FFF2-40B4-BE49-F238E27FC236}">
                  <a16:creationId xmlns:a16="http://schemas.microsoft.com/office/drawing/2014/main" id="{8B339495-7C27-08E6-73C7-3655D891138B}"/>
                </a:ext>
              </a:extLst>
            </p:cNvPr>
            <p:cNvPicPr>
              <a:picLocks noChangeAspect="1"/>
            </p:cNvPicPr>
            <p:nvPr/>
          </p:nvPicPr>
          <p:blipFill>
            <a:blip r:embed="rId58"/>
            <a:stretch>
              <a:fillRect/>
            </a:stretch>
          </p:blipFill>
          <p:spPr>
            <a:xfrm>
              <a:off x="837238" y="71722"/>
              <a:ext cx="1352961" cy="1110640"/>
            </a:xfrm>
            <a:prstGeom prst="rect">
              <a:avLst/>
            </a:prstGeom>
          </p:spPr>
        </p:pic>
        <p:pic>
          <p:nvPicPr>
            <p:cNvPr id="99" name="Image 98">
              <a:extLst>
                <a:ext uri="{FF2B5EF4-FFF2-40B4-BE49-F238E27FC236}">
                  <a16:creationId xmlns:a16="http://schemas.microsoft.com/office/drawing/2014/main" id="{2FCA02C0-2616-9886-8060-003EF2F7AF87}"/>
                </a:ext>
              </a:extLst>
            </p:cNvPr>
            <p:cNvPicPr>
              <a:picLocks noChangeAspect="1"/>
            </p:cNvPicPr>
            <p:nvPr/>
          </p:nvPicPr>
          <p:blipFill>
            <a:blip r:embed="rId59"/>
            <a:stretch>
              <a:fillRect/>
            </a:stretch>
          </p:blipFill>
          <p:spPr>
            <a:xfrm>
              <a:off x="2556962" y="79899"/>
              <a:ext cx="1262094" cy="1080429"/>
            </a:xfrm>
            <a:prstGeom prst="rect">
              <a:avLst/>
            </a:prstGeom>
          </p:spPr>
        </p:pic>
        <p:pic>
          <p:nvPicPr>
            <p:cNvPr id="100" name="Image 99">
              <a:extLst>
                <a:ext uri="{FF2B5EF4-FFF2-40B4-BE49-F238E27FC236}">
                  <a16:creationId xmlns:a16="http://schemas.microsoft.com/office/drawing/2014/main" id="{7D578EB6-2D83-AD02-7877-3D232BAC9F60}"/>
                </a:ext>
              </a:extLst>
            </p:cNvPr>
            <p:cNvPicPr>
              <a:picLocks noChangeAspect="1"/>
            </p:cNvPicPr>
            <p:nvPr/>
          </p:nvPicPr>
          <p:blipFill>
            <a:blip r:embed="rId60"/>
            <a:stretch>
              <a:fillRect/>
            </a:stretch>
          </p:blipFill>
          <p:spPr>
            <a:xfrm>
              <a:off x="4182489" y="65253"/>
              <a:ext cx="1325745" cy="1108805"/>
            </a:xfrm>
            <a:prstGeom prst="rect">
              <a:avLst/>
            </a:prstGeom>
          </p:spPr>
        </p:pic>
        <p:pic>
          <p:nvPicPr>
            <p:cNvPr id="101" name="Image 100">
              <a:extLst>
                <a:ext uri="{FF2B5EF4-FFF2-40B4-BE49-F238E27FC236}">
                  <a16:creationId xmlns:a16="http://schemas.microsoft.com/office/drawing/2014/main" id="{9A1E41F1-DC37-8C5F-7D2A-19ACDC99771B}"/>
                </a:ext>
              </a:extLst>
            </p:cNvPr>
            <p:cNvPicPr>
              <a:picLocks noChangeAspect="1"/>
            </p:cNvPicPr>
            <p:nvPr/>
          </p:nvPicPr>
          <p:blipFill>
            <a:blip r:embed="rId61"/>
            <a:stretch>
              <a:fillRect/>
            </a:stretch>
          </p:blipFill>
          <p:spPr>
            <a:xfrm>
              <a:off x="5873460" y="79899"/>
              <a:ext cx="920825" cy="10606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6354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24C2574F-3289-18C2-2218-0359444C1265}"/>
              </a:ext>
            </a:extLst>
          </p:cNvPr>
          <p:cNvGrpSpPr/>
          <p:nvPr/>
        </p:nvGrpSpPr>
        <p:grpSpPr>
          <a:xfrm>
            <a:off x="38525" y="253305"/>
            <a:ext cx="7248044" cy="2362336"/>
            <a:chOff x="-38965" y="2237087"/>
            <a:chExt cx="7248044" cy="2362336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2EF3125E-A9FA-FBC2-F593-A41080FA766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38965" y="2251665"/>
              <a:ext cx="1085009" cy="1176776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88A75A15-BBDA-6AD1-05C9-0E23FD4159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78804" y="2247102"/>
              <a:ext cx="1040449" cy="1176633"/>
            </a:xfrm>
            <a:prstGeom prst="rect">
              <a:avLst/>
            </a:prstGeom>
          </p:spPr>
        </p:pic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E5B3848E-1CF4-21A2-43E0-7EE0830CCA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87121" y="3428440"/>
              <a:ext cx="1017064" cy="1150187"/>
            </a:xfrm>
            <a:prstGeom prst="rect">
              <a:avLst/>
            </a:prstGeom>
          </p:spPr>
        </p:pic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C77605C7-4E7D-A681-5111-156F38FB73A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17583" y="2261647"/>
              <a:ext cx="1085009" cy="1166794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91D33174-9E31-85C9-66E2-F5BDFAF831D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087522" y="2237087"/>
              <a:ext cx="1047055" cy="1173804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3731DF44-4759-B5B7-CF70-737193A55DD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-22034" y="3403577"/>
              <a:ext cx="1082801" cy="1173804"/>
            </a:xfrm>
            <a:prstGeom prst="rect">
              <a:avLst/>
            </a:prstGeom>
          </p:spPr>
        </p:pic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365EE1A0-AF0D-C87F-6717-83D279667DD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37745" y="2258461"/>
              <a:ext cx="1359168" cy="1182388"/>
            </a:xfrm>
            <a:prstGeom prst="rect">
              <a:avLst/>
            </a:prstGeom>
          </p:spPr>
        </p:pic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E3DDA8FC-71E6-67B4-17F4-62B770F8D9C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489149" y="2259876"/>
              <a:ext cx="1448147" cy="1179582"/>
            </a:xfrm>
            <a:prstGeom prst="rect">
              <a:avLst/>
            </a:prstGeom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AFBE77A4-C4FF-19AB-3AC1-FF84D6FC358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187935" y="2257632"/>
              <a:ext cx="1414024" cy="1176633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AE6F92D4-874A-EC89-3C9B-129C22C29E72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900821" y="2258461"/>
              <a:ext cx="1308258" cy="1167008"/>
            </a:xfrm>
            <a:prstGeom prst="rect">
              <a:avLst/>
            </a:prstGeom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4836230B-DE06-6BF4-9C14-95B03BD8250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836401" y="3424739"/>
              <a:ext cx="964716" cy="1174684"/>
            </a:xfrm>
            <a:prstGeom prst="rect">
              <a:avLst/>
            </a:prstGeom>
          </p:spPr>
        </p:pic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BF0549C9-B0A2-39C5-32B9-4790CD12D523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2507341" y="3423735"/>
              <a:ext cx="1396471" cy="1153646"/>
            </a:xfrm>
            <a:prstGeom prst="rect">
              <a:avLst/>
            </a:prstGeom>
          </p:spPr>
        </p:pic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300E9E87-029F-E9FB-BF9A-2CA79D90785F}"/>
              </a:ext>
            </a:extLst>
          </p:cNvPr>
          <p:cNvSpPr txBox="1"/>
          <p:nvPr/>
        </p:nvSpPr>
        <p:spPr>
          <a:xfrm>
            <a:off x="58947" y="-61400"/>
            <a:ext cx="17091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>
                <a:latin typeface="Times New Roman" panose="02020603050405020304" pitchFamily="18" charset="0"/>
                <a:cs typeface="Times New Roman" panose="02020603050405020304" pitchFamily="18" charset="0"/>
              </a:rPr>
              <a:t>Figure S1E (</a:t>
            </a:r>
            <a:r>
              <a:rPr lang="fr-FR" sz="160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</a:t>
            </a:r>
            <a:r>
              <a:rPr lang="fr-FR" sz="160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379BA2-D4AE-4A2F-CC38-9D5EAA41E974}"/>
              </a:ext>
            </a:extLst>
          </p:cNvPr>
          <p:cNvSpPr txBox="1"/>
          <p:nvPr/>
        </p:nvSpPr>
        <p:spPr>
          <a:xfrm>
            <a:off x="162232" y="2846439"/>
            <a:ext cx="648929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Figure S1.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Transcriptomic study of FAP crypts and organoids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(A) At D7 of culture, mRNA from </a:t>
            </a:r>
            <a:r>
              <a:rPr lang="en-US" sz="1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crypts 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compared to HC and/or </a:t>
            </a:r>
            <a:r>
              <a:rPr lang="en-US" sz="1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 crypts 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were enriched </a:t>
            </a:r>
            <a:r>
              <a:rPr lang="en-US" sz="1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 markers 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 CBC stem cells (</a:t>
            </a:r>
            <a:r>
              <a:rPr lang="en-US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EPHB2, LGR5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), </a:t>
            </a:r>
            <a:r>
              <a:rPr lang="en-US" sz="1600" dirty="0">
                <a:effectLst/>
                <a:latin typeface="Symbol" pitchFamily="2" charset="2"/>
                <a:ea typeface="Times New Roman" panose="02020603050405020304" pitchFamily="18" charset="0"/>
              </a:rPr>
              <a:t>b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-catenin transcriptional targets (</a:t>
            </a:r>
            <a:r>
              <a:rPr lang="en-US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AXIN2, CCND1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), marker of cell proliferation (</a:t>
            </a:r>
            <a:r>
              <a:rPr lang="en-US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MKI67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), </a:t>
            </a:r>
            <a:r>
              <a:rPr lang="en-US" sz="1600" dirty="0">
                <a:effectLst/>
                <a:latin typeface="Symbol" pitchFamily="2" charset="2"/>
                <a:ea typeface="Times New Roman" panose="02020603050405020304" pitchFamily="18" charset="0"/>
              </a:rPr>
              <a:t>b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-catenin interacting partners (</a:t>
            </a:r>
            <a:r>
              <a:rPr lang="en-US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NOTCH1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TROP2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). Compared to HC, </a:t>
            </a:r>
            <a:r>
              <a:rPr lang="en-US" sz="1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 crypts 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were characterized by both an increase of </a:t>
            </a:r>
            <a:r>
              <a:rPr lang="en-US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MKI67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mRNA and a decrease of </a:t>
            </a:r>
            <a:r>
              <a:rPr lang="en-US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LGR4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and </a:t>
            </a:r>
            <a:r>
              <a:rPr lang="en-US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SPINT1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mRNA, two guardians of crypt integrity. (B) Unlike </a:t>
            </a:r>
            <a:r>
              <a:rPr lang="en-US" sz="1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crypts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in </a:t>
            </a:r>
            <a:r>
              <a:rPr lang="en-US" sz="1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organoids 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mRNA of </a:t>
            </a:r>
            <a:r>
              <a:rPr lang="en-US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ITGB2, NOTCH2, PROM1, </a:t>
            </a:r>
            <a:r>
              <a:rPr lang="en-US" sz="16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TNF,</a:t>
            </a:r>
            <a:r>
              <a:rPr lang="en-US" sz="1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 </a:t>
            </a:r>
            <a:r>
              <a:rPr lang="en-US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VIM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were increased compared to HC and/or NA. Conversely, </a:t>
            </a:r>
            <a:r>
              <a:rPr lang="en-US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ITGB1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mRNA was decreased in FAP organoids compared to HC. (C) Some variations of gene expression found in FAP crypts were lost in FAP organoids: </a:t>
            </a:r>
            <a:r>
              <a:rPr lang="en-US" sz="1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both 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 </a:t>
            </a:r>
            <a:r>
              <a:rPr lang="en-US" sz="1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 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 </a:t>
            </a:r>
            <a:r>
              <a:rPr lang="en-US" sz="1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organoids 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en-US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CDX2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IL33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MUC2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MYC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), in </a:t>
            </a:r>
            <a:r>
              <a:rPr lang="en-US" sz="1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organoids 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en-US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CD166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CLDN1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DUSP6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FZD4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ITGA6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ITGB4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MUC5A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PI3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TIMP1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TIMP2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), and in </a:t>
            </a:r>
            <a:r>
              <a:rPr lang="en-US" sz="1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 organoids 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en-US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ALDH1A1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ATOH1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BMI1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ETS2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SOX9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). (D) Main relationships between genes whose expression varied in FAP compared to HC after transcriptomic analysis in crypts and organoids. (E) Genes whose expression did not differ between FAP crypts/organoids and HC. </a:t>
            </a:r>
            <a:r>
              <a:rPr lang="en-US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patients: crypts, </a:t>
            </a:r>
            <a:r>
              <a:rPr lang="en-US" sz="1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HC = 4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NA/A = 5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 organoids, </a:t>
            </a:r>
            <a:r>
              <a:rPr lang="en-US" sz="1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HC = 3–6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NA/A = 3–7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ANOVA comparison between HC and NA/A: *</a:t>
            </a:r>
            <a:r>
              <a:rPr lang="en-US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&lt;0.05 **</a:t>
            </a:r>
            <a:r>
              <a:rPr lang="en-US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&lt;0.01 ***</a:t>
            </a:r>
            <a:r>
              <a:rPr lang="en-US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&lt;0.001, paired </a:t>
            </a:r>
            <a:r>
              <a:rPr lang="en-US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-test comparison between NA and A: *</a:t>
            </a:r>
            <a:r>
              <a:rPr lang="en-US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&lt;0.05 **</a:t>
            </a:r>
            <a:r>
              <a:rPr lang="en-US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&lt;0.01.</a:t>
            </a:r>
            <a:endParaRPr lang="en-GB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950808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44B6C281-B40B-39A7-5DF6-11CD96B8DA10}"/>
              </a:ext>
            </a:extLst>
          </p:cNvPr>
          <p:cNvSpPr txBox="1"/>
          <p:nvPr/>
        </p:nvSpPr>
        <p:spPr>
          <a:xfrm>
            <a:off x="31367" y="-76898"/>
            <a:ext cx="9893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S2</a:t>
            </a:r>
          </a:p>
        </p:txBody>
      </p:sp>
      <p:grpSp>
        <p:nvGrpSpPr>
          <p:cNvPr id="55" name="Groupe 54">
            <a:extLst>
              <a:ext uri="{FF2B5EF4-FFF2-40B4-BE49-F238E27FC236}">
                <a16:creationId xmlns:a16="http://schemas.microsoft.com/office/drawing/2014/main" id="{B066E419-D261-EB2A-3211-1375C1F287AC}"/>
              </a:ext>
            </a:extLst>
          </p:cNvPr>
          <p:cNvGrpSpPr/>
          <p:nvPr/>
        </p:nvGrpSpPr>
        <p:grpSpPr>
          <a:xfrm>
            <a:off x="17541" y="201480"/>
            <a:ext cx="6886953" cy="8956802"/>
            <a:chOff x="-28953" y="223978"/>
            <a:chExt cx="7031906" cy="9306258"/>
          </a:xfrm>
        </p:grpSpPr>
        <p:grpSp>
          <p:nvGrpSpPr>
            <p:cNvPr id="2" name="Groupe 1">
              <a:extLst>
                <a:ext uri="{FF2B5EF4-FFF2-40B4-BE49-F238E27FC236}">
                  <a16:creationId xmlns:a16="http://schemas.microsoft.com/office/drawing/2014/main" id="{94DC5813-D42C-818C-470B-516ADDFB754F}"/>
                </a:ext>
              </a:extLst>
            </p:cNvPr>
            <p:cNvGrpSpPr/>
            <p:nvPr/>
          </p:nvGrpSpPr>
          <p:grpSpPr>
            <a:xfrm>
              <a:off x="-28953" y="223978"/>
              <a:ext cx="7031906" cy="7032519"/>
              <a:chOff x="-28953" y="-8497"/>
              <a:chExt cx="7031906" cy="7032519"/>
            </a:xfrm>
          </p:grpSpPr>
          <p:pic>
            <p:nvPicPr>
              <p:cNvPr id="3" name="Image 2">
                <a:extLst>
                  <a:ext uri="{FF2B5EF4-FFF2-40B4-BE49-F238E27FC236}">
                    <a16:creationId xmlns:a16="http://schemas.microsoft.com/office/drawing/2014/main" id="{28769FB3-180A-B2AF-E47E-9397F08260E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547916" y="1157448"/>
                <a:ext cx="1455037" cy="1215665"/>
              </a:xfrm>
              <a:prstGeom prst="rect">
                <a:avLst/>
              </a:prstGeom>
            </p:spPr>
          </p:pic>
          <p:pic>
            <p:nvPicPr>
              <p:cNvPr id="5" name="Image 4">
                <a:extLst>
                  <a:ext uri="{FF2B5EF4-FFF2-40B4-BE49-F238E27FC236}">
                    <a16:creationId xmlns:a16="http://schemas.microsoft.com/office/drawing/2014/main" id="{8422F1AA-DDE2-75CA-21BF-D8962AB14C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320027" y="3495934"/>
                <a:ext cx="1455037" cy="1252875"/>
              </a:xfrm>
              <a:prstGeom prst="rect">
                <a:avLst/>
              </a:prstGeom>
            </p:spPr>
          </p:pic>
          <p:pic>
            <p:nvPicPr>
              <p:cNvPr id="6" name="Image 5">
                <a:extLst>
                  <a:ext uri="{FF2B5EF4-FFF2-40B4-BE49-F238E27FC236}">
                    <a16:creationId xmlns:a16="http://schemas.microsoft.com/office/drawing/2014/main" id="{EAA6705B-5B87-83FC-018B-15A084BF6A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91616" y="3484013"/>
                <a:ext cx="1497805" cy="1250680"/>
              </a:xfrm>
              <a:prstGeom prst="rect">
                <a:avLst/>
              </a:prstGeom>
            </p:spPr>
          </p:pic>
          <p:pic>
            <p:nvPicPr>
              <p:cNvPr id="7" name="Image 6">
                <a:extLst>
                  <a:ext uri="{FF2B5EF4-FFF2-40B4-BE49-F238E27FC236}">
                    <a16:creationId xmlns:a16="http://schemas.microsoft.com/office/drawing/2014/main" id="{5D9FC0B0-25B1-CDCD-7711-CAE957ABDE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17590" y="2316932"/>
                <a:ext cx="1495753" cy="1233181"/>
              </a:xfrm>
              <a:prstGeom prst="rect">
                <a:avLst/>
              </a:prstGeom>
            </p:spPr>
          </p:pic>
          <p:pic>
            <p:nvPicPr>
              <p:cNvPr id="8" name="Image 7">
                <a:extLst>
                  <a:ext uri="{FF2B5EF4-FFF2-40B4-BE49-F238E27FC236}">
                    <a16:creationId xmlns:a16="http://schemas.microsoft.com/office/drawing/2014/main" id="{C4CF2077-2250-CEF3-40EE-F007165462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136996" y="3484013"/>
                <a:ext cx="1446057" cy="1268955"/>
              </a:xfrm>
              <a:prstGeom prst="rect">
                <a:avLst/>
              </a:prstGeom>
            </p:spPr>
          </p:pic>
          <p:pic>
            <p:nvPicPr>
              <p:cNvPr id="9" name="Image 8">
                <a:extLst>
                  <a:ext uri="{FF2B5EF4-FFF2-40B4-BE49-F238E27FC236}">
                    <a16:creationId xmlns:a16="http://schemas.microsoft.com/office/drawing/2014/main" id="{3CB880B8-842D-5393-BD7A-BE14F4248F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139376" y="-5574"/>
                <a:ext cx="1495753" cy="1247157"/>
              </a:xfrm>
              <a:prstGeom prst="rect">
                <a:avLst/>
              </a:prstGeom>
            </p:spPr>
          </p:pic>
          <p:pic>
            <p:nvPicPr>
              <p:cNvPr id="10" name="Image 9">
                <a:extLst>
                  <a:ext uri="{FF2B5EF4-FFF2-40B4-BE49-F238E27FC236}">
                    <a16:creationId xmlns:a16="http://schemas.microsoft.com/office/drawing/2014/main" id="{21AD01A9-20AC-06EA-554C-4E159C8043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346024" y="2296472"/>
                <a:ext cx="1453363" cy="1250680"/>
              </a:xfrm>
              <a:prstGeom prst="rect">
                <a:avLst/>
              </a:prstGeom>
            </p:spPr>
          </p:pic>
          <p:pic>
            <p:nvPicPr>
              <p:cNvPr id="11" name="Image 10">
                <a:extLst>
                  <a:ext uri="{FF2B5EF4-FFF2-40B4-BE49-F238E27FC236}">
                    <a16:creationId xmlns:a16="http://schemas.microsoft.com/office/drawing/2014/main" id="{300F4FFB-9929-BA94-34B0-74D2F2E33D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323613" y="7616"/>
                <a:ext cx="1437319" cy="1224869"/>
              </a:xfrm>
              <a:prstGeom prst="rect">
                <a:avLst/>
              </a:prstGeom>
            </p:spPr>
          </p:pic>
          <p:pic>
            <p:nvPicPr>
              <p:cNvPr id="12" name="Image 11">
                <a:extLst>
                  <a:ext uri="{FF2B5EF4-FFF2-40B4-BE49-F238E27FC236}">
                    <a16:creationId xmlns:a16="http://schemas.microsoft.com/office/drawing/2014/main" id="{6DD53109-5D09-7538-A531-2E751E7883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543425" y="2285496"/>
                <a:ext cx="1407427" cy="1237538"/>
              </a:xfrm>
              <a:prstGeom prst="rect">
                <a:avLst/>
              </a:prstGeom>
            </p:spPr>
          </p:pic>
          <p:pic>
            <p:nvPicPr>
              <p:cNvPr id="13" name="Image 12">
                <a:extLst>
                  <a:ext uri="{FF2B5EF4-FFF2-40B4-BE49-F238E27FC236}">
                    <a16:creationId xmlns:a16="http://schemas.microsoft.com/office/drawing/2014/main" id="{F47286D8-D66A-AF61-1266-AFE78D42A58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147" y="4658831"/>
                <a:ext cx="1357173" cy="1235366"/>
              </a:xfrm>
              <a:prstGeom prst="rect">
                <a:avLst/>
              </a:prstGeom>
            </p:spPr>
          </p:pic>
          <p:pic>
            <p:nvPicPr>
              <p:cNvPr id="14" name="Image 13">
                <a:extLst>
                  <a:ext uri="{FF2B5EF4-FFF2-40B4-BE49-F238E27FC236}">
                    <a16:creationId xmlns:a16="http://schemas.microsoft.com/office/drawing/2014/main" id="{597846A1-BCBA-6118-4471-F63809F994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708549" y="12258"/>
                <a:ext cx="1404258" cy="1230404"/>
              </a:xfrm>
              <a:prstGeom prst="rect">
                <a:avLst/>
              </a:prstGeom>
            </p:spPr>
          </p:pic>
          <p:pic>
            <p:nvPicPr>
              <p:cNvPr id="15" name="Image 14">
                <a:extLst>
                  <a:ext uri="{FF2B5EF4-FFF2-40B4-BE49-F238E27FC236}">
                    <a16:creationId xmlns:a16="http://schemas.microsoft.com/office/drawing/2014/main" id="{99E0AC45-0797-D8D2-3CDB-C6E7FAC68A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4125131" y="1157448"/>
                <a:ext cx="1440141" cy="1210733"/>
              </a:xfrm>
              <a:prstGeom prst="rect">
                <a:avLst/>
              </a:prstGeom>
            </p:spPr>
          </p:pic>
          <p:pic>
            <p:nvPicPr>
              <p:cNvPr id="16" name="Image 15">
                <a:extLst>
                  <a:ext uri="{FF2B5EF4-FFF2-40B4-BE49-F238E27FC236}">
                    <a16:creationId xmlns:a16="http://schemas.microsoft.com/office/drawing/2014/main" id="{2114C72D-6250-A918-910D-ECA155CD18A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5560723" y="-8497"/>
                <a:ext cx="1407427" cy="1233181"/>
              </a:xfrm>
              <a:prstGeom prst="rect">
                <a:avLst/>
              </a:prstGeom>
            </p:spPr>
          </p:pic>
          <p:pic>
            <p:nvPicPr>
              <p:cNvPr id="17" name="Image 16">
                <a:extLst>
                  <a:ext uri="{FF2B5EF4-FFF2-40B4-BE49-F238E27FC236}">
                    <a16:creationId xmlns:a16="http://schemas.microsoft.com/office/drawing/2014/main" id="{A7AA684B-909A-9A9B-6838-C7624FFC06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-10731" y="1169310"/>
                <a:ext cx="1419358" cy="1217905"/>
              </a:xfrm>
              <a:prstGeom prst="rect">
                <a:avLst/>
              </a:prstGeom>
            </p:spPr>
          </p:pic>
          <p:pic>
            <p:nvPicPr>
              <p:cNvPr id="18" name="Image 17">
                <a:extLst>
                  <a:ext uri="{FF2B5EF4-FFF2-40B4-BE49-F238E27FC236}">
                    <a16:creationId xmlns:a16="http://schemas.microsoft.com/office/drawing/2014/main" id="{A4B1B6B1-C23F-5110-B475-14BBE6DD19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336629" y="1163550"/>
                <a:ext cx="1419358" cy="1209563"/>
              </a:xfrm>
              <a:prstGeom prst="rect">
                <a:avLst/>
              </a:prstGeom>
            </p:spPr>
          </p:pic>
          <p:pic>
            <p:nvPicPr>
              <p:cNvPr id="19" name="Image 18">
                <a:extLst>
                  <a:ext uri="{FF2B5EF4-FFF2-40B4-BE49-F238E27FC236}">
                    <a16:creationId xmlns:a16="http://schemas.microsoft.com/office/drawing/2014/main" id="{DAC7C7D7-2737-E47B-63AC-725B99DD05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-10726" y="21949"/>
                <a:ext cx="1419358" cy="1205855"/>
              </a:xfrm>
              <a:prstGeom prst="rect">
                <a:avLst/>
              </a:prstGeom>
            </p:spPr>
          </p:pic>
          <p:pic>
            <p:nvPicPr>
              <p:cNvPr id="20" name="Image 19">
                <a:extLst>
                  <a:ext uri="{FF2B5EF4-FFF2-40B4-BE49-F238E27FC236}">
                    <a16:creationId xmlns:a16="http://schemas.microsoft.com/office/drawing/2014/main" id="{5C675592-234E-A80F-727C-80F6CF156F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2683813" y="2300769"/>
                <a:ext cx="1465434" cy="1235366"/>
              </a:xfrm>
              <a:prstGeom prst="rect">
                <a:avLst/>
              </a:prstGeom>
            </p:spPr>
          </p:pic>
          <p:pic>
            <p:nvPicPr>
              <p:cNvPr id="21" name="Image 20">
                <a:extLst>
                  <a:ext uri="{FF2B5EF4-FFF2-40B4-BE49-F238E27FC236}">
                    <a16:creationId xmlns:a16="http://schemas.microsoft.com/office/drawing/2014/main" id="{73639904-DE6F-D620-F09B-DB2C633AE4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4156858" y="2287668"/>
                <a:ext cx="1426195" cy="1235366"/>
              </a:xfrm>
              <a:prstGeom prst="rect">
                <a:avLst/>
              </a:prstGeom>
            </p:spPr>
          </p:pic>
          <p:pic>
            <p:nvPicPr>
              <p:cNvPr id="22" name="Image 21">
                <a:extLst>
                  <a:ext uri="{FF2B5EF4-FFF2-40B4-BE49-F238E27FC236}">
                    <a16:creationId xmlns:a16="http://schemas.microsoft.com/office/drawing/2014/main" id="{9C14AC8B-8788-05FF-70B5-96C4C450E8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-28953" y="3490544"/>
                <a:ext cx="1426196" cy="1231494"/>
              </a:xfrm>
              <a:prstGeom prst="rect">
                <a:avLst/>
              </a:prstGeom>
            </p:spPr>
          </p:pic>
          <p:pic>
            <p:nvPicPr>
              <p:cNvPr id="23" name="Image 22">
                <a:extLst>
                  <a:ext uri="{FF2B5EF4-FFF2-40B4-BE49-F238E27FC236}">
                    <a16:creationId xmlns:a16="http://schemas.microsoft.com/office/drawing/2014/main" id="{8FDEBBCE-2FF6-E75F-2F95-908F065FD4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2676840" y="1173946"/>
                <a:ext cx="1404124" cy="1188474"/>
              </a:xfrm>
              <a:prstGeom prst="rect">
                <a:avLst/>
              </a:prstGeom>
            </p:spPr>
          </p:pic>
          <p:pic>
            <p:nvPicPr>
              <p:cNvPr id="24" name="Image 23">
                <a:extLst>
                  <a:ext uri="{FF2B5EF4-FFF2-40B4-BE49-F238E27FC236}">
                    <a16:creationId xmlns:a16="http://schemas.microsoft.com/office/drawing/2014/main" id="{A47AC392-377C-EAB0-7040-71AF3E2295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2698874" y="3482691"/>
                <a:ext cx="1546867" cy="1268955"/>
              </a:xfrm>
              <a:prstGeom prst="rect">
                <a:avLst/>
              </a:prstGeom>
            </p:spPr>
          </p:pic>
          <p:pic>
            <p:nvPicPr>
              <p:cNvPr id="25" name="Image 24">
                <a:extLst>
                  <a:ext uri="{FF2B5EF4-FFF2-40B4-BE49-F238E27FC236}">
                    <a16:creationId xmlns:a16="http://schemas.microsoft.com/office/drawing/2014/main" id="{9F06A6E3-CC3B-1EF2-6750-468C9FE6F2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2640098" y="4690473"/>
                <a:ext cx="1401854" cy="1185815"/>
              </a:xfrm>
              <a:prstGeom prst="rect">
                <a:avLst/>
              </a:prstGeom>
            </p:spPr>
          </p:pic>
          <p:pic>
            <p:nvPicPr>
              <p:cNvPr id="26" name="Image 25">
                <a:extLst>
                  <a:ext uri="{FF2B5EF4-FFF2-40B4-BE49-F238E27FC236}">
                    <a16:creationId xmlns:a16="http://schemas.microsoft.com/office/drawing/2014/main" id="{52CC9C35-A08C-D6A3-C963-7F2F92AB6E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136827" y="4679455"/>
                <a:ext cx="1403421" cy="1196513"/>
              </a:xfrm>
              <a:prstGeom prst="rect">
                <a:avLst/>
              </a:prstGeom>
            </p:spPr>
          </p:pic>
          <p:pic>
            <p:nvPicPr>
              <p:cNvPr id="27" name="Image 26">
                <a:extLst>
                  <a:ext uri="{FF2B5EF4-FFF2-40B4-BE49-F238E27FC236}">
                    <a16:creationId xmlns:a16="http://schemas.microsoft.com/office/drawing/2014/main" id="{00DB89A9-5B56-54C6-9DE0-A13FE03486F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5502669" y="4679456"/>
                <a:ext cx="1476500" cy="1183047"/>
              </a:xfrm>
              <a:prstGeom prst="rect">
                <a:avLst/>
              </a:prstGeom>
            </p:spPr>
          </p:pic>
          <p:pic>
            <p:nvPicPr>
              <p:cNvPr id="28" name="Image 27">
                <a:extLst>
                  <a:ext uri="{FF2B5EF4-FFF2-40B4-BE49-F238E27FC236}">
                    <a16:creationId xmlns:a16="http://schemas.microsoft.com/office/drawing/2014/main" id="{449F4F0D-E0FB-470C-C331-AAA4FF1162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1270527" y="4679456"/>
                <a:ext cx="1465245" cy="1206661"/>
              </a:xfrm>
              <a:prstGeom prst="rect">
                <a:avLst/>
              </a:prstGeom>
            </p:spPr>
          </p:pic>
          <p:pic>
            <p:nvPicPr>
              <p:cNvPr id="29" name="Image 28">
                <a:extLst>
                  <a:ext uri="{FF2B5EF4-FFF2-40B4-BE49-F238E27FC236}">
                    <a16:creationId xmlns:a16="http://schemas.microsoft.com/office/drawing/2014/main" id="{B4A360DF-A8DC-B625-AC3E-0EE7AA6955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2677499" y="5838207"/>
                <a:ext cx="1353167" cy="1185815"/>
              </a:xfrm>
              <a:prstGeom prst="rect">
                <a:avLst/>
              </a:prstGeom>
            </p:spPr>
          </p:pic>
          <p:pic>
            <p:nvPicPr>
              <p:cNvPr id="30" name="Image 29">
                <a:extLst>
                  <a:ext uri="{FF2B5EF4-FFF2-40B4-BE49-F238E27FC236}">
                    <a16:creationId xmlns:a16="http://schemas.microsoft.com/office/drawing/2014/main" id="{C9AC0F50-E7F2-A2C3-679C-F8F09D1F304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1276428" y="5815637"/>
                <a:ext cx="1412374" cy="1185816"/>
              </a:xfrm>
              <a:prstGeom prst="rect">
                <a:avLst/>
              </a:prstGeom>
            </p:spPr>
          </p:pic>
          <p:pic>
            <p:nvPicPr>
              <p:cNvPr id="31" name="Image 30">
                <a:extLst>
                  <a:ext uri="{FF2B5EF4-FFF2-40B4-BE49-F238E27FC236}">
                    <a16:creationId xmlns:a16="http://schemas.microsoft.com/office/drawing/2014/main" id="{53D43495-6D5A-9885-E1F9-4AC24B2030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-28733" y="5836267"/>
                <a:ext cx="1357044" cy="1165186"/>
              </a:xfrm>
              <a:prstGeom prst="rect">
                <a:avLst/>
              </a:prstGeom>
            </p:spPr>
          </p:pic>
          <p:pic>
            <p:nvPicPr>
              <p:cNvPr id="32" name="Image 31">
                <a:extLst>
                  <a:ext uri="{FF2B5EF4-FFF2-40B4-BE49-F238E27FC236}">
                    <a16:creationId xmlns:a16="http://schemas.microsoft.com/office/drawing/2014/main" id="{45680A87-3800-64EC-12B6-C06FFD25979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4090370" y="5836267"/>
                <a:ext cx="1400984" cy="1185815"/>
              </a:xfrm>
              <a:prstGeom prst="rect">
                <a:avLst/>
              </a:prstGeom>
            </p:spPr>
          </p:pic>
          <p:pic>
            <p:nvPicPr>
              <p:cNvPr id="33" name="Image 32">
                <a:extLst>
                  <a:ext uri="{FF2B5EF4-FFF2-40B4-BE49-F238E27FC236}">
                    <a16:creationId xmlns:a16="http://schemas.microsoft.com/office/drawing/2014/main" id="{692D8A31-FD4E-5A76-A481-9C7054FB39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5561839" y="5850602"/>
                <a:ext cx="1358179" cy="1146313"/>
              </a:xfrm>
              <a:prstGeom prst="rect">
                <a:avLst/>
              </a:prstGeom>
            </p:spPr>
          </p:pic>
        </p:grpSp>
        <p:grpSp>
          <p:nvGrpSpPr>
            <p:cNvPr id="43" name="Groupe 42">
              <a:extLst>
                <a:ext uri="{FF2B5EF4-FFF2-40B4-BE49-F238E27FC236}">
                  <a16:creationId xmlns:a16="http://schemas.microsoft.com/office/drawing/2014/main" id="{0FF84E1E-2EAF-53DB-BC81-7B24A87F1F95}"/>
                </a:ext>
              </a:extLst>
            </p:cNvPr>
            <p:cNvGrpSpPr/>
            <p:nvPr/>
          </p:nvGrpSpPr>
          <p:grpSpPr>
            <a:xfrm>
              <a:off x="-7128" y="7187603"/>
              <a:ext cx="6938371" cy="2342633"/>
              <a:chOff x="-7128" y="27387"/>
              <a:chExt cx="6938371" cy="2342633"/>
            </a:xfrm>
          </p:grpSpPr>
          <p:pic>
            <p:nvPicPr>
              <p:cNvPr id="44" name="Image 43">
                <a:extLst>
                  <a:ext uri="{FF2B5EF4-FFF2-40B4-BE49-F238E27FC236}">
                    <a16:creationId xmlns:a16="http://schemas.microsoft.com/office/drawing/2014/main" id="{F60F2AA2-0F3D-3610-B978-44B6E27C1E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14906" y="1150649"/>
                <a:ext cx="1391460" cy="1215078"/>
              </a:xfrm>
              <a:prstGeom prst="rect">
                <a:avLst/>
              </a:prstGeom>
            </p:spPr>
          </p:pic>
          <p:pic>
            <p:nvPicPr>
              <p:cNvPr id="45" name="Image 44">
                <a:extLst>
                  <a:ext uri="{FF2B5EF4-FFF2-40B4-BE49-F238E27FC236}">
                    <a16:creationId xmlns:a16="http://schemas.microsoft.com/office/drawing/2014/main" id="{039D6B40-F9DA-5162-81A9-06421897E1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1383758" y="1150649"/>
                <a:ext cx="1391460" cy="1219371"/>
              </a:xfrm>
              <a:prstGeom prst="rect">
                <a:avLst/>
              </a:prstGeom>
            </p:spPr>
          </p:pic>
          <p:grpSp>
            <p:nvGrpSpPr>
              <p:cNvPr id="46" name="Groupe 45">
                <a:extLst>
                  <a:ext uri="{FF2B5EF4-FFF2-40B4-BE49-F238E27FC236}">
                    <a16:creationId xmlns:a16="http://schemas.microsoft.com/office/drawing/2014/main" id="{22758D3E-B5EF-0B43-7DA4-8103E289E52F}"/>
                  </a:ext>
                </a:extLst>
              </p:cNvPr>
              <p:cNvGrpSpPr/>
              <p:nvPr/>
            </p:nvGrpSpPr>
            <p:grpSpPr>
              <a:xfrm>
                <a:off x="-7128" y="27387"/>
                <a:ext cx="6938371" cy="2323708"/>
                <a:chOff x="-7128" y="27387"/>
                <a:chExt cx="6938371" cy="2323708"/>
              </a:xfrm>
            </p:grpSpPr>
            <p:pic>
              <p:nvPicPr>
                <p:cNvPr id="47" name="Image 46">
                  <a:extLst>
                    <a:ext uri="{FF2B5EF4-FFF2-40B4-BE49-F238E27FC236}">
                      <a16:creationId xmlns:a16="http://schemas.microsoft.com/office/drawing/2014/main" id="{ABB0D631-0945-4ACC-202D-DE03076BE65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4140504" y="1174070"/>
                  <a:ext cx="1378154" cy="1164978"/>
                </a:xfrm>
                <a:prstGeom prst="rect">
                  <a:avLst/>
                </a:prstGeom>
              </p:spPr>
            </p:pic>
            <p:pic>
              <p:nvPicPr>
                <p:cNvPr id="48" name="Image 47">
                  <a:extLst>
                    <a:ext uri="{FF2B5EF4-FFF2-40B4-BE49-F238E27FC236}">
                      <a16:creationId xmlns:a16="http://schemas.microsoft.com/office/drawing/2014/main" id="{A88D38B7-7145-9BE6-13E9-AF12BF70009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5503131" y="1154202"/>
                  <a:ext cx="1428112" cy="1188903"/>
                </a:xfrm>
                <a:prstGeom prst="rect">
                  <a:avLst/>
                </a:prstGeom>
              </p:spPr>
            </p:pic>
            <p:pic>
              <p:nvPicPr>
                <p:cNvPr id="49" name="Image 48">
                  <a:extLst>
                    <a:ext uri="{FF2B5EF4-FFF2-40B4-BE49-F238E27FC236}">
                      <a16:creationId xmlns:a16="http://schemas.microsoft.com/office/drawing/2014/main" id="{6067C676-48D8-7030-1AC8-AA4BE6BF46F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2704579" y="1165280"/>
                  <a:ext cx="1404124" cy="1185815"/>
                </a:xfrm>
                <a:prstGeom prst="rect">
                  <a:avLst/>
                </a:prstGeom>
              </p:spPr>
            </p:pic>
            <p:pic>
              <p:nvPicPr>
                <p:cNvPr id="50" name="Image 49">
                  <a:extLst>
                    <a:ext uri="{FF2B5EF4-FFF2-40B4-BE49-F238E27FC236}">
                      <a16:creationId xmlns:a16="http://schemas.microsoft.com/office/drawing/2014/main" id="{318AC3CF-4FF7-1F68-4F85-4EEB5B11A60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2719189" y="41723"/>
                  <a:ext cx="1404124" cy="1133073"/>
                </a:xfrm>
                <a:prstGeom prst="rect">
                  <a:avLst/>
                </a:prstGeom>
              </p:spPr>
            </p:pic>
            <p:pic>
              <p:nvPicPr>
                <p:cNvPr id="51" name="Image 50">
                  <a:extLst>
                    <a:ext uri="{FF2B5EF4-FFF2-40B4-BE49-F238E27FC236}">
                      <a16:creationId xmlns:a16="http://schemas.microsoft.com/office/drawing/2014/main" id="{17A568B0-E58E-EA98-EB19-6638347CBE4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1392979" y="41724"/>
                  <a:ext cx="1393422" cy="1143880"/>
                </a:xfrm>
                <a:prstGeom prst="rect">
                  <a:avLst/>
                </a:prstGeom>
              </p:spPr>
            </p:pic>
            <p:pic>
              <p:nvPicPr>
                <p:cNvPr id="52" name="Image 51">
                  <a:extLst>
                    <a:ext uri="{FF2B5EF4-FFF2-40B4-BE49-F238E27FC236}">
                      <a16:creationId xmlns:a16="http://schemas.microsoft.com/office/drawing/2014/main" id="{701363DA-D374-06FA-D06C-13CB7088897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-7128" y="27388"/>
                  <a:ext cx="1392508" cy="1158216"/>
                </a:xfrm>
                <a:prstGeom prst="rect">
                  <a:avLst/>
                </a:prstGeom>
              </p:spPr>
            </p:pic>
            <p:pic>
              <p:nvPicPr>
                <p:cNvPr id="53" name="Image 52">
                  <a:extLst>
                    <a:ext uri="{FF2B5EF4-FFF2-40B4-BE49-F238E27FC236}">
                      <a16:creationId xmlns:a16="http://schemas.microsoft.com/office/drawing/2014/main" id="{25B35EBC-7D17-90D8-724E-844BD03191D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5565314" y="27387"/>
                  <a:ext cx="1353167" cy="1147409"/>
                </a:xfrm>
                <a:prstGeom prst="rect">
                  <a:avLst/>
                </a:prstGeom>
              </p:spPr>
            </p:pic>
            <p:pic>
              <p:nvPicPr>
                <p:cNvPr id="54" name="Image 53">
                  <a:extLst>
                    <a:ext uri="{FF2B5EF4-FFF2-40B4-BE49-F238E27FC236}">
                      <a16:creationId xmlns:a16="http://schemas.microsoft.com/office/drawing/2014/main" id="{D16EE2B1-B417-A119-4E59-B93D4E288B5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4146332" y="40979"/>
                  <a:ext cx="1353167" cy="1144625"/>
                </a:xfrm>
                <a:prstGeom prst="rect">
                  <a:avLst/>
                </a:prstGeom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3105005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e 35">
            <a:extLst>
              <a:ext uri="{FF2B5EF4-FFF2-40B4-BE49-F238E27FC236}">
                <a16:creationId xmlns:a16="http://schemas.microsoft.com/office/drawing/2014/main" id="{003739A2-BF25-67A8-AA54-6B1D676B4C23}"/>
              </a:ext>
            </a:extLst>
          </p:cNvPr>
          <p:cNvGrpSpPr/>
          <p:nvPr/>
        </p:nvGrpSpPr>
        <p:grpSpPr>
          <a:xfrm>
            <a:off x="-13975" y="418458"/>
            <a:ext cx="6892986" cy="8061873"/>
            <a:chOff x="-44972" y="199184"/>
            <a:chExt cx="7042708" cy="8095164"/>
          </a:xfrm>
        </p:grpSpPr>
        <p:grpSp>
          <p:nvGrpSpPr>
            <p:cNvPr id="3" name="Groupe 2">
              <a:extLst>
                <a:ext uri="{FF2B5EF4-FFF2-40B4-BE49-F238E27FC236}">
                  <a16:creationId xmlns:a16="http://schemas.microsoft.com/office/drawing/2014/main" id="{BE6F1E79-185C-D9A5-2AF5-79898092C708}"/>
                </a:ext>
              </a:extLst>
            </p:cNvPr>
            <p:cNvGrpSpPr/>
            <p:nvPr/>
          </p:nvGrpSpPr>
          <p:grpSpPr>
            <a:xfrm>
              <a:off x="-44972" y="199184"/>
              <a:ext cx="7005063" cy="4680459"/>
              <a:chOff x="-44972" y="2291453"/>
              <a:chExt cx="7005063" cy="4680459"/>
            </a:xfrm>
          </p:grpSpPr>
          <p:pic>
            <p:nvPicPr>
              <p:cNvPr id="4" name="Image 3">
                <a:extLst>
                  <a:ext uri="{FF2B5EF4-FFF2-40B4-BE49-F238E27FC236}">
                    <a16:creationId xmlns:a16="http://schemas.microsoft.com/office/drawing/2014/main" id="{D42FA329-B1A7-3313-864B-CF166DD4CC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714565" y="3479541"/>
                <a:ext cx="1398873" cy="1165049"/>
              </a:xfrm>
              <a:prstGeom prst="rect">
                <a:avLst/>
              </a:prstGeom>
            </p:spPr>
          </p:pic>
          <p:pic>
            <p:nvPicPr>
              <p:cNvPr id="5" name="Image 4">
                <a:extLst>
                  <a:ext uri="{FF2B5EF4-FFF2-40B4-BE49-F238E27FC236}">
                    <a16:creationId xmlns:a16="http://schemas.microsoft.com/office/drawing/2014/main" id="{48DDD122-C6AB-AFB5-B1F1-7A993CB471E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364290" y="2308866"/>
                <a:ext cx="1430396" cy="1224036"/>
              </a:xfrm>
              <a:prstGeom prst="rect">
                <a:avLst/>
              </a:prstGeom>
            </p:spPr>
          </p:pic>
          <p:pic>
            <p:nvPicPr>
              <p:cNvPr id="6" name="Image 5">
                <a:extLst>
                  <a:ext uri="{FF2B5EF4-FFF2-40B4-BE49-F238E27FC236}">
                    <a16:creationId xmlns:a16="http://schemas.microsoft.com/office/drawing/2014/main" id="{ABC5EBED-6624-49E7-F3F5-33E46B0F59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95465" y="2291453"/>
                <a:ext cx="1391459" cy="1211852"/>
              </a:xfrm>
              <a:prstGeom prst="rect">
                <a:avLst/>
              </a:prstGeom>
            </p:spPr>
          </p:pic>
          <p:pic>
            <p:nvPicPr>
              <p:cNvPr id="7" name="Image 6">
                <a:extLst>
                  <a:ext uri="{FF2B5EF4-FFF2-40B4-BE49-F238E27FC236}">
                    <a16:creationId xmlns:a16="http://schemas.microsoft.com/office/drawing/2014/main" id="{2E7F3FAC-C290-9C75-748B-3192264A75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18145" y="3487746"/>
                <a:ext cx="1372306" cy="1178641"/>
              </a:xfrm>
              <a:prstGeom prst="rect">
                <a:avLst/>
              </a:prstGeom>
            </p:spPr>
          </p:pic>
          <p:pic>
            <p:nvPicPr>
              <p:cNvPr id="8" name="Image 7">
                <a:extLst>
                  <a:ext uri="{FF2B5EF4-FFF2-40B4-BE49-F238E27FC236}">
                    <a16:creationId xmlns:a16="http://schemas.microsoft.com/office/drawing/2014/main" id="{3487CEE9-2891-E3D3-DC2A-E493E523485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109867" y="3468478"/>
                <a:ext cx="1417085" cy="1178848"/>
              </a:xfrm>
              <a:prstGeom prst="rect">
                <a:avLst/>
              </a:prstGeom>
            </p:spPr>
          </p:pic>
          <p:pic>
            <p:nvPicPr>
              <p:cNvPr id="9" name="Image 8">
                <a:extLst>
                  <a:ext uri="{FF2B5EF4-FFF2-40B4-BE49-F238E27FC236}">
                    <a16:creationId xmlns:a16="http://schemas.microsoft.com/office/drawing/2014/main" id="{686A507E-91F9-DF85-A2AC-12F9712D66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518658" y="2312563"/>
                <a:ext cx="1410225" cy="1157357"/>
              </a:xfrm>
              <a:prstGeom prst="rect">
                <a:avLst/>
              </a:prstGeom>
            </p:spPr>
          </p:pic>
          <p:pic>
            <p:nvPicPr>
              <p:cNvPr id="10" name="Image 9">
                <a:extLst>
                  <a:ext uri="{FF2B5EF4-FFF2-40B4-BE49-F238E27FC236}">
                    <a16:creationId xmlns:a16="http://schemas.microsoft.com/office/drawing/2014/main" id="{72130D4D-A40E-3E21-CE49-45D9F6E205A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343144" y="3473091"/>
                <a:ext cx="1416410" cy="1187771"/>
              </a:xfrm>
              <a:prstGeom prst="rect">
                <a:avLst/>
              </a:prstGeom>
            </p:spPr>
          </p:pic>
          <p:pic>
            <p:nvPicPr>
              <p:cNvPr id="11" name="Image 10">
                <a:extLst>
                  <a:ext uri="{FF2B5EF4-FFF2-40B4-BE49-F238E27FC236}">
                    <a16:creationId xmlns:a16="http://schemas.microsoft.com/office/drawing/2014/main" id="{A24EB264-DFCC-C41B-F827-7DC6A59557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715396" y="2308865"/>
                <a:ext cx="1382489" cy="1206625"/>
              </a:xfrm>
              <a:prstGeom prst="rect">
                <a:avLst/>
              </a:prstGeom>
            </p:spPr>
          </p:pic>
          <p:pic>
            <p:nvPicPr>
              <p:cNvPr id="12" name="Image 11">
                <a:extLst>
                  <a:ext uri="{FF2B5EF4-FFF2-40B4-BE49-F238E27FC236}">
                    <a16:creationId xmlns:a16="http://schemas.microsoft.com/office/drawing/2014/main" id="{9CC74F81-EFA4-B039-E683-860168FD90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505832" y="3441685"/>
                <a:ext cx="1386764" cy="1192712"/>
              </a:xfrm>
              <a:prstGeom prst="rect">
                <a:avLst/>
              </a:prstGeom>
            </p:spPr>
          </p:pic>
          <p:pic>
            <p:nvPicPr>
              <p:cNvPr id="13" name="Image 12">
                <a:extLst>
                  <a:ext uri="{FF2B5EF4-FFF2-40B4-BE49-F238E27FC236}">
                    <a16:creationId xmlns:a16="http://schemas.microsoft.com/office/drawing/2014/main" id="{EA16A52B-5FC2-8CA9-DD94-4E355A6437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2860" y="2308865"/>
                <a:ext cx="1382489" cy="1221280"/>
              </a:xfrm>
              <a:prstGeom prst="rect">
                <a:avLst/>
              </a:prstGeom>
            </p:spPr>
          </p:pic>
          <p:pic>
            <p:nvPicPr>
              <p:cNvPr id="14" name="Image 13">
                <a:extLst>
                  <a:ext uri="{FF2B5EF4-FFF2-40B4-BE49-F238E27FC236}">
                    <a16:creationId xmlns:a16="http://schemas.microsoft.com/office/drawing/2014/main" id="{BCE8A8E7-37FF-1431-7AD4-04D2C5F7A0D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0" y="4626306"/>
                <a:ext cx="1370658" cy="1192712"/>
              </a:xfrm>
              <a:prstGeom prst="rect">
                <a:avLst/>
              </a:prstGeom>
            </p:spPr>
          </p:pic>
          <p:pic>
            <p:nvPicPr>
              <p:cNvPr id="15" name="Image 14">
                <a:extLst>
                  <a:ext uri="{FF2B5EF4-FFF2-40B4-BE49-F238E27FC236}">
                    <a16:creationId xmlns:a16="http://schemas.microsoft.com/office/drawing/2014/main" id="{D8EA8B3C-5F1C-E7BC-84B7-684ECB0539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533377" y="4607688"/>
                <a:ext cx="1426714" cy="1205012"/>
              </a:xfrm>
              <a:prstGeom prst="rect">
                <a:avLst/>
              </a:prstGeom>
            </p:spPr>
          </p:pic>
          <p:pic>
            <p:nvPicPr>
              <p:cNvPr id="16" name="Image 15">
                <a:extLst>
                  <a:ext uri="{FF2B5EF4-FFF2-40B4-BE49-F238E27FC236}">
                    <a16:creationId xmlns:a16="http://schemas.microsoft.com/office/drawing/2014/main" id="{D380A7DE-778F-4F2F-1752-4BA42231C4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352968" y="4634924"/>
                <a:ext cx="1422243" cy="1175820"/>
              </a:xfrm>
              <a:prstGeom prst="rect">
                <a:avLst/>
              </a:prstGeom>
            </p:spPr>
          </p:pic>
          <p:pic>
            <p:nvPicPr>
              <p:cNvPr id="17" name="Image 16">
                <a:extLst>
                  <a:ext uri="{FF2B5EF4-FFF2-40B4-BE49-F238E27FC236}">
                    <a16:creationId xmlns:a16="http://schemas.microsoft.com/office/drawing/2014/main" id="{0071CD80-402F-EF20-9703-1945E901D5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4094083" y="4627933"/>
                <a:ext cx="1345657" cy="1157357"/>
              </a:xfrm>
              <a:prstGeom prst="rect">
                <a:avLst/>
              </a:prstGeom>
            </p:spPr>
          </p:pic>
          <p:pic>
            <p:nvPicPr>
              <p:cNvPr id="18" name="Image 17">
                <a:extLst>
                  <a:ext uri="{FF2B5EF4-FFF2-40B4-BE49-F238E27FC236}">
                    <a16:creationId xmlns:a16="http://schemas.microsoft.com/office/drawing/2014/main" id="{5867F75A-90E0-12EE-70F9-8A23412540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725835" y="4619987"/>
                <a:ext cx="1356229" cy="1192712"/>
              </a:xfrm>
              <a:prstGeom prst="rect">
                <a:avLst/>
              </a:prstGeom>
            </p:spPr>
          </p:pic>
          <p:pic>
            <p:nvPicPr>
              <p:cNvPr id="19" name="Image 18">
                <a:extLst>
                  <a:ext uri="{FF2B5EF4-FFF2-40B4-BE49-F238E27FC236}">
                    <a16:creationId xmlns:a16="http://schemas.microsoft.com/office/drawing/2014/main" id="{ABCD5AB8-6651-973E-AB86-99912D9663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4113184" y="5788797"/>
                <a:ext cx="1410249" cy="1157357"/>
              </a:xfrm>
              <a:prstGeom prst="rect">
                <a:avLst/>
              </a:prstGeom>
            </p:spPr>
          </p:pic>
          <p:pic>
            <p:nvPicPr>
              <p:cNvPr id="20" name="Image 19">
                <a:extLst>
                  <a:ext uri="{FF2B5EF4-FFF2-40B4-BE49-F238E27FC236}">
                    <a16:creationId xmlns:a16="http://schemas.microsoft.com/office/drawing/2014/main" id="{9323BBC5-B897-1E43-E0CC-672561EBF7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-44972" y="5793820"/>
                <a:ext cx="1370659" cy="1172149"/>
              </a:xfrm>
              <a:prstGeom prst="rect">
                <a:avLst/>
              </a:prstGeom>
            </p:spPr>
          </p:pic>
          <p:pic>
            <p:nvPicPr>
              <p:cNvPr id="21" name="Image 20">
                <a:extLst>
                  <a:ext uri="{FF2B5EF4-FFF2-40B4-BE49-F238E27FC236}">
                    <a16:creationId xmlns:a16="http://schemas.microsoft.com/office/drawing/2014/main" id="{E9F163DD-1721-0F48-57BD-8C4CCB62E9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1341169" y="5738813"/>
                <a:ext cx="1412097" cy="1233099"/>
              </a:xfrm>
              <a:prstGeom prst="rect">
                <a:avLst/>
              </a:prstGeom>
            </p:spPr>
          </p:pic>
          <p:pic>
            <p:nvPicPr>
              <p:cNvPr id="22" name="Image 21">
                <a:extLst>
                  <a:ext uri="{FF2B5EF4-FFF2-40B4-BE49-F238E27FC236}">
                    <a16:creationId xmlns:a16="http://schemas.microsoft.com/office/drawing/2014/main" id="{5E77FE7C-2DF8-251E-6878-2EB43D1F2D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486786" y="5753689"/>
                <a:ext cx="1420588" cy="1216257"/>
              </a:xfrm>
              <a:prstGeom prst="rect">
                <a:avLst/>
              </a:prstGeom>
            </p:spPr>
          </p:pic>
          <p:pic>
            <p:nvPicPr>
              <p:cNvPr id="23" name="Image 22">
                <a:extLst>
                  <a:ext uri="{FF2B5EF4-FFF2-40B4-BE49-F238E27FC236}">
                    <a16:creationId xmlns:a16="http://schemas.microsoft.com/office/drawing/2014/main" id="{FFC52AE0-6303-4C83-CF5E-29ABF58AE4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2678419" y="5769468"/>
                <a:ext cx="1420588" cy="1192712"/>
              </a:xfrm>
              <a:prstGeom prst="rect">
                <a:avLst/>
              </a:prstGeom>
            </p:spPr>
          </p:pic>
        </p:grpSp>
        <p:grpSp>
          <p:nvGrpSpPr>
            <p:cNvPr id="24" name="Groupe 23">
              <a:extLst>
                <a:ext uri="{FF2B5EF4-FFF2-40B4-BE49-F238E27FC236}">
                  <a16:creationId xmlns:a16="http://schemas.microsoft.com/office/drawing/2014/main" id="{0DC05CB2-023D-916B-759B-4480A14D1DDF}"/>
                </a:ext>
              </a:extLst>
            </p:cNvPr>
            <p:cNvGrpSpPr/>
            <p:nvPr/>
          </p:nvGrpSpPr>
          <p:grpSpPr>
            <a:xfrm>
              <a:off x="1382" y="4804711"/>
              <a:ext cx="6996354" cy="3489637"/>
              <a:chOff x="1382" y="-15261"/>
              <a:chExt cx="6996354" cy="3489637"/>
            </a:xfrm>
          </p:grpSpPr>
          <p:pic>
            <p:nvPicPr>
              <p:cNvPr id="25" name="Image 24">
                <a:extLst>
                  <a:ext uri="{FF2B5EF4-FFF2-40B4-BE49-F238E27FC236}">
                    <a16:creationId xmlns:a16="http://schemas.microsoft.com/office/drawing/2014/main" id="{8BB5BCF1-05A1-5F54-DDED-A511C3266A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1403303" y="8640"/>
                <a:ext cx="1407076" cy="1157357"/>
              </a:xfrm>
              <a:prstGeom prst="rect">
                <a:avLst/>
              </a:prstGeom>
            </p:spPr>
          </p:pic>
          <p:pic>
            <p:nvPicPr>
              <p:cNvPr id="26" name="Image 25">
                <a:extLst>
                  <a:ext uri="{FF2B5EF4-FFF2-40B4-BE49-F238E27FC236}">
                    <a16:creationId xmlns:a16="http://schemas.microsoft.com/office/drawing/2014/main" id="{52AD4EA8-C3BA-30FD-E405-8535B857A35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1382" y="17472"/>
                <a:ext cx="1380519" cy="1157357"/>
              </a:xfrm>
              <a:prstGeom prst="rect">
                <a:avLst/>
              </a:prstGeom>
            </p:spPr>
          </p:pic>
          <p:pic>
            <p:nvPicPr>
              <p:cNvPr id="27" name="Image 26">
                <a:extLst>
                  <a:ext uri="{FF2B5EF4-FFF2-40B4-BE49-F238E27FC236}">
                    <a16:creationId xmlns:a16="http://schemas.microsoft.com/office/drawing/2014/main" id="{A8588EA9-30F7-FC29-EE41-233BA3D83E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1403417" y="1108635"/>
                <a:ext cx="1441396" cy="1181912"/>
              </a:xfrm>
              <a:prstGeom prst="rect">
                <a:avLst/>
              </a:prstGeom>
            </p:spPr>
          </p:pic>
          <p:pic>
            <p:nvPicPr>
              <p:cNvPr id="28" name="Image 27">
                <a:extLst>
                  <a:ext uri="{FF2B5EF4-FFF2-40B4-BE49-F238E27FC236}">
                    <a16:creationId xmlns:a16="http://schemas.microsoft.com/office/drawing/2014/main" id="{67AC4811-66BF-7932-9B64-12038AFB4B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22034" y="1123573"/>
                <a:ext cx="1477256" cy="1180082"/>
              </a:xfrm>
              <a:prstGeom prst="rect">
                <a:avLst/>
              </a:prstGeom>
            </p:spPr>
          </p:pic>
          <p:pic>
            <p:nvPicPr>
              <p:cNvPr id="29" name="Image 28">
                <a:extLst>
                  <a:ext uri="{FF2B5EF4-FFF2-40B4-BE49-F238E27FC236}">
                    <a16:creationId xmlns:a16="http://schemas.microsoft.com/office/drawing/2014/main" id="{0D65A209-31FA-C948-3B8C-04847FD494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156151" y="-13531"/>
                <a:ext cx="1462433" cy="1186360"/>
              </a:xfrm>
              <a:prstGeom prst="rect">
                <a:avLst/>
              </a:prstGeom>
            </p:spPr>
          </p:pic>
          <p:pic>
            <p:nvPicPr>
              <p:cNvPr id="30" name="Image 29">
                <a:extLst>
                  <a:ext uri="{FF2B5EF4-FFF2-40B4-BE49-F238E27FC236}">
                    <a16:creationId xmlns:a16="http://schemas.microsoft.com/office/drawing/2014/main" id="{E6C7D2FC-4638-56EA-488F-8CE553C698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5566020" y="-15261"/>
                <a:ext cx="1410251" cy="1185673"/>
              </a:xfrm>
              <a:prstGeom prst="rect">
                <a:avLst/>
              </a:prstGeom>
            </p:spPr>
          </p:pic>
          <p:pic>
            <p:nvPicPr>
              <p:cNvPr id="31" name="Image 30">
                <a:extLst>
                  <a:ext uri="{FF2B5EF4-FFF2-40B4-BE49-F238E27FC236}">
                    <a16:creationId xmlns:a16="http://schemas.microsoft.com/office/drawing/2014/main" id="{DD2FD381-8D5C-307B-C9D0-743C18B167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2753793" y="1133537"/>
                <a:ext cx="1412097" cy="1140730"/>
              </a:xfrm>
              <a:prstGeom prst="rect">
                <a:avLst/>
              </a:prstGeom>
            </p:spPr>
          </p:pic>
          <p:pic>
            <p:nvPicPr>
              <p:cNvPr id="32" name="Image 31">
                <a:extLst>
                  <a:ext uri="{FF2B5EF4-FFF2-40B4-BE49-F238E27FC236}">
                    <a16:creationId xmlns:a16="http://schemas.microsoft.com/office/drawing/2014/main" id="{87AEC02B-2665-9A28-D93F-FDB993210DA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4172477" y="1094026"/>
                <a:ext cx="1334837" cy="1165632"/>
              </a:xfrm>
              <a:prstGeom prst="rect">
                <a:avLst/>
              </a:prstGeom>
            </p:spPr>
          </p:pic>
          <p:pic>
            <p:nvPicPr>
              <p:cNvPr id="33" name="Image 32">
                <a:extLst>
                  <a:ext uri="{FF2B5EF4-FFF2-40B4-BE49-F238E27FC236}">
                    <a16:creationId xmlns:a16="http://schemas.microsoft.com/office/drawing/2014/main" id="{594CD13C-60E3-2E1C-165F-40F98ED584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11469" y="2263508"/>
                <a:ext cx="1410249" cy="1210868"/>
              </a:xfrm>
              <a:prstGeom prst="rect">
                <a:avLst/>
              </a:prstGeom>
            </p:spPr>
          </p:pic>
          <p:pic>
            <p:nvPicPr>
              <p:cNvPr id="34" name="Image 33">
                <a:extLst>
                  <a:ext uri="{FF2B5EF4-FFF2-40B4-BE49-F238E27FC236}">
                    <a16:creationId xmlns:a16="http://schemas.microsoft.com/office/drawing/2014/main" id="{CAB571B3-10A8-82E9-4DB4-70E553261C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2749041" y="-1"/>
                <a:ext cx="1420589" cy="1182225"/>
              </a:xfrm>
              <a:prstGeom prst="rect">
                <a:avLst/>
              </a:prstGeom>
            </p:spPr>
          </p:pic>
          <p:pic>
            <p:nvPicPr>
              <p:cNvPr id="35" name="Image 34">
                <a:extLst>
                  <a:ext uri="{FF2B5EF4-FFF2-40B4-BE49-F238E27FC236}">
                    <a16:creationId xmlns:a16="http://schemas.microsoft.com/office/drawing/2014/main" id="{B226D031-761B-3E24-DE6D-C780B12FF7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5587486" y="1133537"/>
                <a:ext cx="1410250" cy="1137138"/>
              </a:xfrm>
              <a:prstGeom prst="rect">
                <a:avLst/>
              </a:prstGeom>
            </p:spPr>
          </p:pic>
        </p:grpSp>
      </p:grpSp>
      <p:sp>
        <p:nvSpPr>
          <p:cNvPr id="39" name="ZoneTexte 38">
            <a:extLst>
              <a:ext uri="{FF2B5EF4-FFF2-40B4-BE49-F238E27FC236}">
                <a16:creationId xmlns:a16="http://schemas.microsoft.com/office/drawing/2014/main" id="{FAFC1033-AB36-9FAA-4AB0-93C6A3C169E7}"/>
              </a:ext>
            </a:extLst>
          </p:cNvPr>
          <p:cNvSpPr txBox="1"/>
          <p:nvPr/>
        </p:nvSpPr>
        <p:spPr>
          <a:xfrm>
            <a:off x="59475" y="16093"/>
            <a:ext cx="15840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>
                <a:latin typeface="Times New Roman" panose="02020603050405020304" pitchFamily="18" charset="0"/>
                <a:cs typeface="Times New Roman" panose="02020603050405020304" pitchFamily="18" charset="0"/>
              </a:rPr>
              <a:t>Figure S2 (</a:t>
            </a:r>
            <a:r>
              <a:rPr lang="fr-FR" sz="160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</a:t>
            </a:r>
            <a:r>
              <a:rPr lang="fr-FR" sz="160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27DDDBE-DC19-E3BA-2814-BB7304EC614B}"/>
              </a:ext>
            </a:extLst>
          </p:cNvPr>
          <p:cNvSpPr txBox="1"/>
          <p:nvPr/>
        </p:nvSpPr>
        <p:spPr>
          <a:xfrm>
            <a:off x="1497458" y="7374196"/>
            <a:ext cx="527864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Figure S2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Impact of EGF starvation on gene transcription in FAP organoids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After EGF starvation from D2 of culture, the expression of genes at 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D7,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which did not vary in FAP organoids (NA, A) compared to 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HC,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 shown. </a:t>
            </a:r>
            <a:r>
              <a:rPr lang="en-US" sz="1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patients = 3–6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(HC), 3–7 (NA/A), ANOVA comparison between HC and NA/A: *</a:t>
            </a:r>
            <a:r>
              <a:rPr lang="en-US" sz="1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&lt;0.05 **</a:t>
            </a:r>
            <a:r>
              <a:rPr lang="en-US" sz="1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&lt;0.01, paired </a:t>
            </a:r>
            <a:r>
              <a:rPr lang="en-US" sz="1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-test comparison between NA and A, NA and NA w/o EGF, A and A w/o EGF, HC and HC w/o EGF: *</a:t>
            </a:r>
            <a:r>
              <a:rPr lang="en-US" sz="1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&lt;0.05 **</a:t>
            </a:r>
            <a:r>
              <a:rPr lang="en-US" sz="1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&lt;0.01.</a:t>
            </a:r>
            <a:endParaRPr lang="en-GB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18040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oneTexte 13">
            <a:extLst>
              <a:ext uri="{FF2B5EF4-FFF2-40B4-BE49-F238E27FC236}">
                <a16:creationId xmlns:a16="http://schemas.microsoft.com/office/drawing/2014/main" id="{19B54698-FEBD-6321-63A4-75F3F1231482}"/>
              </a:ext>
            </a:extLst>
          </p:cNvPr>
          <p:cNvSpPr txBox="1"/>
          <p:nvPr/>
        </p:nvSpPr>
        <p:spPr>
          <a:xfrm>
            <a:off x="35115" y="16090"/>
            <a:ext cx="1136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Figure S3A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CD62FE3D-1CDF-5EDE-097D-92C042D37BBB}"/>
              </a:ext>
            </a:extLst>
          </p:cNvPr>
          <p:cNvSpPr txBox="1"/>
          <p:nvPr/>
        </p:nvSpPr>
        <p:spPr>
          <a:xfrm>
            <a:off x="38146" y="3066675"/>
            <a:ext cx="11256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Figure S3B</a:t>
            </a: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7238E727-C4FC-E2FD-6A98-02C9A45391A2}"/>
              </a:ext>
            </a:extLst>
          </p:cNvPr>
          <p:cNvGrpSpPr/>
          <p:nvPr/>
        </p:nvGrpSpPr>
        <p:grpSpPr>
          <a:xfrm>
            <a:off x="-15230" y="3774753"/>
            <a:ext cx="6873229" cy="4755617"/>
            <a:chOff x="-15230" y="3294306"/>
            <a:chExt cx="6873229" cy="4755617"/>
          </a:xfrm>
        </p:grpSpPr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9DD4CD41-A8D1-1BAA-A42B-9517766C868E}"/>
                </a:ext>
              </a:extLst>
            </p:cNvPr>
            <p:cNvGrpSpPr/>
            <p:nvPr/>
          </p:nvGrpSpPr>
          <p:grpSpPr>
            <a:xfrm>
              <a:off x="-15230" y="3294306"/>
              <a:ext cx="2803745" cy="4755617"/>
              <a:chOff x="1459678" y="534865"/>
              <a:chExt cx="3358503" cy="5788272"/>
            </a:xfrm>
          </p:grpSpPr>
          <p:grpSp>
            <p:nvGrpSpPr>
              <p:cNvPr id="33" name="Groupe 32">
                <a:extLst>
                  <a:ext uri="{FF2B5EF4-FFF2-40B4-BE49-F238E27FC236}">
                    <a16:creationId xmlns:a16="http://schemas.microsoft.com/office/drawing/2014/main" id="{89A668C8-4B3A-6C0E-9CEF-65DFB0C01C36}"/>
                  </a:ext>
                </a:extLst>
              </p:cNvPr>
              <p:cNvGrpSpPr/>
              <p:nvPr/>
            </p:nvGrpSpPr>
            <p:grpSpPr>
              <a:xfrm>
                <a:off x="1459678" y="534867"/>
                <a:ext cx="3358503" cy="5788270"/>
                <a:chOff x="1459678" y="534867"/>
                <a:chExt cx="3358503" cy="5788270"/>
              </a:xfrm>
            </p:grpSpPr>
            <p:pic>
              <p:nvPicPr>
                <p:cNvPr id="36" name="Image 35">
                  <a:extLst>
                    <a:ext uri="{FF2B5EF4-FFF2-40B4-BE49-F238E27FC236}">
                      <a16:creationId xmlns:a16="http://schemas.microsoft.com/office/drawing/2014/main" id="{29B42ACD-14D1-479D-2655-E903786A9D1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sharpenSoften amount="50000"/>
                          </a14:imgEffect>
                        </a14:imgLayer>
                      </a14:imgProps>
                    </a:ext>
                  </a:extLst>
                </a:blip>
                <a:srcRect b="22620"/>
                <a:stretch/>
              </p:blipFill>
              <p:spPr>
                <a:xfrm rot="5400000">
                  <a:off x="253915" y="1758871"/>
                  <a:ext cx="5788270" cy="3340262"/>
                </a:xfrm>
                <a:prstGeom prst="rect">
                  <a:avLst/>
                </a:prstGeom>
              </p:spPr>
            </p:pic>
            <p:sp>
              <p:nvSpPr>
                <p:cNvPr id="37" name="ZoneTexte 36">
                  <a:extLst>
                    <a:ext uri="{FF2B5EF4-FFF2-40B4-BE49-F238E27FC236}">
                      <a16:creationId xmlns:a16="http://schemas.microsoft.com/office/drawing/2014/main" id="{A1DDDEAB-EF74-AA89-44B8-84F9AE3411FE}"/>
                    </a:ext>
                  </a:extLst>
                </p:cNvPr>
                <p:cNvSpPr txBox="1"/>
                <p:nvPr/>
              </p:nvSpPr>
              <p:spPr>
                <a:xfrm>
                  <a:off x="1459678" y="949569"/>
                  <a:ext cx="956634" cy="31841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noProof="1" smtClean="0"/>
                    <a:t>1–</a:t>
                  </a:r>
                  <a:r>
                    <a:rPr lang="en-US" sz="1100" i="1" noProof="1" smtClean="0"/>
                    <a:t>n</a:t>
                  </a:r>
                  <a:r>
                    <a:rPr lang="en-US" sz="1100" noProof="1" smtClean="0"/>
                    <a:t>°23</a:t>
                  </a:r>
                  <a:r>
                    <a:rPr lang="en-US" sz="1100" noProof="1"/>
                    <a:t>-</a:t>
                  </a:r>
                  <a:r>
                    <a:rPr lang="en-US" sz="1100" noProof="1" smtClean="0"/>
                    <a:t>HC</a:t>
                  </a:r>
                  <a:endParaRPr lang="en-US" sz="1100" noProof="1"/>
                </a:p>
              </p:txBody>
            </p:sp>
            <p:sp>
              <p:nvSpPr>
                <p:cNvPr id="38" name="ZoneTexte 37">
                  <a:extLst>
                    <a:ext uri="{FF2B5EF4-FFF2-40B4-BE49-F238E27FC236}">
                      <a16:creationId xmlns:a16="http://schemas.microsoft.com/office/drawing/2014/main" id="{E7CEEBE2-7C65-E28E-6D2A-F9723D7513E4}"/>
                    </a:ext>
                  </a:extLst>
                </p:cNvPr>
                <p:cNvSpPr txBox="1"/>
                <p:nvPr/>
              </p:nvSpPr>
              <p:spPr>
                <a:xfrm>
                  <a:off x="1459678" y="1606103"/>
                  <a:ext cx="989276" cy="31841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noProof="1" smtClean="0"/>
                    <a:t>2–</a:t>
                  </a:r>
                  <a:r>
                    <a:rPr lang="en-US" sz="1100" i="1" noProof="1" smtClean="0"/>
                    <a:t>n</a:t>
                  </a:r>
                  <a:r>
                    <a:rPr lang="en-US" sz="1100" noProof="1" smtClean="0"/>
                    <a:t>°24–HC</a:t>
                  </a:r>
                  <a:endParaRPr lang="en-US" sz="1100" noProof="1"/>
                </a:p>
              </p:txBody>
            </p:sp>
            <p:sp>
              <p:nvSpPr>
                <p:cNvPr id="39" name="ZoneTexte 38">
                  <a:extLst>
                    <a:ext uri="{FF2B5EF4-FFF2-40B4-BE49-F238E27FC236}">
                      <a16:creationId xmlns:a16="http://schemas.microsoft.com/office/drawing/2014/main" id="{D883F33A-09AA-E7E1-0B97-4BE656F4D1C5}"/>
                    </a:ext>
                  </a:extLst>
                </p:cNvPr>
                <p:cNvSpPr txBox="1"/>
                <p:nvPr/>
              </p:nvSpPr>
              <p:spPr>
                <a:xfrm>
                  <a:off x="1459678" y="2250869"/>
                  <a:ext cx="989276" cy="31841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noProof="1" smtClean="0"/>
                    <a:t>3–</a:t>
                  </a:r>
                  <a:r>
                    <a:rPr lang="en-US" sz="1100" i="1" noProof="1" smtClean="0"/>
                    <a:t>n</a:t>
                  </a:r>
                  <a:r>
                    <a:rPr lang="en-US" sz="1100" noProof="1" smtClean="0"/>
                    <a:t>°25–HC</a:t>
                  </a:r>
                  <a:endParaRPr lang="en-US" sz="1100" noProof="1"/>
                </a:p>
              </p:txBody>
            </p:sp>
            <p:sp>
              <p:nvSpPr>
                <p:cNvPr id="40" name="ZoneTexte 39">
                  <a:extLst>
                    <a:ext uri="{FF2B5EF4-FFF2-40B4-BE49-F238E27FC236}">
                      <a16:creationId xmlns:a16="http://schemas.microsoft.com/office/drawing/2014/main" id="{084DB4E7-53FC-99D4-5920-FFB2B5220E1B}"/>
                    </a:ext>
                  </a:extLst>
                </p:cNvPr>
                <p:cNvSpPr txBox="1"/>
                <p:nvPr/>
              </p:nvSpPr>
              <p:spPr>
                <a:xfrm>
                  <a:off x="1459678" y="2848742"/>
                  <a:ext cx="989276" cy="5244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noProof="1" smtClean="0"/>
                    <a:t>4–</a:t>
                  </a:r>
                  <a:r>
                    <a:rPr lang="en-US" sz="1100" i="1" noProof="1" smtClean="0"/>
                    <a:t>n</a:t>
                  </a:r>
                  <a:r>
                    <a:rPr lang="en-US" sz="1100" noProof="1" smtClean="0"/>
                    <a:t>°25–HC</a:t>
                  </a:r>
                  <a:endParaRPr lang="en-US" sz="1100" noProof="1"/>
                </a:p>
                <a:p>
                  <a:r>
                    <a:rPr lang="en-US" sz="1100" noProof="1"/>
                    <a:t>w/o EGF</a:t>
                  </a:r>
                </a:p>
              </p:txBody>
            </p:sp>
            <p:sp>
              <p:nvSpPr>
                <p:cNvPr id="41" name="ZoneTexte 40">
                  <a:extLst>
                    <a:ext uri="{FF2B5EF4-FFF2-40B4-BE49-F238E27FC236}">
                      <a16:creationId xmlns:a16="http://schemas.microsoft.com/office/drawing/2014/main" id="{627682C3-F866-1697-361D-3421AEE9DA33}"/>
                    </a:ext>
                  </a:extLst>
                </p:cNvPr>
                <p:cNvSpPr txBox="1"/>
                <p:nvPr/>
              </p:nvSpPr>
              <p:spPr>
                <a:xfrm>
                  <a:off x="1459678" y="3525006"/>
                  <a:ext cx="914390" cy="31841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noProof="1" smtClean="0"/>
                    <a:t>5–</a:t>
                  </a:r>
                  <a:r>
                    <a:rPr lang="en-US" sz="1100" i="1" noProof="1" smtClean="0"/>
                    <a:t>n</a:t>
                  </a:r>
                  <a:r>
                    <a:rPr lang="en-US" sz="1100" noProof="1" smtClean="0"/>
                    <a:t>°5–NA</a:t>
                  </a:r>
                  <a:endParaRPr lang="en-US" sz="1100" noProof="1"/>
                </a:p>
              </p:txBody>
            </p:sp>
            <p:sp>
              <p:nvSpPr>
                <p:cNvPr id="42" name="ZoneTexte 41">
                  <a:extLst>
                    <a:ext uri="{FF2B5EF4-FFF2-40B4-BE49-F238E27FC236}">
                      <a16:creationId xmlns:a16="http://schemas.microsoft.com/office/drawing/2014/main" id="{8FFBCF35-CC78-F5EA-ADB9-0EB5326D6F85}"/>
                    </a:ext>
                  </a:extLst>
                </p:cNvPr>
                <p:cNvSpPr txBox="1"/>
                <p:nvPr/>
              </p:nvSpPr>
              <p:spPr>
                <a:xfrm>
                  <a:off x="1459678" y="4158049"/>
                  <a:ext cx="914390" cy="5244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noProof="1" smtClean="0"/>
                    <a:t>6–</a:t>
                  </a:r>
                  <a:r>
                    <a:rPr lang="en-US" sz="1100" i="1" noProof="1" smtClean="0"/>
                    <a:t>n</a:t>
                  </a:r>
                  <a:r>
                    <a:rPr lang="en-US" sz="1100" noProof="1" smtClean="0"/>
                    <a:t>°5–NA</a:t>
                  </a:r>
                  <a:endParaRPr lang="en-US" sz="1100" noProof="1"/>
                </a:p>
                <a:p>
                  <a:r>
                    <a:rPr lang="en-US" sz="1100" noProof="1"/>
                    <a:t>w/o EGF</a:t>
                  </a:r>
                </a:p>
              </p:txBody>
            </p:sp>
            <p:sp>
              <p:nvSpPr>
                <p:cNvPr id="43" name="ZoneTexte 42">
                  <a:extLst>
                    <a:ext uri="{FF2B5EF4-FFF2-40B4-BE49-F238E27FC236}">
                      <a16:creationId xmlns:a16="http://schemas.microsoft.com/office/drawing/2014/main" id="{839D5BA9-8342-93E2-A5D8-37FFE732F871}"/>
                    </a:ext>
                  </a:extLst>
                </p:cNvPr>
                <p:cNvSpPr txBox="1"/>
                <p:nvPr/>
              </p:nvSpPr>
              <p:spPr>
                <a:xfrm>
                  <a:off x="1459678" y="4849711"/>
                  <a:ext cx="804939" cy="31841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noProof="1" smtClean="0"/>
                    <a:t>7–</a:t>
                  </a:r>
                  <a:r>
                    <a:rPr lang="en-US" sz="1100" i="1" noProof="1" smtClean="0"/>
                    <a:t>n</a:t>
                  </a:r>
                  <a:r>
                    <a:rPr lang="en-US" sz="1100" noProof="1" smtClean="0"/>
                    <a:t>°5–A</a:t>
                  </a:r>
                  <a:endParaRPr lang="en-US" sz="1100" noProof="1"/>
                </a:p>
              </p:txBody>
            </p:sp>
            <p:sp>
              <p:nvSpPr>
                <p:cNvPr id="44" name="ZoneTexte 43">
                  <a:extLst>
                    <a:ext uri="{FF2B5EF4-FFF2-40B4-BE49-F238E27FC236}">
                      <a16:creationId xmlns:a16="http://schemas.microsoft.com/office/drawing/2014/main" id="{52419FD8-45DF-607D-38B0-817105F618C6}"/>
                    </a:ext>
                  </a:extLst>
                </p:cNvPr>
                <p:cNvSpPr txBox="1"/>
                <p:nvPr/>
              </p:nvSpPr>
              <p:spPr>
                <a:xfrm>
                  <a:off x="1459678" y="5447585"/>
                  <a:ext cx="804939" cy="5244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noProof="1" smtClean="0"/>
                    <a:t>8–</a:t>
                  </a:r>
                  <a:r>
                    <a:rPr lang="en-US" sz="1100" i="1" noProof="1" smtClean="0"/>
                    <a:t>n</a:t>
                  </a:r>
                  <a:r>
                    <a:rPr lang="en-US" sz="1100" noProof="1" smtClean="0"/>
                    <a:t>°5–A</a:t>
                  </a:r>
                  <a:endParaRPr lang="en-US" sz="1100" noProof="1"/>
                </a:p>
                <a:p>
                  <a:r>
                    <a:rPr lang="en-US" sz="1100" noProof="1"/>
                    <a:t>w/o EGF</a:t>
                  </a:r>
                </a:p>
              </p:txBody>
            </p:sp>
          </p:grpSp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EB0175A4-C7EE-C1BA-0242-4CA2BE9F31CB}"/>
                  </a:ext>
                </a:extLst>
              </p:cNvPr>
              <p:cNvSpPr txBox="1"/>
              <p:nvPr/>
            </p:nvSpPr>
            <p:spPr>
              <a:xfrm>
                <a:off x="2442674" y="534865"/>
                <a:ext cx="351777" cy="3746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noProof="1"/>
                  <a:t>A</a:t>
                </a:r>
              </a:p>
            </p:txBody>
          </p:sp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3C8E083C-3B12-0E08-08AC-D35BAF879365}"/>
                  </a:ext>
                </a:extLst>
              </p:cNvPr>
              <p:cNvSpPr txBox="1"/>
              <p:nvPr/>
            </p:nvSpPr>
            <p:spPr>
              <a:xfrm>
                <a:off x="3099163" y="534865"/>
                <a:ext cx="342177" cy="3746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noProof="1"/>
                  <a:t>B</a:t>
                </a:r>
              </a:p>
            </p:txBody>
          </p:sp>
        </p:grpSp>
        <p:grpSp>
          <p:nvGrpSpPr>
            <p:cNvPr id="18" name="Groupe 17">
              <a:extLst>
                <a:ext uri="{FF2B5EF4-FFF2-40B4-BE49-F238E27FC236}">
                  <a16:creationId xmlns:a16="http://schemas.microsoft.com/office/drawing/2014/main" id="{2FD39008-1DAB-B880-9BB4-564FB920F4FF}"/>
                </a:ext>
              </a:extLst>
            </p:cNvPr>
            <p:cNvGrpSpPr/>
            <p:nvPr/>
          </p:nvGrpSpPr>
          <p:grpSpPr>
            <a:xfrm>
              <a:off x="4230996" y="3294308"/>
              <a:ext cx="2627003" cy="4753999"/>
              <a:chOff x="6546077" y="534868"/>
              <a:chExt cx="3146791" cy="5786303"/>
            </a:xfrm>
          </p:grpSpPr>
          <p:grpSp>
            <p:nvGrpSpPr>
              <p:cNvPr id="21" name="Groupe 20">
                <a:extLst>
                  <a:ext uri="{FF2B5EF4-FFF2-40B4-BE49-F238E27FC236}">
                    <a16:creationId xmlns:a16="http://schemas.microsoft.com/office/drawing/2014/main" id="{4BCD2852-8BF7-A2D6-78F1-6811308E8189}"/>
                  </a:ext>
                </a:extLst>
              </p:cNvPr>
              <p:cNvGrpSpPr/>
              <p:nvPr/>
            </p:nvGrpSpPr>
            <p:grpSpPr>
              <a:xfrm>
                <a:off x="6546077" y="534868"/>
                <a:ext cx="3146791" cy="5786303"/>
                <a:chOff x="6323340" y="534868"/>
                <a:chExt cx="3146791" cy="5786303"/>
              </a:xfrm>
            </p:grpSpPr>
            <p:pic>
              <p:nvPicPr>
                <p:cNvPr id="24" name="Image 23">
                  <a:extLst>
                    <a:ext uri="{FF2B5EF4-FFF2-40B4-BE49-F238E27FC236}">
                      <a16:creationId xmlns:a16="http://schemas.microsoft.com/office/drawing/2014/main" id="{7CD6299C-7C84-FDBC-1273-77956C92B85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sharpenSoften amount="50000"/>
                          </a14:imgEffect>
                        </a14:imgLayer>
                      </a14:imgProps>
                    </a:ext>
                  </a:extLst>
                </a:blip>
                <a:srcRect t="30816"/>
                <a:stretch/>
              </p:blipFill>
              <p:spPr>
                <a:xfrm rot="5400000">
                  <a:off x="5003584" y="1854624"/>
                  <a:ext cx="5786303" cy="3146791"/>
                </a:xfrm>
                <a:prstGeom prst="rect">
                  <a:avLst/>
                </a:prstGeom>
              </p:spPr>
            </p:pic>
            <p:sp>
              <p:nvSpPr>
                <p:cNvPr id="25" name="ZoneTexte 24">
                  <a:extLst>
                    <a:ext uri="{FF2B5EF4-FFF2-40B4-BE49-F238E27FC236}">
                      <a16:creationId xmlns:a16="http://schemas.microsoft.com/office/drawing/2014/main" id="{06497196-D16E-3E5A-831F-A4128CB64A38}"/>
                    </a:ext>
                  </a:extLst>
                </p:cNvPr>
                <p:cNvSpPr txBox="1"/>
                <p:nvPr/>
              </p:nvSpPr>
              <p:spPr>
                <a:xfrm>
                  <a:off x="7429339" y="1148861"/>
                  <a:ext cx="914390" cy="31841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noProof="1" smtClean="0"/>
                    <a:t>1–</a:t>
                  </a:r>
                  <a:r>
                    <a:rPr lang="en-US" sz="1100" i="1" noProof="1" smtClean="0"/>
                    <a:t>n</a:t>
                  </a:r>
                  <a:r>
                    <a:rPr lang="en-US" sz="1100" noProof="1" smtClean="0"/>
                    <a:t>°6–NA</a:t>
                  </a:r>
                  <a:endParaRPr lang="en-US" sz="1100" noProof="1"/>
                </a:p>
              </p:txBody>
            </p:sp>
            <p:sp>
              <p:nvSpPr>
                <p:cNvPr id="26" name="ZoneTexte 25">
                  <a:extLst>
                    <a:ext uri="{FF2B5EF4-FFF2-40B4-BE49-F238E27FC236}">
                      <a16:creationId xmlns:a16="http://schemas.microsoft.com/office/drawing/2014/main" id="{0594AE62-2C24-AA39-8AC0-3ED87C8705ED}"/>
                    </a:ext>
                  </a:extLst>
                </p:cNvPr>
                <p:cNvSpPr txBox="1"/>
                <p:nvPr/>
              </p:nvSpPr>
              <p:spPr>
                <a:xfrm>
                  <a:off x="7429339" y="1723334"/>
                  <a:ext cx="914390" cy="5244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noProof="1" smtClean="0"/>
                    <a:t>2–</a:t>
                  </a:r>
                  <a:r>
                    <a:rPr lang="en-US" sz="1100" i="1" noProof="1" smtClean="0"/>
                    <a:t>n</a:t>
                  </a:r>
                  <a:r>
                    <a:rPr lang="en-US" sz="1100" noProof="1" smtClean="0"/>
                    <a:t>°6–NA</a:t>
                  </a:r>
                  <a:endParaRPr lang="en-US" sz="1100" noProof="1"/>
                </a:p>
                <a:p>
                  <a:r>
                    <a:rPr lang="en-US" sz="1100" noProof="1"/>
                    <a:t>w/o EGF</a:t>
                  </a:r>
                </a:p>
              </p:txBody>
            </p:sp>
            <p:sp>
              <p:nvSpPr>
                <p:cNvPr id="27" name="ZoneTexte 26">
                  <a:extLst>
                    <a:ext uri="{FF2B5EF4-FFF2-40B4-BE49-F238E27FC236}">
                      <a16:creationId xmlns:a16="http://schemas.microsoft.com/office/drawing/2014/main" id="{91630F61-726B-2F3D-C737-442852FE5666}"/>
                    </a:ext>
                  </a:extLst>
                </p:cNvPr>
                <p:cNvSpPr txBox="1"/>
                <p:nvPr/>
              </p:nvSpPr>
              <p:spPr>
                <a:xfrm>
                  <a:off x="7429339" y="2414992"/>
                  <a:ext cx="804939" cy="31841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noProof="1" smtClean="0"/>
                    <a:t>3–</a:t>
                  </a:r>
                  <a:r>
                    <a:rPr lang="en-US" sz="1100" i="1" noProof="1" smtClean="0"/>
                    <a:t>n</a:t>
                  </a:r>
                  <a:r>
                    <a:rPr lang="en-US" sz="1100" noProof="1" smtClean="0"/>
                    <a:t>°6–A</a:t>
                  </a:r>
                  <a:endParaRPr lang="en-US" sz="1100" noProof="1"/>
                </a:p>
              </p:txBody>
            </p:sp>
            <p:sp>
              <p:nvSpPr>
                <p:cNvPr id="28" name="ZoneTexte 27">
                  <a:extLst>
                    <a:ext uri="{FF2B5EF4-FFF2-40B4-BE49-F238E27FC236}">
                      <a16:creationId xmlns:a16="http://schemas.microsoft.com/office/drawing/2014/main" id="{3A62DBDD-092A-8CC1-1F52-FEF10BF1B756}"/>
                    </a:ext>
                  </a:extLst>
                </p:cNvPr>
                <p:cNvSpPr txBox="1"/>
                <p:nvPr/>
              </p:nvSpPr>
              <p:spPr>
                <a:xfrm>
                  <a:off x="7429339" y="2930804"/>
                  <a:ext cx="804939" cy="5244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noProof="1" smtClean="0"/>
                    <a:t>4–</a:t>
                  </a:r>
                  <a:r>
                    <a:rPr lang="en-US" sz="1100" i="1" noProof="1" smtClean="0"/>
                    <a:t>n</a:t>
                  </a:r>
                  <a:r>
                    <a:rPr lang="en-US" sz="1100" noProof="1" smtClean="0"/>
                    <a:t>°6–A</a:t>
                  </a:r>
                  <a:endParaRPr lang="en-US" sz="1100" noProof="1"/>
                </a:p>
                <a:p>
                  <a:r>
                    <a:rPr lang="en-US" sz="1100" noProof="1"/>
                    <a:t>w/o EGF</a:t>
                  </a:r>
                </a:p>
              </p:txBody>
            </p:sp>
            <p:sp>
              <p:nvSpPr>
                <p:cNvPr id="29" name="ZoneTexte 28">
                  <a:extLst>
                    <a:ext uri="{FF2B5EF4-FFF2-40B4-BE49-F238E27FC236}">
                      <a16:creationId xmlns:a16="http://schemas.microsoft.com/office/drawing/2014/main" id="{52EE2149-0293-AA58-AB5B-64A79D2C6561}"/>
                    </a:ext>
                  </a:extLst>
                </p:cNvPr>
                <p:cNvSpPr txBox="1"/>
                <p:nvPr/>
              </p:nvSpPr>
              <p:spPr>
                <a:xfrm>
                  <a:off x="7429339" y="3607068"/>
                  <a:ext cx="914390" cy="31841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noProof="1" smtClean="0"/>
                    <a:t>5–</a:t>
                  </a:r>
                  <a:r>
                    <a:rPr lang="en-US" sz="1100" i="1" noProof="1" smtClean="0"/>
                    <a:t>n</a:t>
                  </a:r>
                  <a:r>
                    <a:rPr lang="en-US" sz="1100" noProof="1" smtClean="0"/>
                    <a:t>°7–NA</a:t>
                  </a:r>
                  <a:endParaRPr lang="en-US" sz="1100" noProof="1"/>
                </a:p>
              </p:txBody>
            </p:sp>
            <p:sp>
              <p:nvSpPr>
                <p:cNvPr id="30" name="ZoneTexte 29">
                  <a:extLst>
                    <a:ext uri="{FF2B5EF4-FFF2-40B4-BE49-F238E27FC236}">
                      <a16:creationId xmlns:a16="http://schemas.microsoft.com/office/drawing/2014/main" id="{A5180A2A-73C9-D973-DE67-9E2FA331B600}"/>
                    </a:ext>
                  </a:extLst>
                </p:cNvPr>
                <p:cNvSpPr txBox="1"/>
                <p:nvPr/>
              </p:nvSpPr>
              <p:spPr>
                <a:xfrm>
                  <a:off x="7429339" y="4169773"/>
                  <a:ext cx="914390" cy="5244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noProof="1" smtClean="0"/>
                    <a:t>6–</a:t>
                  </a:r>
                  <a:r>
                    <a:rPr lang="en-US" sz="1100" i="1" noProof="1" smtClean="0"/>
                    <a:t>n</a:t>
                  </a:r>
                  <a:r>
                    <a:rPr lang="en-US" sz="1100" noProof="1" smtClean="0"/>
                    <a:t>°7–NA</a:t>
                  </a:r>
                  <a:endParaRPr lang="en-US" sz="1100" noProof="1"/>
                </a:p>
                <a:p>
                  <a:r>
                    <a:rPr lang="en-US" sz="1100" noProof="1"/>
                    <a:t>w/o EGF</a:t>
                  </a:r>
                </a:p>
              </p:txBody>
            </p:sp>
            <p:sp>
              <p:nvSpPr>
                <p:cNvPr id="31" name="ZoneTexte 30">
                  <a:extLst>
                    <a:ext uri="{FF2B5EF4-FFF2-40B4-BE49-F238E27FC236}">
                      <a16:creationId xmlns:a16="http://schemas.microsoft.com/office/drawing/2014/main" id="{C65B1D26-5BB8-4B3E-F544-8761EE13CF9C}"/>
                    </a:ext>
                  </a:extLst>
                </p:cNvPr>
                <p:cNvSpPr txBox="1"/>
                <p:nvPr/>
              </p:nvSpPr>
              <p:spPr>
                <a:xfrm>
                  <a:off x="7429339" y="4779374"/>
                  <a:ext cx="804939" cy="5244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noProof="1" smtClean="0"/>
                    <a:t>7–</a:t>
                  </a:r>
                  <a:r>
                    <a:rPr lang="en-US" sz="1100" i="1" noProof="1" smtClean="0"/>
                    <a:t>n</a:t>
                  </a:r>
                  <a:r>
                    <a:rPr lang="en-US" sz="1100" noProof="1" smtClean="0"/>
                    <a:t>°7–A</a:t>
                  </a:r>
                  <a:endParaRPr lang="en-US" sz="1100" noProof="1"/>
                </a:p>
                <a:p>
                  <a:r>
                    <a:rPr lang="en-US" sz="1100" noProof="1"/>
                    <a:t>w/o EGF</a:t>
                  </a:r>
                </a:p>
              </p:txBody>
            </p:sp>
            <p:sp>
              <p:nvSpPr>
                <p:cNvPr id="32" name="ZoneTexte 31">
                  <a:extLst>
                    <a:ext uri="{FF2B5EF4-FFF2-40B4-BE49-F238E27FC236}">
                      <a16:creationId xmlns:a16="http://schemas.microsoft.com/office/drawing/2014/main" id="{7F552E99-F3D4-8704-8335-F9F370123061}"/>
                    </a:ext>
                  </a:extLst>
                </p:cNvPr>
                <p:cNvSpPr txBox="1"/>
                <p:nvPr/>
              </p:nvSpPr>
              <p:spPr>
                <a:xfrm>
                  <a:off x="7429339" y="5471032"/>
                  <a:ext cx="804939" cy="31841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noProof="1" smtClean="0"/>
                    <a:t>8–</a:t>
                  </a:r>
                  <a:r>
                    <a:rPr lang="en-US" sz="1100" i="1" noProof="1" smtClean="0"/>
                    <a:t>n</a:t>
                  </a:r>
                  <a:r>
                    <a:rPr lang="en-US" sz="1100" noProof="1" smtClean="0"/>
                    <a:t>°7–A</a:t>
                  </a:r>
                  <a:endParaRPr lang="en-US" sz="1100" noProof="1"/>
                </a:p>
              </p:txBody>
            </p:sp>
          </p:grpSp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CAFEEB64-3D51-A824-4F0F-80D73AA512C3}"/>
                  </a:ext>
                </a:extLst>
              </p:cNvPr>
              <p:cNvSpPr txBox="1"/>
              <p:nvPr/>
            </p:nvSpPr>
            <p:spPr>
              <a:xfrm>
                <a:off x="8573845" y="757603"/>
                <a:ext cx="351777" cy="3746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noProof="1"/>
                  <a:t>A</a:t>
                </a:r>
              </a:p>
            </p:txBody>
          </p:sp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1471AF32-721B-3460-DCA2-99D87DCCC76F}"/>
                  </a:ext>
                </a:extLst>
              </p:cNvPr>
              <p:cNvSpPr txBox="1"/>
              <p:nvPr/>
            </p:nvSpPr>
            <p:spPr>
              <a:xfrm>
                <a:off x="9230335" y="757603"/>
                <a:ext cx="342177" cy="3746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noProof="1"/>
                  <a:t>B</a:t>
                </a:r>
              </a:p>
            </p:txBody>
          </p:sp>
        </p:grpSp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9E6AACC3-B48C-1EE8-44D3-923100AA23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  <a14:imgEffect>
                        <a14:brightnessContrast contrast="-20000"/>
                      </a14:imgEffect>
                    </a14:imgLayer>
                  </a14:imgProps>
                </a:ext>
              </a:extLst>
            </a:blip>
            <a:srcRect l="4282" r="4534"/>
            <a:stretch/>
          </p:blipFill>
          <p:spPr>
            <a:xfrm>
              <a:off x="1756609" y="3393458"/>
              <a:ext cx="3330248" cy="4401553"/>
            </a:xfrm>
            <a:prstGeom prst="rect">
              <a:avLst/>
            </a:prstGeom>
          </p:spPr>
        </p:pic>
      </p:grpSp>
      <p:grpSp>
        <p:nvGrpSpPr>
          <p:cNvPr id="4" name="Groupe 3">
            <a:extLst>
              <a:ext uri="{FF2B5EF4-FFF2-40B4-BE49-F238E27FC236}">
                <a16:creationId xmlns:a16="http://schemas.microsoft.com/office/drawing/2014/main" id="{DC6E4EB2-2DCB-F281-EF93-7123C52440DB}"/>
              </a:ext>
            </a:extLst>
          </p:cNvPr>
          <p:cNvGrpSpPr/>
          <p:nvPr/>
        </p:nvGrpSpPr>
        <p:grpSpPr>
          <a:xfrm>
            <a:off x="805394" y="628709"/>
            <a:ext cx="5294831" cy="2038786"/>
            <a:chOff x="6760442" y="11724"/>
            <a:chExt cx="5294831" cy="2038786"/>
          </a:xfrm>
        </p:grpSpPr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384ADBC7-C666-FBC0-F26A-27AC054ACD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r="25272"/>
            <a:stretch/>
          </p:blipFill>
          <p:spPr>
            <a:xfrm>
              <a:off x="6760442" y="558263"/>
              <a:ext cx="3951660" cy="1026000"/>
            </a:xfrm>
            <a:prstGeom prst="rect">
              <a:avLst/>
            </a:prstGeom>
          </p:spPr>
        </p:pic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7840E045-AFB6-6EC0-60B1-25DF05EB496B}"/>
                </a:ext>
              </a:extLst>
            </p:cNvPr>
            <p:cNvSpPr txBox="1"/>
            <p:nvPr/>
          </p:nvSpPr>
          <p:spPr>
            <a:xfrm>
              <a:off x="10712102" y="1400000"/>
              <a:ext cx="42351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noProof="1">
                  <a:solidFill>
                    <a:schemeClr val="bg1"/>
                  </a:solidFill>
                </a:rPr>
                <a:t>100 </a:t>
              </a:r>
              <a:r>
                <a:rPr lang="en-US" sz="600" noProof="1">
                  <a:solidFill>
                    <a:schemeClr val="bg1"/>
                  </a:solidFill>
                  <a:latin typeface="Symbol" pitchFamily="2" charset="2"/>
                </a:rPr>
                <a:t>m</a:t>
              </a:r>
              <a:r>
                <a:rPr lang="en-US" sz="600" noProof="1">
                  <a:solidFill>
                    <a:schemeClr val="bg1"/>
                  </a:solidFill>
                </a:rPr>
                <a:t>m</a:t>
              </a:r>
            </a:p>
          </p:txBody>
        </p:sp>
        <p:sp>
          <p:nvSpPr>
            <p:cNvPr id="46" name="ZoneTexte 45">
              <a:extLst>
                <a:ext uri="{FF2B5EF4-FFF2-40B4-BE49-F238E27FC236}">
                  <a16:creationId xmlns:a16="http://schemas.microsoft.com/office/drawing/2014/main" id="{1351660E-F566-89B3-5245-4BC9BFE00167}"/>
                </a:ext>
              </a:extLst>
            </p:cNvPr>
            <p:cNvSpPr txBox="1"/>
            <p:nvPr/>
          </p:nvSpPr>
          <p:spPr>
            <a:xfrm>
              <a:off x="7281951" y="1522839"/>
              <a:ext cx="360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noProof="1"/>
                <a:t>D2</a:t>
              </a:r>
            </a:p>
          </p:txBody>
        </p:sp>
        <p:sp>
          <p:nvSpPr>
            <p:cNvPr id="47" name="ZoneTexte 46">
              <a:extLst>
                <a:ext uri="{FF2B5EF4-FFF2-40B4-BE49-F238E27FC236}">
                  <a16:creationId xmlns:a16="http://schemas.microsoft.com/office/drawing/2014/main" id="{B04A41DB-1EBB-7121-FBCF-EC694C953F73}"/>
                </a:ext>
              </a:extLst>
            </p:cNvPr>
            <p:cNvSpPr txBox="1"/>
            <p:nvPr/>
          </p:nvSpPr>
          <p:spPr>
            <a:xfrm>
              <a:off x="8627447" y="1522839"/>
              <a:ext cx="360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noProof="1"/>
                <a:t>D5</a:t>
              </a:r>
            </a:p>
          </p:txBody>
        </p:sp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3A84BE73-866C-BA14-6D93-F1315F8F49A9}"/>
                </a:ext>
              </a:extLst>
            </p:cNvPr>
            <p:cNvSpPr txBox="1"/>
            <p:nvPr/>
          </p:nvSpPr>
          <p:spPr>
            <a:xfrm>
              <a:off x="9972944" y="1522839"/>
              <a:ext cx="360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noProof="1"/>
                <a:t>D7</a:t>
              </a:r>
            </a:p>
          </p:txBody>
        </p:sp>
        <p:sp>
          <p:nvSpPr>
            <p:cNvPr id="49" name="ZoneTexte 48">
              <a:extLst>
                <a:ext uri="{FF2B5EF4-FFF2-40B4-BE49-F238E27FC236}">
                  <a16:creationId xmlns:a16="http://schemas.microsoft.com/office/drawing/2014/main" id="{4F02CCA8-17CC-D081-5DCA-8D6162CAB7B0}"/>
                </a:ext>
              </a:extLst>
            </p:cNvPr>
            <p:cNvSpPr txBox="1"/>
            <p:nvPr/>
          </p:nvSpPr>
          <p:spPr>
            <a:xfrm>
              <a:off x="11242368" y="1522839"/>
              <a:ext cx="360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noProof="1"/>
                <a:t>D9</a:t>
              </a:r>
            </a:p>
          </p:txBody>
        </p:sp>
        <p:sp>
          <p:nvSpPr>
            <p:cNvPr id="50" name="ZoneTexte 49">
              <a:extLst>
                <a:ext uri="{FF2B5EF4-FFF2-40B4-BE49-F238E27FC236}">
                  <a16:creationId xmlns:a16="http://schemas.microsoft.com/office/drawing/2014/main" id="{7D376B3B-56D6-0EA7-FA4E-108B2FE374CE}"/>
                </a:ext>
              </a:extLst>
            </p:cNvPr>
            <p:cNvSpPr txBox="1"/>
            <p:nvPr/>
          </p:nvSpPr>
          <p:spPr>
            <a:xfrm>
              <a:off x="8685802" y="11724"/>
              <a:ext cx="1427570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noProof="1" smtClean="0"/>
                <a:t>HC organoids</a:t>
              </a:r>
              <a:endParaRPr lang="en-US" noProof="1"/>
            </a:p>
          </p:txBody>
        </p:sp>
        <p:pic>
          <p:nvPicPr>
            <p:cNvPr id="51" name="Image 50">
              <a:extLst>
                <a:ext uri="{FF2B5EF4-FFF2-40B4-BE49-F238E27FC236}">
                  <a16:creationId xmlns:a16="http://schemas.microsoft.com/office/drawing/2014/main" id="{0F8DA2D4-7E76-36B2-A6F1-E3458070DF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harpenSoften amount="50000"/>
                      </a14:imgEffect>
                      <a14:imgEffect>
                        <a14:brightnessContrast bright="40000"/>
                      </a14:imgEffect>
                    </a14:imgLayer>
                  </a14:imgProps>
                </a:ext>
              </a:extLst>
            </a:blip>
            <a:srcRect l="75297"/>
            <a:stretch/>
          </p:blipFill>
          <p:spPr>
            <a:xfrm>
              <a:off x="10748983" y="568132"/>
              <a:ext cx="1306290" cy="1026000"/>
            </a:xfrm>
            <a:prstGeom prst="rect">
              <a:avLst/>
            </a:prstGeom>
          </p:spPr>
        </p:pic>
        <p:cxnSp>
          <p:nvCxnSpPr>
            <p:cNvPr id="52" name="Connecteur droit avec flèche 51">
              <a:extLst>
                <a:ext uri="{FF2B5EF4-FFF2-40B4-BE49-F238E27FC236}">
                  <a16:creationId xmlns:a16="http://schemas.microsoft.com/office/drawing/2014/main" id="{38FE2218-499D-0F2F-E972-F53638D076D0}"/>
                </a:ext>
              </a:extLst>
            </p:cNvPr>
            <p:cNvCxnSpPr>
              <a:endCxn id="49" idx="2"/>
            </p:cNvCxnSpPr>
            <p:nvPr/>
          </p:nvCxnSpPr>
          <p:spPr>
            <a:xfrm>
              <a:off x="7472363" y="1799838"/>
              <a:ext cx="3950503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ZoneTexte 52">
              <a:extLst>
                <a:ext uri="{FF2B5EF4-FFF2-40B4-BE49-F238E27FC236}">
                  <a16:creationId xmlns:a16="http://schemas.microsoft.com/office/drawing/2014/main" id="{079A5FB1-1BB1-84A4-2EA1-7BBA579F34A2}"/>
                </a:ext>
              </a:extLst>
            </p:cNvPr>
            <p:cNvSpPr txBox="1"/>
            <p:nvPr/>
          </p:nvSpPr>
          <p:spPr>
            <a:xfrm>
              <a:off x="8907725" y="1773511"/>
              <a:ext cx="11050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noProof="1" smtClean="0"/>
                <a:t>EGF starvation</a:t>
              </a:r>
              <a:endParaRPr lang="en-US" sz="1200" b="1" noProof="1"/>
            </a:p>
          </p:txBody>
        </p:sp>
      </p:grpSp>
    </p:spTree>
    <p:extLst>
      <p:ext uri="{BB962C8B-B14F-4D97-AF65-F5344CB8AC3E}">
        <p14:creationId xmlns:p14="http://schemas.microsoft.com/office/powerpoint/2010/main" val="27657872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BBD598A-00C9-4F7C-01E4-E32809657907}"/>
              </a:ext>
            </a:extLst>
          </p:cNvPr>
          <p:cNvSpPr txBox="1"/>
          <p:nvPr/>
        </p:nvSpPr>
        <p:spPr>
          <a:xfrm>
            <a:off x="40726" y="217571"/>
            <a:ext cx="11256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>
                <a:latin typeface="Times New Roman" panose="02020603050405020304" pitchFamily="18" charset="0"/>
                <a:cs typeface="Times New Roman" panose="02020603050405020304" pitchFamily="18" charset="0"/>
              </a:rPr>
              <a:t>Figure S3C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E84BA05-998C-426E-24B5-25EAFD2086E5}"/>
              </a:ext>
            </a:extLst>
          </p:cNvPr>
          <p:cNvSpPr txBox="1"/>
          <p:nvPr/>
        </p:nvSpPr>
        <p:spPr>
          <a:xfrm>
            <a:off x="3023710" y="217571"/>
            <a:ext cx="1136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>
                <a:latin typeface="Times New Roman" panose="02020603050405020304" pitchFamily="18" charset="0"/>
                <a:cs typeface="Times New Roman" panose="02020603050405020304" pitchFamily="18" charset="0"/>
              </a:rPr>
              <a:t>Figure S3D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8D2A212-12C9-1001-EADA-9D83DB7DE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484" y="673610"/>
            <a:ext cx="2397219" cy="249418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1E77C520-FD17-4651-BDDD-2156D7DC55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6845" y="634710"/>
            <a:ext cx="2615166" cy="249417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AA980A6-431E-6160-7182-F815705DF26D}"/>
              </a:ext>
            </a:extLst>
          </p:cNvPr>
          <p:cNvSpPr txBox="1"/>
          <p:nvPr/>
        </p:nvSpPr>
        <p:spPr>
          <a:xfrm>
            <a:off x="330484" y="3583858"/>
            <a:ext cx="6181527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Figure S3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1600" b="1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EGF-dependent ERK and AKT activation in FAP organoids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From D2 of culture, EGF was excluded from the medium and organoids from </a:t>
            </a:r>
            <a:r>
              <a:rPr lang="en-US" sz="1600" noProof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HC 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 FAP tissues (NA, A) were studied for their ERK and AKT activities. (A) Representative images showing that EGF starvation </a:t>
            </a:r>
            <a:r>
              <a:rPr lang="en-US" sz="1600" noProof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does not have a significant 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impact on </a:t>
            </a:r>
            <a:r>
              <a:rPr lang="en-US" sz="1600" noProof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HC organoid 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growth (brightfield) and survival (active Caspase 3 labeling, Casp3; nuclei labeling, DAPI). (B) At D7, raw data obtained with the Pathscan EGFR signaling antibody array (Ref. 12622 Cell Signaling). </a:t>
            </a:r>
            <a:r>
              <a:rPr lang="en-US" sz="1600" i="1" noProof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 </a:t>
            </a:r>
            <a:r>
              <a:rPr lang="en-US" sz="1600" noProof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= 3 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patients HC, 2 patients FAP (NA/A). (C) Quantification of the active form of ERK (Pthr202/tyr204-ERK1/2, P-ERK) and total ERK after western blotting in FAP organoids of patient 2 analyzed using Pathscan. (D) At D7, analysis of AKT activity in organoids cultured in the presence or absence of EGF, through the quantification of the active form of AKT (Pser473-AKT, P-AKT) using immunofluorescence. </a:t>
            </a:r>
            <a:r>
              <a:rPr lang="en-US" sz="1600" i="1" noProof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 </a:t>
            </a:r>
            <a:r>
              <a:rPr lang="en-US" sz="1600" noProof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= 2 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patients HC, 2 patients FAP (NA/A). ANOVA comparison: *</a:t>
            </a:r>
            <a:r>
              <a:rPr lang="en-US" sz="1600" i="1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&lt;0.05 ***</a:t>
            </a:r>
            <a:r>
              <a:rPr lang="en-US" sz="1600" i="1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&lt;0.001. Scale bar, 100 </a:t>
            </a:r>
            <a:r>
              <a:rPr lang="en-US" sz="1600" noProof="1">
                <a:effectLst/>
                <a:latin typeface="Symbol" pitchFamily="2" charset="2"/>
                <a:ea typeface="Times New Roman" panose="02020603050405020304" pitchFamily="18" charset="0"/>
              </a:rPr>
              <a:t>m</a:t>
            </a:r>
            <a:r>
              <a:rPr lang="en-US" sz="160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m.</a:t>
            </a:r>
            <a:endParaRPr lang="en-GB" sz="1600" noProof="1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en-GB" sz="1600" noProof="1"/>
          </a:p>
        </p:txBody>
      </p:sp>
    </p:spTree>
    <p:extLst>
      <p:ext uri="{BB962C8B-B14F-4D97-AF65-F5344CB8AC3E}">
        <p14:creationId xmlns:p14="http://schemas.microsoft.com/office/powerpoint/2010/main" val="229652115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3237</TotalTime>
  <Words>1323</Words>
  <Application>Microsoft Office PowerPoint</Application>
  <PresentationFormat>On-screen Show (4:3)</PresentationFormat>
  <Paragraphs>294</Paragraphs>
  <Slides>12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Arial Bold</vt:lpstr>
      <vt:lpstr>Calibri</vt:lpstr>
      <vt:lpstr>Lucida Grande</vt:lpstr>
      <vt:lpstr>Symbol</vt:lpstr>
      <vt:lpstr>Times New Roman</vt:lpstr>
      <vt:lpstr>Thème Office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INSERM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Claire RacaudSultan</dc:creator>
  <cp:lastModifiedBy>Poovendan K</cp:lastModifiedBy>
  <cp:revision>573</cp:revision>
  <dcterms:created xsi:type="dcterms:W3CDTF">2016-11-15T11:31:39Z</dcterms:created>
  <dcterms:modified xsi:type="dcterms:W3CDTF">2024-11-12T15:34:02Z</dcterms:modified>
</cp:coreProperties>
</file>