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
  </p:notesMasterIdLst>
  <p:handoutMasterIdLst>
    <p:handoutMasterId r:id="rId4"/>
  </p:handoutMasterIdLst>
  <p:sldIdLst>
    <p:sldId id="264" r:id="rId2"/>
  </p:sldIdLst>
  <p:sldSz cx="6858000" cy="12192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62" d="100"/>
          <a:sy n="62" d="100"/>
        </p:scale>
        <p:origin x="2892" y="102"/>
      </p:cViewPr>
      <p:guideLst/>
    </p:cSldViewPr>
  </p:slideViewPr>
  <p:notesTextViewPr>
    <p:cViewPr>
      <p:scale>
        <a:sx n="1" d="1"/>
        <a:sy n="1" d="1"/>
      </p:scale>
      <p:origin x="0" y="0"/>
    </p:cViewPr>
  </p:notesText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a:extLst>
              <a:ext uri="{FF2B5EF4-FFF2-40B4-BE49-F238E27FC236}">
                <a16:creationId xmlns:a16="http://schemas.microsoft.com/office/drawing/2014/main" id="{7757C77A-6C17-F89B-D093-E835485C37D2}"/>
              </a:ext>
            </a:extLst>
          </p:cNvPr>
          <p:cNvSpPr>
            <a:spLocks noGrp="1"/>
          </p:cNvSpPr>
          <p:nvPr>
            <p:ph type="hdr" sz="quarter"/>
          </p:nvPr>
        </p:nvSpPr>
        <p:spPr>
          <a:xfrm>
            <a:off x="5181600" y="0"/>
            <a:ext cx="3962400" cy="344091"/>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a:extLst>
              <a:ext uri="{FF2B5EF4-FFF2-40B4-BE49-F238E27FC236}">
                <a16:creationId xmlns:a16="http://schemas.microsoft.com/office/drawing/2014/main" id="{AE498DA8-9E16-166C-4515-2ECB28A6639E}"/>
              </a:ext>
            </a:extLst>
          </p:cNvPr>
          <p:cNvSpPr>
            <a:spLocks noGrp="1"/>
          </p:cNvSpPr>
          <p:nvPr>
            <p:ph type="dt" sz="quarter" idx="1"/>
          </p:nvPr>
        </p:nvSpPr>
        <p:spPr>
          <a:xfrm>
            <a:off x="2117" y="0"/>
            <a:ext cx="3962400" cy="344091"/>
          </a:xfrm>
          <a:prstGeom prst="rect">
            <a:avLst/>
          </a:prstGeom>
        </p:spPr>
        <p:txBody>
          <a:bodyPr vert="horz" lIns="91440" tIns="45720" rIns="91440" bIns="45720" rtlCol="1"/>
          <a:lstStyle>
            <a:lvl1pPr algn="r">
              <a:defRPr sz="1200"/>
            </a:lvl1pPr>
          </a:lstStyle>
          <a:p>
            <a:fld id="{BC569B7B-B800-40FF-B64A-CE730F6E3B98}" type="datetimeFigureOut">
              <a:rPr lang="en-US" smtClean="0"/>
              <a:t>12/7/2024</a:t>
            </a:fld>
            <a:endParaRPr lang="en-US"/>
          </a:p>
        </p:txBody>
      </p:sp>
      <p:sp>
        <p:nvSpPr>
          <p:cNvPr id="4" name="عنصر نائب للتذييل 3">
            <a:extLst>
              <a:ext uri="{FF2B5EF4-FFF2-40B4-BE49-F238E27FC236}">
                <a16:creationId xmlns:a16="http://schemas.microsoft.com/office/drawing/2014/main" id="{0D6974A3-5D83-A074-F71B-22337F45DC1F}"/>
              </a:ext>
            </a:extLst>
          </p:cNvPr>
          <p:cNvSpPr>
            <a:spLocks noGrp="1"/>
          </p:cNvSpPr>
          <p:nvPr>
            <p:ph type="ftr" sz="quarter" idx="2"/>
          </p:nvPr>
        </p:nvSpPr>
        <p:spPr>
          <a:xfrm>
            <a:off x="5181600" y="6513910"/>
            <a:ext cx="3962400" cy="344090"/>
          </a:xfrm>
          <a:prstGeom prst="rect">
            <a:avLst/>
          </a:prstGeom>
        </p:spPr>
        <p:txBody>
          <a:bodyPr vert="horz" lIns="91440" tIns="45720" rIns="91440" bIns="45720" rtlCol="1" anchor="b"/>
          <a:lstStyle>
            <a:lvl1pPr algn="l">
              <a:defRPr sz="1200"/>
            </a:lvl1pPr>
          </a:lstStyle>
          <a:p>
            <a:endParaRPr lang="en-US"/>
          </a:p>
        </p:txBody>
      </p:sp>
      <p:sp>
        <p:nvSpPr>
          <p:cNvPr id="5" name="عنصر نائب لرقم الشريحة 4">
            <a:extLst>
              <a:ext uri="{FF2B5EF4-FFF2-40B4-BE49-F238E27FC236}">
                <a16:creationId xmlns:a16="http://schemas.microsoft.com/office/drawing/2014/main" id="{42827934-7DB6-035F-E7EB-98F280E03C04}"/>
              </a:ext>
            </a:extLst>
          </p:cNvPr>
          <p:cNvSpPr>
            <a:spLocks noGrp="1"/>
          </p:cNvSpPr>
          <p:nvPr>
            <p:ph type="sldNum" sz="quarter" idx="3"/>
          </p:nvPr>
        </p:nvSpPr>
        <p:spPr>
          <a:xfrm>
            <a:off x="2117" y="6513910"/>
            <a:ext cx="3962400" cy="344090"/>
          </a:xfrm>
          <a:prstGeom prst="rect">
            <a:avLst/>
          </a:prstGeom>
        </p:spPr>
        <p:txBody>
          <a:bodyPr vert="horz" lIns="91440" tIns="45720" rIns="91440" bIns="45720" rtlCol="1" anchor="b"/>
          <a:lstStyle>
            <a:lvl1pPr algn="r">
              <a:defRPr sz="1200"/>
            </a:lvl1pPr>
          </a:lstStyle>
          <a:p>
            <a:fld id="{89AC26E2-C184-42D9-A594-7B477E0BBDA6}" type="slidenum">
              <a:rPr lang="en-US" smtClean="0"/>
              <a:t>‹#›</a:t>
            </a:fld>
            <a:endParaRPr lang="en-US"/>
          </a:p>
        </p:txBody>
      </p:sp>
    </p:spTree>
    <p:extLst>
      <p:ext uri="{BB962C8B-B14F-4D97-AF65-F5344CB8AC3E}">
        <p14:creationId xmlns:p14="http://schemas.microsoft.com/office/powerpoint/2010/main" val="6113493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E0998BD0-90CC-47C3-805A-125B4A5ED851}" type="datetimeFigureOut">
              <a:rPr lang="en-US" smtClean="0"/>
              <a:t>12/7/2024</a:t>
            </a:fld>
            <a:endParaRPr lang="en-US"/>
          </a:p>
        </p:txBody>
      </p:sp>
      <p:sp>
        <p:nvSpPr>
          <p:cNvPr id="4" name="Slide Image Placeholder 3"/>
          <p:cNvSpPr>
            <a:spLocks noGrp="1" noRot="1" noChangeAspect="1"/>
          </p:cNvSpPr>
          <p:nvPr>
            <p:ph type="sldImg" idx="2"/>
          </p:nvPr>
        </p:nvSpPr>
        <p:spPr>
          <a:xfrm>
            <a:off x="3921125" y="857250"/>
            <a:ext cx="130175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35D59AFD-D404-4B5D-9400-3542F048684E}" type="slidenum">
              <a:rPr lang="en-US" smtClean="0"/>
              <a:t>‹#›</a:t>
            </a:fld>
            <a:endParaRPr lang="en-US"/>
          </a:p>
        </p:txBody>
      </p:sp>
    </p:spTree>
    <p:extLst>
      <p:ext uri="{BB962C8B-B14F-4D97-AF65-F5344CB8AC3E}">
        <p14:creationId xmlns:p14="http://schemas.microsoft.com/office/powerpoint/2010/main" val="181757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4167768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351300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2463236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661254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EADD77A6-7B12-4F62-985D-910452806B1C}" type="datetimeFigureOut">
              <a:rPr lang="en-US" smtClean="0"/>
              <a:t>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284519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918841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4" name="Content Placeholder 3"/>
          <p:cNvSpPr>
            <a:spLocks noGrp="1"/>
          </p:cNvSpPr>
          <p:nvPr>
            <p:ph sz="half" idx="2"/>
          </p:nvPr>
        </p:nvSpPr>
        <p:spPr>
          <a:xfrm>
            <a:off x="472381" y="4453467"/>
            <a:ext cx="2901255" cy="6550379"/>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3471863" y="4453467"/>
            <a:ext cx="2915543" cy="6550379"/>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EADD77A6-7B12-4F62-985D-910452806B1C}" type="datetimeFigureOut">
              <a:rPr lang="en-US" smtClean="0"/>
              <a:t>12/7/2024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2253648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EADD77A6-7B12-4F62-985D-910452806B1C}" type="datetimeFigureOut">
              <a:rPr lang="en-US" smtClean="0"/>
              <a:t>12/7/2024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3544712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DD77A6-7B12-4F62-985D-910452806B1C}" type="datetimeFigureOut">
              <a:rPr lang="en-US" smtClean="0"/>
              <a:t>12/7/2024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43307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346059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EADD77A6-7B12-4F62-985D-910452806B1C}" type="datetimeFigureOut">
              <a:rPr lang="en-US" smtClean="0"/>
              <a:t>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05994-1899-4759-94DA-6C043D5233C6}" type="slidenum">
              <a:rPr lang="en-US" smtClean="0"/>
              <a:t>‹#›</a:t>
            </a:fld>
            <a:endParaRPr lang="en-US"/>
          </a:p>
        </p:txBody>
      </p:sp>
    </p:spTree>
    <p:extLst>
      <p:ext uri="{BB962C8B-B14F-4D97-AF65-F5344CB8AC3E}">
        <p14:creationId xmlns:p14="http://schemas.microsoft.com/office/powerpoint/2010/main" val="1026024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EADD77A6-7B12-4F62-985D-910452806B1C}" type="datetimeFigureOut">
              <a:rPr lang="en-US" smtClean="0"/>
              <a:t>12/7/2024</a:t>
            </a:fld>
            <a:endParaRPr lang="en-US"/>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E5605994-1899-4759-94DA-6C043D5233C6}" type="slidenum">
              <a:rPr lang="en-US" smtClean="0"/>
              <a:t>‹#›</a:t>
            </a:fld>
            <a:endParaRPr lang="en-US"/>
          </a:p>
        </p:txBody>
      </p:sp>
    </p:spTree>
    <p:extLst>
      <p:ext uri="{BB962C8B-B14F-4D97-AF65-F5344CB8AC3E}">
        <p14:creationId xmlns:p14="http://schemas.microsoft.com/office/powerpoint/2010/main" val="3622745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DAD85AE2-CDEF-FF39-9AC2-F0FC4078D4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1" y="1047432"/>
            <a:ext cx="5166360" cy="7917815"/>
          </a:xfrm>
          <a:prstGeom prst="rect">
            <a:avLst/>
          </a:prstGeom>
        </p:spPr>
      </p:pic>
      <p:sp>
        <p:nvSpPr>
          <p:cNvPr id="3" name="مربع نص 2">
            <a:extLst>
              <a:ext uri="{FF2B5EF4-FFF2-40B4-BE49-F238E27FC236}">
                <a16:creationId xmlns:a16="http://schemas.microsoft.com/office/drawing/2014/main" id="{8BF24A69-60A8-4D65-38AB-7325B6C0C86D}"/>
              </a:ext>
            </a:extLst>
          </p:cNvPr>
          <p:cNvSpPr txBox="1"/>
          <p:nvPr/>
        </p:nvSpPr>
        <p:spPr>
          <a:xfrm>
            <a:off x="922020" y="9258300"/>
            <a:ext cx="5219700" cy="2769989"/>
          </a:xfrm>
          <a:prstGeom prst="rect">
            <a:avLst/>
          </a:prstGeom>
          <a:noFill/>
        </p:spPr>
        <p:txBody>
          <a:bodyPr wrap="square" rtlCol="0">
            <a:spAutoFit/>
          </a:bodyPr>
          <a:lstStyle/>
          <a:p>
            <a:pPr algn="just"/>
            <a:r>
              <a:rPr lang="en-US" sz="1200" b="1" kern="100" dirty="0">
                <a:effectLst/>
                <a:latin typeface="Calibri" panose="020F0502020204030204" pitchFamily="34" charset="0"/>
                <a:ea typeface="Calibri" panose="020F0502020204030204" pitchFamily="34" charset="0"/>
                <a:cs typeface="Arial" panose="020B0604020202020204" pitchFamily="34" charset="0"/>
              </a:rPr>
              <a:t>S4 Fig:</a:t>
            </a:r>
            <a:r>
              <a:rPr lang="en-US" sz="1200" kern="100" dirty="0">
                <a:effectLst/>
                <a:latin typeface="Calibri" panose="020F0502020204030204" pitchFamily="34" charset="0"/>
                <a:ea typeface="Calibri" panose="020F0502020204030204" pitchFamily="34" charset="0"/>
                <a:cs typeface="Arial" panose="020B0604020202020204" pitchFamily="34" charset="0"/>
              </a:rPr>
              <a:t> Pathologic assessment of H&amp;E-stained sections of striatum different studied groups: A) normal, B) DSMO, C) Gonadal extract groups show a cellular striatum. High power shows viable neurons with large, rounded nuclei with open chromatin and a nucleolus (black arrows). few microglial cells (red arrows) and thin capillaries are seen (v) D) rotenone group showing evident disturbed architecture and hypocellularity. High power show few viable neurons (black arrows), multiple degenerated neurons with dark stained nuclei (Dashed arrow). The background shows vacuolated  neuropil (star) and increased microglial cells (red arrows) E) gonadal extract treated rotenone group shows improvement of architecture of striatum . High power shows viable neurons (arrows) with residual focal neuropil vacuolation (star). Few microglial cells are seen (red arrows) (H&amp;E, low power x200, scale bar = 100 microns, high power x400, scale bar= 50 microns)</a:t>
            </a:r>
          </a:p>
          <a:p>
            <a:pPr algn="just"/>
            <a:endParaRPr lang="en-US" dirty="0"/>
          </a:p>
        </p:txBody>
      </p:sp>
      <p:sp>
        <p:nvSpPr>
          <p:cNvPr id="5" name="TextBox 4">
            <a:extLst>
              <a:ext uri="{FF2B5EF4-FFF2-40B4-BE49-F238E27FC236}">
                <a16:creationId xmlns:a16="http://schemas.microsoft.com/office/drawing/2014/main" id="{7FC50556-2915-F41D-72E1-F1BA66AF3C0A}"/>
              </a:ext>
            </a:extLst>
          </p:cNvPr>
          <p:cNvSpPr txBox="1"/>
          <p:nvPr/>
        </p:nvSpPr>
        <p:spPr>
          <a:xfrm>
            <a:off x="922020" y="163711"/>
            <a:ext cx="3429000" cy="369332"/>
          </a:xfrm>
          <a:prstGeom prst="rect">
            <a:avLst/>
          </a:prstGeom>
          <a:noFill/>
        </p:spPr>
        <p:txBody>
          <a:bodyPr wrap="square">
            <a:spAutoFit/>
          </a:bodyPr>
          <a:lstStyle/>
          <a:p>
            <a:r>
              <a:rPr lang="en-US" sz="1800" b="1" dirty="0">
                <a:effectLst/>
                <a:latin typeface="Calibri" panose="020F0502020204030204" pitchFamily="34" charset="0"/>
                <a:ea typeface="Calibri" panose="020F0502020204030204" pitchFamily="34" charset="0"/>
                <a:cs typeface="Arial" panose="020B0604020202020204" pitchFamily="34" charset="0"/>
              </a:rPr>
              <a:t>Supplementary Figure </a:t>
            </a:r>
            <a:r>
              <a:rPr lang="en-US" sz="1800" b="1" dirty="0">
                <a:latin typeface="Calibri" panose="020F0502020204030204" pitchFamily="34" charset="0"/>
                <a:ea typeface="Calibri" panose="020F0502020204030204" pitchFamily="34" charset="0"/>
                <a:cs typeface="Arial" panose="020B0604020202020204" pitchFamily="34" charset="0"/>
              </a:rPr>
              <a:t>4</a:t>
            </a:r>
            <a:endParaRPr lang="en-US" dirty="0"/>
          </a:p>
        </p:txBody>
      </p:sp>
    </p:spTree>
    <p:extLst>
      <p:ext uri="{BB962C8B-B14F-4D97-AF65-F5344CB8AC3E}">
        <p14:creationId xmlns:p14="http://schemas.microsoft.com/office/powerpoint/2010/main" val="643138944"/>
      </p:ext>
    </p:extLst>
  </p:cSld>
  <p:clrMapOvr>
    <a:masterClrMapping/>
  </p:clrMapOvr>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نسق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1125</TotalTime>
  <Words>184</Words>
  <Application>Microsoft Office PowerPoint</Application>
  <PresentationFormat>Widescreen</PresentationFormat>
  <Paragraphs>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نسق Office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nehal nagy</dc:creator>
  <cp:lastModifiedBy>HYD OFF31</cp:lastModifiedBy>
  <cp:revision>77</cp:revision>
  <dcterms:created xsi:type="dcterms:W3CDTF">2023-11-28T07:45:43Z</dcterms:created>
  <dcterms:modified xsi:type="dcterms:W3CDTF">2024-12-07T14:35:24Z</dcterms:modified>
</cp:coreProperties>
</file>