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
  </p:notesMasterIdLst>
  <p:handoutMasterIdLst>
    <p:handoutMasterId r:id="rId4"/>
  </p:handoutMasterIdLst>
  <p:sldIdLst>
    <p:sldId id="266" r:id="rId2"/>
  </p:sldIdLst>
  <p:sldSz cx="6858000" cy="12192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62" d="100"/>
          <a:sy n="62" d="100"/>
        </p:scale>
        <p:origin x="2892" y="102"/>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7757C77A-6C17-F89B-D093-E835485C37D2}"/>
              </a:ext>
            </a:extLst>
          </p:cNvPr>
          <p:cNvSpPr>
            <a:spLocks noGrp="1"/>
          </p:cNvSpPr>
          <p:nvPr>
            <p:ph type="hdr" sz="quarter"/>
          </p:nvPr>
        </p:nvSpPr>
        <p:spPr>
          <a:xfrm>
            <a:off x="5181600" y="0"/>
            <a:ext cx="3962400" cy="344091"/>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a:extLst>
              <a:ext uri="{FF2B5EF4-FFF2-40B4-BE49-F238E27FC236}">
                <a16:creationId xmlns:a16="http://schemas.microsoft.com/office/drawing/2014/main" id="{AE498DA8-9E16-166C-4515-2ECB28A6639E}"/>
              </a:ext>
            </a:extLst>
          </p:cNvPr>
          <p:cNvSpPr>
            <a:spLocks noGrp="1"/>
          </p:cNvSpPr>
          <p:nvPr>
            <p:ph type="dt" sz="quarter" idx="1"/>
          </p:nvPr>
        </p:nvSpPr>
        <p:spPr>
          <a:xfrm>
            <a:off x="2117" y="0"/>
            <a:ext cx="3962400" cy="344091"/>
          </a:xfrm>
          <a:prstGeom prst="rect">
            <a:avLst/>
          </a:prstGeom>
        </p:spPr>
        <p:txBody>
          <a:bodyPr vert="horz" lIns="91440" tIns="45720" rIns="91440" bIns="45720" rtlCol="1"/>
          <a:lstStyle>
            <a:lvl1pPr algn="r">
              <a:defRPr sz="1200"/>
            </a:lvl1pPr>
          </a:lstStyle>
          <a:p>
            <a:fld id="{BC569B7B-B800-40FF-B64A-CE730F6E3B98}" type="datetimeFigureOut">
              <a:rPr lang="en-US" smtClean="0"/>
              <a:t>12/7/2024</a:t>
            </a:fld>
            <a:endParaRPr lang="en-US"/>
          </a:p>
        </p:txBody>
      </p:sp>
      <p:sp>
        <p:nvSpPr>
          <p:cNvPr id="4" name="عنصر نائب للتذييل 3">
            <a:extLst>
              <a:ext uri="{FF2B5EF4-FFF2-40B4-BE49-F238E27FC236}">
                <a16:creationId xmlns:a16="http://schemas.microsoft.com/office/drawing/2014/main" id="{0D6974A3-5D83-A074-F71B-22337F45DC1F}"/>
              </a:ext>
            </a:extLst>
          </p:cNvPr>
          <p:cNvSpPr>
            <a:spLocks noGrp="1"/>
          </p:cNvSpPr>
          <p:nvPr>
            <p:ph type="ftr" sz="quarter" idx="2"/>
          </p:nvPr>
        </p:nvSpPr>
        <p:spPr>
          <a:xfrm>
            <a:off x="5181600" y="6513910"/>
            <a:ext cx="3962400" cy="344090"/>
          </a:xfrm>
          <a:prstGeom prst="rect">
            <a:avLst/>
          </a:prstGeom>
        </p:spPr>
        <p:txBody>
          <a:bodyPr vert="horz" lIns="91440" tIns="45720" rIns="91440" bIns="45720" rtlCol="1" anchor="b"/>
          <a:lstStyle>
            <a:lvl1pPr algn="l">
              <a:defRPr sz="1200"/>
            </a:lvl1pPr>
          </a:lstStyle>
          <a:p>
            <a:endParaRPr lang="en-US"/>
          </a:p>
        </p:txBody>
      </p:sp>
      <p:sp>
        <p:nvSpPr>
          <p:cNvPr id="5" name="عنصر نائب لرقم الشريحة 4">
            <a:extLst>
              <a:ext uri="{FF2B5EF4-FFF2-40B4-BE49-F238E27FC236}">
                <a16:creationId xmlns:a16="http://schemas.microsoft.com/office/drawing/2014/main" id="{42827934-7DB6-035F-E7EB-98F280E03C04}"/>
              </a:ext>
            </a:extLst>
          </p:cNvPr>
          <p:cNvSpPr>
            <a:spLocks noGrp="1"/>
          </p:cNvSpPr>
          <p:nvPr>
            <p:ph type="sldNum" sz="quarter" idx="3"/>
          </p:nvPr>
        </p:nvSpPr>
        <p:spPr>
          <a:xfrm>
            <a:off x="2117" y="6513910"/>
            <a:ext cx="3962400" cy="344090"/>
          </a:xfrm>
          <a:prstGeom prst="rect">
            <a:avLst/>
          </a:prstGeom>
        </p:spPr>
        <p:txBody>
          <a:bodyPr vert="horz" lIns="91440" tIns="45720" rIns="91440" bIns="45720" rtlCol="1" anchor="b"/>
          <a:lstStyle>
            <a:lvl1pPr algn="r">
              <a:defRPr sz="1200"/>
            </a:lvl1pPr>
          </a:lstStyle>
          <a:p>
            <a:fld id="{89AC26E2-C184-42D9-A594-7B477E0BBDA6}" type="slidenum">
              <a:rPr lang="en-US" smtClean="0"/>
              <a:t>‹#›</a:t>
            </a:fld>
            <a:endParaRPr lang="en-US"/>
          </a:p>
        </p:txBody>
      </p:sp>
    </p:spTree>
    <p:extLst>
      <p:ext uri="{BB962C8B-B14F-4D97-AF65-F5344CB8AC3E}">
        <p14:creationId xmlns:p14="http://schemas.microsoft.com/office/powerpoint/2010/main" val="6113493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0998BD0-90CC-47C3-805A-125B4A5ED851}" type="datetimeFigureOut">
              <a:rPr lang="en-US" smtClean="0"/>
              <a:t>12/7/2024</a:t>
            </a:fld>
            <a:endParaRPr lang="en-US"/>
          </a:p>
        </p:txBody>
      </p:sp>
      <p:sp>
        <p:nvSpPr>
          <p:cNvPr id="4" name="Slide Image Placeholder 3"/>
          <p:cNvSpPr>
            <a:spLocks noGrp="1" noRot="1" noChangeAspect="1"/>
          </p:cNvSpPr>
          <p:nvPr>
            <p:ph type="sldImg" idx="2"/>
          </p:nvPr>
        </p:nvSpPr>
        <p:spPr>
          <a:xfrm>
            <a:off x="3921125" y="857250"/>
            <a:ext cx="130175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35D59AFD-D404-4B5D-9400-3542F048684E}" type="slidenum">
              <a:rPr lang="en-US" smtClean="0"/>
              <a:t>‹#›</a:t>
            </a:fld>
            <a:endParaRPr lang="en-US"/>
          </a:p>
        </p:txBody>
      </p:sp>
    </p:spTree>
    <p:extLst>
      <p:ext uri="{BB962C8B-B14F-4D97-AF65-F5344CB8AC3E}">
        <p14:creationId xmlns:p14="http://schemas.microsoft.com/office/powerpoint/2010/main" val="181757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167768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1300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463236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66125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284519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918841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472381" y="4453467"/>
            <a:ext cx="2901255"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3471863" y="4453467"/>
            <a:ext cx="2915543"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ADD77A6-7B12-4F62-985D-910452806B1C}" type="datetimeFigureOut">
              <a:rPr lang="en-US" smtClean="0"/>
              <a:t>12/7/2024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253648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EADD77A6-7B12-4F62-985D-910452806B1C}" type="datetimeFigureOut">
              <a:rPr lang="en-US" smtClean="0"/>
              <a:t>12/7/2024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44712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DD77A6-7B12-4F62-985D-910452806B1C}" type="datetimeFigureOut">
              <a:rPr lang="en-US" smtClean="0"/>
              <a:t>12/7/2024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3307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346059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026024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EADD77A6-7B12-4F62-985D-910452806B1C}" type="datetimeFigureOut">
              <a:rPr lang="en-US" smtClean="0"/>
              <a:t>12/7/2024</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E5605994-1899-4759-94DA-6C043D5233C6}" type="slidenum">
              <a:rPr lang="en-US" smtClean="0"/>
              <a:t>‹#›</a:t>
            </a:fld>
            <a:endParaRPr lang="en-US"/>
          </a:p>
        </p:txBody>
      </p:sp>
    </p:spTree>
    <p:extLst>
      <p:ext uri="{BB962C8B-B14F-4D97-AF65-F5344CB8AC3E}">
        <p14:creationId xmlns:p14="http://schemas.microsoft.com/office/powerpoint/2010/main" val="3622745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3DBA265E-39FC-58E0-CBC9-146A6A4AF1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40" y="1097512"/>
            <a:ext cx="5943600" cy="5797867"/>
          </a:xfrm>
          <a:prstGeom prst="rect">
            <a:avLst/>
          </a:prstGeom>
        </p:spPr>
      </p:pic>
      <p:sp>
        <p:nvSpPr>
          <p:cNvPr id="3" name="مربع نص 2">
            <a:extLst>
              <a:ext uri="{FF2B5EF4-FFF2-40B4-BE49-F238E27FC236}">
                <a16:creationId xmlns:a16="http://schemas.microsoft.com/office/drawing/2014/main" id="{2546A5BF-E624-C5F1-1809-8CE0F8AD8623}"/>
              </a:ext>
            </a:extLst>
          </p:cNvPr>
          <p:cNvSpPr txBox="1"/>
          <p:nvPr/>
        </p:nvSpPr>
        <p:spPr>
          <a:xfrm>
            <a:off x="586740" y="7236725"/>
            <a:ext cx="5943600" cy="1071704"/>
          </a:xfrm>
          <a:prstGeom prst="rect">
            <a:avLst/>
          </a:prstGeom>
          <a:noFill/>
        </p:spPr>
        <p:txBody>
          <a:bodyPr wrap="square" rtlCol="0">
            <a:spAutoFit/>
          </a:bodyPr>
          <a:lstStyle/>
          <a:p>
            <a:pPr marL="0" marR="0" algn="just">
              <a:lnSpc>
                <a:spcPct val="107000"/>
              </a:lnSpc>
              <a:spcBef>
                <a:spcPts val="0"/>
              </a:spcBef>
              <a:spcAft>
                <a:spcPts val="800"/>
              </a:spcAft>
            </a:pPr>
            <a:r>
              <a:rPr lang="en-US" sz="1200" b="1" kern="100" dirty="0">
                <a:effectLst/>
                <a:latin typeface="Calibri" panose="020F0502020204030204" pitchFamily="34" charset="0"/>
                <a:ea typeface="Calibri" panose="020F0502020204030204" pitchFamily="34" charset="0"/>
                <a:cs typeface="Arial" panose="020B0604020202020204" pitchFamily="34" charset="0"/>
              </a:rPr>
              <a:t>S5 Fig:</a:t>
            </a:r>
            <a:r>
              <a:rPr lang="en-US" sz="1200" kern="100" dirty="0">
                <a:effectLst/>
                <a:latin typeface="Calibri" panose="020F0502020204030204" pitchFamily="34" charset="0"/>
                <a:ea typeface="Calibri" panose="020F0502020204030204" pitchFamily="34" charset="0"/>
                <a:cs typeface="Arial" panose="020B0604020202020204" pitchFamily="34" charset="0"/>
              </a:rPr>
              <a:t> Pathologic assessment of alpha synuclein stained sections of striatum in different studied groups highlighting positive neurons in each group. negative staining of neurons is seen in A) normal, B) DSMO, C) Gonadal extract groups. D) rotenone group showing multiple positive alpha synuclein neurons (arrows) E) gonadal extract treated rotenone group decrease expression. (IHC, x400, scale bar 50 microns)</a:t>
            </a:r>
          </a:p>
        </p:txBody>
      </p:sp>
      <p:sp>
        <p:nvSpPr>
          <p:cNvPr id="5" name="TextBox 4">
            <a:extLst>
              <a:ext uri="{FF2B5EF4-FFF2-40B4-BE49-F238E27FC236}">
                <a16:creationId xmlns:a16="http://schemas.microsoft.com/office/drawing/2014/main" id="{2C37AE2E-881E-20E4-97E7-4E6421DFED9C}"/>
              </a:ext>
            </a:extLst>
          </p:cNvPr>
          <p:cNvSpPr txBox="1"/>
          <p:nvPr/>
        </p:nvSpPr>
        <p:spPr>
          <a:xfrm>
            <a:off x="586740" y="386834"/>
            <a:ext cx="3429000" cy="369332"/>
          </a:xfrm>
          <a:prstGeom prst="rect">
            <a:avLst/>
          </a:prstGeom>
          <a:noFill/>
        </p:spPr>
        <p:txBody>
          <a:bodyPr wrap="square">
            <a:spAutoFit/>
          </a:bodyPr>
          <a:lstStyle/>
          <a:p>
            <a:r>
              <a:rPr lang="en-US" sz="1800" b="1" dirty="0">
                <a:effectLst/>
                <a:latin typeface="Calibri" panose="020F0502020204030204" pitchFamily="34" charset="0"/>
                <a:ea typeface="Calibri" panose="020F0502020204030204" pitchFamily="34" charset="0"/>
                <a:cs typeface="Arial" panose="020B0604020202020204" pitchFamily="34" charset="0"/>
              </a:rPr>
              <a:t>Supplementary Figure </a:t>
            </a:r>
            <a:r>
              <a:rPr lang="en-US" sz="1800" b="1" dirty="0">
                <a:latin typeface="Calibri" panose="020F0502020204030204" pitchFamily="34" charset="0"/>
                <a:ea typeface="Calibri" panose="020F0502020204030204" pitchFamily="34" charset="0"/>
                <a:cs typeface="Arial" panose="020B0604020202020204" pitchFamily="34" charset="0"/>
              </a:rPr>
              <a:t>5</a:t>
            </a:r>
            <a:endParaRPr lang="en-US" dirty="0"/>
          </a:p>
        </p:txBody>
      </p:sp>
    </p:spTree>
    <p:extLst>
      <p:ext uri="{BB962C8B-B14F-4D97-AF65-F5344CB8AC3E}">
        <p14:creationId xmlns:p14="http://schemas.microsoft.com/office/powerpoint/2010/main" val="800255116"/>
      </p:ext>
    </p:extLst>
  </p:cSld>
  <p:clrMapOvr>
    <a:masterClrMapping/>
  </p:clrMapOvr>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1125</TotalTime>
  <Words>80</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نسق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nehal nagy</dc:creator>
  <cp:lastModifiedBy>HYD OFF31</cp:lastModifiedBy>
  <cp:revision>77</cp:revision>
  <dcterms:created xsi:type="dcterms:W3CDTF">2023-11-28T07:45:43Z</dcterms:created>
  <dcterms:modified xsi:type="dcterms:W3CDTF">2024-12-07T14:35:39Z</dcterms:modified>
</cp:coreProperties>
</file>