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
  </p:notesMasterIdLst>
  <p:handoutMasterIdLst>
    <p:handoutMasterId r:id="rId4"/>
  </p:handoutMasterIdLst>
  <p:sldIdLst>
    <p:sldId id="265" r:id="rId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2" d="100"/>
          <a:sy n="62" d="100"/>
        </p:scale>
        <p:origin x="2892"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7757C77A-6C17-F89B-D093-E835485C37D2}"/>
              </a:ext>
            </a:extLst>
          </p:cNvPr>
          <p:cNvSpPr>
            <a:spLocks noGrp="1"/>
          </p:cNvSpPr>
          <p:nvPr>
            <p:ph type="hdr" sz="quarter"/>
          </p:nvPr>
        </p:nvSpPr>
        <p:spPr>
          <a:xfrm>
            <a:off x="5181600" y="0"/>
            <a:ext cx="3962400" cy="344091"/>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a:extLst>
              <a:ext uri="{FF2B5EF4-FFF2-40B4-BE49-F238E27FC236}">
                <a16:creationId xmlns:a16="http://schemas.microsoft.com/office/drawing/2014/main" id="{AE498DA8-9E16-166C-4515-2ECB28A6639E}"/>
              </a:ext>
            </a:extLst>
          </p:cNvPr>
          <p:cNvSpPr>
            <a:spLocks noGrp="1"/>
          </p:cNvSpPr>
          <p:nvPr>
            <p:ph type="dt" sz="quarter" idx="1"/>
          </p:nvPr>
        </p:nvSpPr>
        <p:spPr>
          <a:xfrm>
            <a:off x="2117" y="0"/>
            <a:ext cx="3962400" cy="344091"/>
          </a:xfrm>
          <a:prstGeom prst="rect">
            <a:avLst/>
          </a:prstGeom>
        </p:spPr>
        <p:txBody>
          <a:bodyPr vert="horz" lIns="91440" tIns="45720" rIns="91440" bIns="45720" rtlCol="1"/>
          <a:lstStyle>
            <a:lvl1pPr algn="r">
              <a:defRPr sz="1200"/>
            </a:lvl1pPr>
          </a:lstStyle>
          <a:p>
            <a:fld id="{BC569B7B-B800-40FF-B64A-CE730F6E3B98}" type="datetimeFigureOut">
              <a:rPr lang="en-US" smtClean="0"/>
              <a:t>12/7/2024</a:t>
            </a:fld>
            <a:endParaRPr lang="en-US"/>
          </a:p>
        </p:txBody>
      </p:sp>
      <p:sp>
        <p:nvSpPr>
          <p:cNvPr id="4" name="عنصر نائب للتذييل 3">
            <a:extLst>
              <a:ext uri="{FF2B5EF4-FFF2-40B4-BE49-F238E27FC236}">
                <a16:creationId xmlns:a16="http://schemas.microsoft.com/office/drawing/2014/main" id="{0D6974A3-5D83-A074-F71B-22337F45DC1F}"/>
              </a:ext>
            </a:extLst>
          </p:cNvPr>
          <p:cNvSpPr>
            <a:spLocks noGrp="1"/>
          </p:cNvSpPr>
          <p:nvPr>
            <p:ph type="ftr" sz="quarter" idx="2"/>
          </p:nvPr>
        </p:nvSpPr>
        <p:spPr>
          <a:xfrm>
            <a:off x="5181600" y="6513910"/>
            <a:ext cx="3962400" cy="344090"/>
          </a:xfrm>
          <a:prstGeom prst="rect">
            <a:avLst/>
          </a:prstGeom>
        </p:spPr>
        <p:txBody>
          <a:bodyPr vert="horz" lIns="91440" tIns="45720" rIns="91440" bIns="45720" rtlCol="1" anchor="b"/>
          <a:lstStyle>
            <a:lvl1pPr algn="l">
              <a:defRPr sz="1200"/>
            </a:lvl1pPr>
          </a:lstStyle>
          <a:p>
            <a:endParaRPr lang="en-US"/>
          </a:p>
        </p:txBody>
      </p:sp>
      <p:sp>
        <p:nvSpPr>
          <p:cNvPr id="5" name="عنصر نائب لرقم الشريحة 4">
            <a:extLst>
              <a:ext uri="{FF2B5EF4-FFF2-40B4-BE49-F238E27FC236}">
                <a16:creationId xmlns:a16="http://schemas.microsoft.com/office/drawing/2014/main" id="{42827934-7DB6-035F-E7EB-98F280E03C04}"/>
              </a:ext>
            </a:extLst>
          </p:cNvPr>
          <p:cNvSpPr>
            <a:spLocks noGrp="1"/>
          </p:cNvSpPr>
          <p:nvPr>
            <p:ph type="sldNum" sz="quarter" idx="3"/>
          </p:nvPr>
        </p:nvSpPr>
        <p:spPr>
          <a:xfrm>
            <a:off x="2117" y="6513910"/>
            <a:ext cx="3962400" cy="344090"/>
          </a:xfrm>
          <a:prstGeom prst="rect">
            <a:avLst/>
          </a:prstGeom>
        </p:spPr>
        <p:txBody>
          <a:bodyPr vert="horz" lIns="91440" tIns="45720" rIns="91440" bIns="45720" rtlCol="1" anchor="b"/>
          <a:lstStyle>
            <a:lvl1pPr algn="r">
              <a:defRPr sz="1200"/>
            </a:lvl1pPr>
          </a:lstStyle>
          <a:p>
            <a:fld id="{89AC26E2-C184-42D9-A594-7B477E0BBDA6}" type="slidenum">
              <a:rPr lang="en-US" smtClean="0"/>
              <a:t>‹#›</a:t>
            </a:fld>
            <a:endParaRPr lang="en-US"/>
          </a:p>
        </p:txBody>
      </p:sp>
    </p:spTree>
    <p:extLst>
      <p:ext uri="{BB962C8B-B14F-4D97-AF65-F5344CB8AC3E}">
        <p14:creationId xmlns:p14="http://schemas.microsoft.com/office/powerpoint/2010/main" val="611349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0998BD0-90CC-47C3-805A-125B4A5ED851}" type="datetimeFigureOut">
              <a:rPr lang="en-US" smtClean="0"/>
              <a:t>12/7/2024</a:t>
            </a:fld>
            <a:endParaRPr lang="en-US"/>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5D59AFD-D404-4B5D-9400-3542F048684E}" type="slidenum">
              <a:rPr lang="en-US" smtClean="0"/>
              <a:t>‹#›</a:t>
            </a:fld>
            <a:endParaRPr lang="en-US"/>
          </a:p>
        </p:txBody>
      </p:sp>
    </p:spTree>
    <p:extLst>
      <p:ext uri="{BB962C8B-B14F-4D97-AF65-F5344CB8AC3E}">
        <p14:creationId xmlns:p14="http://schemas.microsoft.com/office/powerpoint/2010/main" val="181757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16776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1300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463236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66125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284519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91884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472381" y="4453467"/>
            <a:ext cx="2901255"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471863" y="4453467"/>
            <a:ext cx="2915543"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ADD77A6-7B12-4F62-985D-910452806B1C}" type="datetimeFigureOut">
              <a:rPr lang="en-US" smtClean="0"/>
              <a:t>12/7/2024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25364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ADD77A6-7B12-4F62-985D-910452806B1C}" type="datetimeFigureOut">
              <a:rPr lang="en-US" smtClean="0"/>
              <a:t>12/7/2024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44712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D77A6-7B12-4F62-985D-910452806B1C}" type="datetimeFigureOut">
              <a:rPr lang="en-US" smtClean="0"/>
              <a:t>12/7/2024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330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346059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026024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EADD77A6-7B12-4F62-985D-910452806B1C}" type="datetimeFigureOut">
              <a:rPr lang="en-US" smtClean="0"/>
              <a:t>12/7/2024</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5605994-1899-4759-94DA-6C043D5233C6}" type="slidenum">
              <a:rPr lang="en-US" smtClean="0"/>
              <a:t>‹#›</a:t>
            </a:fld>
            <a:endParaRPr lang="en-US"/>
          </a:p>
        </p:txBody>
      </p:sp>
    </p:spTree>
    <p:extLst>
      <p:ext uri="{BB962C8B-B14F-4D97-AF65-F5344CB8AC3E}">
        <p14:creationId xmlns:p14="http://schemas.microsoft.com/office/powerpoint/2010/main" val="362274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D1D50EDC-D24C-20EC-52A6-B9A0A4A6A5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296352"/>
            <a:ext cx="5943600" cy="6673215"/>
          </a:xfrm>
          <a:prstGeom prst="rect">
            <a:avLst/>
          </a:prstGeom>
        </p:spPr>
      </p:pic>
      <p:sp>
        <p:nvSpPr>
          <p:cNvPr id="3" name="مربع نص 2">
            <a:extLst>
              <a:ext uri="{FF2B5EF4-FFF2-40B4-BE49-F238E27FC236}">
                <a16:creationId xmlns:a16="http://schemas.microsoft.com/office/drawing/2014/main" id="{54E80FF1-D862-8C10-4954-762C9D29E326}"/>
              </a:ext>
            </a:extLst>
          </p:cNvPr>
          <p:cNvSpPr txBox="1"/>
          <p:nvPr/>
        </p:nvSpPr>
        <p:spPr>
          <a:xfrm>
            <a:off x="457200" y="8221980"/>
            <a:ext cx="5875020" cy="1292662"/>
          </a:xfrm>
          <a:prstGeom prst="rect">
            <a:avLst/>
          </a:prstGeom>
          <a:noFill/>
        </p:spPr>
        <p:txBody>
          <a:bodyPr wrap="square" rtlCol="0">
            <a:spAutoFit/>
          </a:bodyPr>
          <a:lstStyle/>
          <a:p>
            <a:pPr algn="just"/>
            <a:r>
              <a:rPr lang="en-US" sz="1200" b="1" kern="100" dirty="0">
                <a:effectLst/>
                <a:latin typeface="Calibri" panose="020F0502020204030204" pitchFamily="34" charset="0"/>
                <a:ea typeface="Calibri" panose="020F0502020204030204" pitchFamily="34" charset="0"/>
                <a:cs typeface="Arial" panose="020B0604020202020204" pitchFamily="34" charset="0"/>
              </a:rPr>
              <a:t>S6 Fig:</a:t>
            </a:r>
            <a:r>
              <a:rPr lang="en-US" sz="1200" kern="100" dirty="0">
                <a:effectLst/>
                <a:latin typeface="Calibri" panose="020F0502020204030204" pitchFamily="34" charset="0"/>
                <a:ea typeface="Calibri" panose="020F0502020204030204" pitchFamily="34" charset="0"/>
                <a:cs typeface="Arial" panose="020B0604020202020204" pitchFamily="34" charset="0"/>
              </a:rPr>
              <a:t> Pathologic assessment of tyrosine hydroxylase-stained sections of striatum in different studied groups highlighting positive dopaminergic terminal in each group. high density deep brown background is seen in A) normal, B) DSMO, C) Gonadal extract groups. D) rotenone group showing decreased staining density. E) gonadal extract treated rotenone group shows increased staining. (IHC, x200, scale bar 100 microns, inset x100)</a:t>
            </a:r>
          </a:p>
          <a:p>
            <a:pPr algn="just"/>
            <a:endParaRPr lang="en-US" dirty="0"/>
          </a:p>
        </p:txBody>
      </p:sp>
      <p:sp>
        <p:nvSpPr>
          <p:cNvPr id="5" name="TextBox 4">
            <a:extLst>
              <a:ext uri="{FF2B5EF4-FFF2-40B4-BE49-F238E27FC236}">
                <a16:creationId xmlns:a16="http://schemas.microsoft.com/office/drawing/2014/main" id="{90501374-A0CE-5DE4-EB2F-32D589B1B6DD}"/>
              </a:ext>
            </a:extLst>
          </p:cNvPr>
          <p:cNvSpPr txBox="1"/>
          <p:nvPr/>
        </p:nvSpPr>
        <p:spPr>
          <a:xfrm>
            <a:off x="457200" y="488434"/>
            <a:ext cx="3429000" cy="369332"/>
          </a:xfrm>
          <a:prstGeom prst="rect">
            <a:avLst/>
          </a:prstGeom>
          <a:noFill/>
        </p:spPr>
        <p:txBody>
          <a:bodyPr wrap="square">
            <a:spAutoFit/>
          </a:bodyPr>
          <a:lstStyle/>
          <a:p>
            <a:r>
              <a:rPr lang="en-US" sz="1800" b="1" dirty="0">
                <a:effectLst/>
                <a:latin typeface="Calibri" panose="020F0502020204030204" pitchFamily="34" charset="0"/>
                <a:ea typeface="Calibri" panose="020F0502020204030204" pitchFamily="34" charset="0"/>
                <a:cs typeface="Arial" panose="020B0604020202020204" pitchFamily="34" charset="0"/>
              </a:rPr>
              <a:t>Supplementary Figure </a:t>
            </a:r>
            <a:r>
              <a:rPr lang="en-US" sz="1800" b="1" dirty="0">
                <a:latin typeface="Calibri" panose="020F0502020204030204" pitchFamily="34" charset="0"/>
                <a:ea typeface="Calibri" panose="020F0502020204030204" pitchFamily="34" charset="0"/>
                <a:cs typeface="Arial" panose="020B0604020202020204" pitchFamily="34" charset="0"/>
              </a:rPr>
              <a:t>6</a:t>
            </a:r>
            <a:endParaRPr lang="en-US" dirty="0"/>
          </a:p>
        </p:txBody>
      </p:sp>
    </p:spTree>
    <p:extLst>
      <p:ext uri="{BB962C8B-B14F-4D97-AF65-F5344CB8AC3E}">
        <p14:creationId xmlns:p14="http://schemas.microsoft.com/office/powerpoint/2010/main" val="1902026599"/>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1125</TotalTime>
  <Words>81</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نسق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nehal nagy</dc:creator>
  <cp:lastModifiedBy>HYD OFF31</cp:lastModifiedBy>
  <cp:revision>77</cp:revision>
  <dcterms:created xsi:type="dcterms:W3CDTF">2023-11-28T07:45:43Z</dcterms:created>
  <dcterms:modified xsi:type="dcterms:W3CDTF">2024-12-07T14:35:52Z</dcterms:modified>
</cp:coreProperties>
</file>