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6858000" cy="12192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8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7757C77A-6C17-F89B-D093-E835485C37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18160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AE498DA8-9E16-166C-4515-2ECB28A663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2117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BC569B7B-B800-40FF-B64A-CE730F6E3B98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0D6974A3-5D83-A074-F71B-22337F45DC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518160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42827934-7DB6-035F-E7EB-98F280E03C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117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89AC26E2-C184-42D9-A594-7B477E0BB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49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8BD0-90CC-47C3-805A-125B4A5ED851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21125" y="857250"/>
            <a:ext cx="13017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59AFD-D404-4B5D-9400-3542F0486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7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6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36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5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1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4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4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1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5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2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D77A6-7B12-4F62-985D-910452806B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05994-1899-4759-94DA-6C043D52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7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9">
            <a:extLst>
              <a:ext uri="{FF2B5EF4-FFF2-40B4-BE49-F238E27FC236}">
                <a16:creationId xmlns:a16="http://schemas.microsoft.com/office/drawing/2014/main" id="{DDFC83B5-62C7-5F31-272B-CB090471652A}"/>
              </a:ext>
            </a:extLst>
          </p:cNvPr>
          <p:cNvSpPr txBox="1"/>
          <p:nvPr/>
        </p:nvSpPr>
        <p:spPr>
          <a:xfrm>
            <a:off x="522611" y="8332614"/>
            <a:ext cx="55872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/>
            <a:r>
              <a:rPr lang="en-US" sz="1200" b="1" dirty="0"/>
              <a:t>S8 Fig: </a:t>
            </a:r>
            <a:r>
              <a:rPr lang="en-US" sz="1200" dirty="0"/>
              <a:t>H&amp;E stained sections of liver (first column, x100) and kidney (second column, x200) of different studied groups. </a:t>
            </a:r>
            <a:r>
              <a:rPr lang="en-US" sz="1200" b="1" dirty="0"/>
              <a:t>A,B</a:t>
            </a:r>
            <a:r>
              <a:rPr lang="en-US" sz="1200" dirty="0"/>
              <a:t> control</a:t>
            </a:r>
            <a:r>
              <a:rPr lang="en-US" sz="1200" b="1" dirty="0"/>
              <a:t>, C,D</a:t>
            </a:r>
            <a:r>
              <a:rPr lang="en-US" sz="1200" dirty="0"/>
              <a:t> DMSO, </a:t>
            </a:r>
            <a:r>
              <a:rPr lang="en-US" sz="1200" b="1" dirty="0"/>
              <a:t>E,F</a:t>
            </a:r>
            <a:r>
              <a:rPr lang="en-US" sz="1200" dirty="0"/>
              <a:t> </a:t>
            </a:r>
            <a:r>
              <a:rPr lang="en-US" sz="1200" i="1" dirty="0"/>
              <a:t>P. lividus </a:t>
            </a:r>
            <a:r>
              <a:rPr lang="en-US" sz="1200" dirty="0"/>
              <a:t>gonadal extract.  No pathologic changes were detected in both organs in all studied rats.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4668FB2-6881-9A49-6725-11C0C4EC0D20}"/>
              </a:ext>
            </a:extLst>
          </p:cNvPr>
          <p:cNvGrpSpPr/>
          <p:nvPr/>
        </p:nvGrpSpPr>
        <p:grpSpPr>
          <a:xfrm>
            <a:off x="337943" y="1091360"/>
            <a:ext cx="5952927" cy="7015312"/>
            <a:chOff x="337943" y="1091360"/>
            <a:chExt cx="5952927" cy="7015312"/>
          </a:xfrm>
        </p:grpSpPr>
        <p:pic>
          <p:nvPicPr>
            <p:cNvPr id="2" name="Picture 12">
              <a:extLst>
                <a:ext uri="{FF2B5EF4-FFF2-40B4-BE49-F238E27FC236}">
                  <a16:creationId xmlns:a16="http://schemas.microsoft.com/office/drawing/2014/main" id="{E51DFDA6-489A-DCB9-7B38-540D34BB7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32701" y="1460693"/>
              <a:ext cx="2680894" cy="2010671"/>
            </a:xfrm>
            <a:prstGeom prst="rect">
              <a:avLst/>
            </a:prstGeom>
          </p:spPr>
        </p:pic>
        <p:pic>
          <p:nvPicPr>
            <p:cNvPr id="3" name="Picture 13">
              <a:extLst>
                <a:ext uri="{FF2B5EF4-FFF2-40B4-BE49-F238E27FC236}">
                  <a16:creationId xmlns:a16="http://schemas.microsoft.com/office/drawing/2014/main" id="{21D57CCA-AF01-3F6B-26CB-7998DCC2D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09975" y="1460692"/>
              <a:ext cx="2680894" cy="2010671"/>
            </a:xfrm>
            <a:prstGeom prst="rect">
              <a:avLst/>
            </a:prstGeom>
          </p:spPr>
        </p:pic>
        <p:sp>
          <p:nvSpPr>
            <p:cNvPr id="4" name="مربع نص 3">
              <a:extLst>
                <a:ext uri="{FF2B5EF4-FFF2-40B4-BE49-F238E27FC236}">
                  <a16:creationId xmlns:a16="http://schemas.microsoft.com/office/drawing/2014/main" id="{EF4D19D1-41C5-1681-064F-CA20D559796C}"/>
                </a:ext>
              </a:extLst>
            </p:cNvPr>
            <p:cNvSpPr txBox="1"/>
            <p:nvPr/>
          </p:nvSpPr>
          <p:spPr>
            <a:xfrm>
              <a:off x="762003" y="1490340"/>
              <a:ext cx="262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5" name="مربع نص 4">
              <a:extLst>
                <a:ext uri="{FF2B5EF4-FFF2-40B4-BE49-F238E27FC236}">
                  <a16:creationId xmlns:a16="http://schemas.microsoft.com/office/drawing/2014/main" id="{6BFC219B-730F-477A-B854-C7485A728FAF}"/>
                </a:ext>
              </a:extLst>
            </p:cNvPr>
            <p:cNvSpPr txBox="1"/>
            <p:nvPr/>
          </p:nvSpPr>
          <p:spPr>
            <a:xfrm>
              <a:off x="3700372" y="1479046"/>
              <a:ext cx="214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pic>
          <p:nvPicPr>
            <p:cNvPr id="6" name="Picture 10">
              <a:extLst>
                <a:ext uri="{FF2B5EF4-FFF2-40B4-BE49-F238E27FC236}">
                  <a16:creationId xmlns:a16="http://schemas.microsoft.com/office/drawing/2014/main" id="{A0450D78-4AFC-32AA-E7AB-671DE7773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32701" y="3778346"/>
              <a:ext cx="2680894" cy="2010671"/>
            </a:xfrm>
            <a:prstGeom prst="rect">
              <a:avLst/>
            </a:prstGeom>
          </p:spPr>
        </p:pic>
        <p:pic>
          <p:nvPicPr>
            <p:cNvPr id="7" name="Picture 11">
              <a:extLst>
                <a:ext uri="{FF2B5EF4-FFF2-40B4-BE49-F238E27FC236}">
                  <a16:creationId xmlns:a16="http://schemas.microsoft.com/office/drawing/2014/main" id="{A93C734C-5551-3DAB-B0FA-404A47991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09975" y="3778346"/>
              <a:ext cx="2680894" cy="2010671"/>
            </a:xfrm>
            <a:prstGeom prst="rect">
              <a:avLst/>
            </a:prstGeom>
          </p:spPr>
        </p:pic>
        <p:sp>
          <p:nvSpPr>
            <p:cNvPr id="10" name="مربع نص 9">
              <a:extLst>
                <a:ext uri="{FF2B5EF4-FFF2-40B4-BE49-F238E27FC236}">
                  <a16:creationId xmlns:a16="http://schemas.microsoft.com/office/drawing/2014/main" id="{F171E5FD-9480-06D5-8A12-400E6E0C053E}"/>
                </a:ext>
              </a:extLst>
            </p:cNvPr>
            <p:cNvSpPr txBox="1"/>
            <p:nvPr/>
          </p:nvSpPr>
          <p:spPr>
            <a:xfrm>
              <a:off x="3626160" y="3798916"/>
              <a:ext cx="262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</a:t>
              </a:r>
            </a:p>
          </p:txBody>
        </p:sp>
        <p:sp>
          <p:nvSpPr>
            <p:cNvPr id="11" name="مربع نص 10">
              <a:extLst>
                <a:ext uri="{FF2B5EF4-FFF2-40B4-BE49-F238E27FC236}">
                  <a16:creationId xmlns:a16="http://schemas.microsoft.com/office/drawing/2014/main" id="{5A53DC72-AB6A-5452-2D21-225D87A2ECBA}"/>
                </a:ext>
              </a:extLst>
            </p:cNvPr>
            <p:cNvSpPr txBox="1"/>
            <p:nvPr/>
          </p:nvSpPr>
          <p:spPr>
            <a:xfrm>
              <a:off x="784581" y="3793277"/>
              <a:ext cx="262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pic>
          <p:nvPicPr>
            <p:cNvPr id="12" name="Picture 8">
              <a:extLst>
                <a:ext uri="{FF2B5EF4-FFF2-40B4-BE49-F238E27FC236}">
                  <a16:creationId xmlns:a16="http://schemas.microsoft.com/office/drawing/2014/main" id="{F6B52B82-B5FD-C495-7AE9-E71C0399D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32701" y="6096001"/>
              <a:ext cx="2680895" cy="2010671"/>
            </a:xfrm>
            <a:prstGeom prst="rect">
              <a:avLst/>
            </a:prstGeom>
          </p:spPr>
        </p:pic>
        <p:pic>
          <p:nvPicPr>
            <p:cNvPr id="13" name="Picture 9">
              <a:extLst>
                <a:ext uri="{FF2B5EF4-FFF2-40B4-BE49-F238E27FC236}">
                  <a16:creationId xmlns:a16="http://schemas.microsoft.com/office/drawing/2014/main" id="{9A2F4002-9334-6CC8-91D1-5ACA4EE91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09975" y="6096000"/>
              <a:ext cx="2680895" cy="2010671"/>
            </a:xfrm>
            <a:prstGeom prst="rect">
              <a:avLst/>
            </a:prstGeom>
          </p:spPr>
        </p:pic>
        <p:sp>
          <p:nvSpPr>
            <p:cNvPr id="14" name="مربع نص 13">
              <a:extLst>
                <a:ext uri="{FF2B5EF4-FFF2-40B4-BE49-F238E27FC236}">
                  <a16:creationId xmlns:a16="http://schemas.microsoft.com/office/drawing/2014/main" id="{D0DE611A-3EDF-7D64-285E-5EBEE1970EA2}"/>
                </a:ext>
              </a:extLst>
            </p:cNvPr>
            <p:cNvSpPr txBox="1"/>
            <p:nvPr/>
          </p:nvSpPr>
          <p:spPr>
            <a:xfrm>
              <a:off x="762808" y="6119377"/>
              <a:ext cx="262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  <p:sp>
          <p:nvSpPr>
            <p:cNvPr id="15" name="مربع نص 14">
              <a:extLst>
                <a:ext uri="{FF2B5EF4-FFF2-40B4-BE49-F238E27FC236}">
                  <a16:creationId xmlns:a16="http://schemas.microsoft.com/office/drawing/2014/main" id="{9DA265A7-6ACE-5D35-51C7-4547C3A780EF}"/>
                </a:ext>
              </a:extLst>
            </p:cNvPr>
            <p:cNvSpPr txBox="1"/>
            <p:nvPr/>
          </p:nvSpPr>
          <p:spPr>
            <a:xfrm>
              <a:off x="3645942" y="6119377"/>
              <a:ext cx="214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F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01B63F7-62F1-7EA4-FF71-FC79A14ABD65}"/>
                </a:ext>
              </a:extLst>
            </p:cNvPr>
            <p:cNvSpPr txBox="1"/>
            <p:nvPr/>
          </p:nvSpPr>
          <p:spPr>
            <a:xfrm>
              <a:off x="1580628" y="1091360"/>
              <a:ext cx="4710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Liver</a:t>
              </a:r>
              <a:r>
                <a:rPr lang="en-US" dirty="0"/>
                <a:t>                                                    </a:t>
              </a:r>
              <a:r>
                <a:rPr lang="en-US" b="1" dirty="0"/>
                <a:t>Kidney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EF62324-BAE1-6551-A6BD-88CDAA9051DC}"/>
                </a:ext>
              </a:extLst>
            </p:cNvPr>
            <p:cNvSpPr txBox="1"/>
            <p:nvPr/>
          </p:nvSpPr>
          <p:spPr>
            <a:xfrm rot="16200000">
              <a:off x="23011" y="2321881"/>
              <a:ext cx="9991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Control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D3D45B5-B75C-37FB-94D0-DB043FF0FE3D}"/>
                </a:ext>
              </a:extLst>
            </p:cNvPr>
            <p:cNvSpPr txBox="1"/>
            <p:nvPr/>
          </p:nvSpPr>
          <p:spPr>
            <a:xfrm rot="16200000">
              <a:off x="23010" y="4477543"/>
              <a:ext cx="9991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DMSO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721F2AE-7935-23E9-D4A5-EC4E8AC949B4}"/>
                </a:ext>
              </a:extLst>
            </p:cNvPr>
            <p:cNvSpPr txBox="1"/>
            <p:nvPr/>
          </p:nvSpPr>
          <p:spPr>
            <a:xfrm rot="16200000">
              <a:off x="-471039" y="6928356"/>
              <a:ext cx="198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/>
                <a:t>P. lividus </a:t>
              </a:r>
              <a:r>
                <a:rPr lang="en-US" b="1" dirty="0"/>
                <a:t>extract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538320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1125</TotalTime>
  <Words>75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نسق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nehal nagy</dc:creator>
  <cp:lastModifiedBy>HYD OFF31</cp:lastModifiedBy>
  <cp:revision>77</cp:revision>
  <dcterms:created xsi:type="dcterms:W3CDTF">2023-11-28T07:45:43Z</dcterms:created>
  <dcterms:modified xsi:type="dcterms:W3CDTF">2024-12-07T14:36:17Z</dcterms:modified>
</cp:coreProperties>
</file>