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9" r:id="rId4"/>
    <p:sldId id="257" r:id="rId5"/>
    <p:sldId id="25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70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608400"/>
            <a:ext cx="82269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490400"/>
            <a:ext cx="82269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6314400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507365" y="1367155"/>
          <a:ext cx="8323580" cy="3895090"/>
        </p:xfrm>
        <a:graphic>
          <a:graphicData uri="http://schemas.openxmlformats.org/drawingml/2006/table">
            <a:tbl>
              <a:tblPr/>
              <a:tblGrid>
                <a:gridCol w="1530985"/>
                <a:gridCol w="1517015"/>
                <a:gridCol w="1517015"/>
                <a:gridCol w="3758565"/>
              </a:tblGrid>
              <a:tr h="299720">
                <a:tc gridSpan="4">
                  <a:txBody>
                    <a:bodyPr/>
                    <a:p>
                      <a:pPr algn="l" fontAlgn="ctr"/>
                      <a:r>
                        <a:rPr lang="en-US" altLang="zh-CN" sz="900" b="1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Table S1. Sampling information for the </a:t>
                      </a:r>
                      <a:r>
                        <a:rPr lang="en-US" altLang="zh-CN" sz="90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</a:t>
                      </a:r>
                      <a:r>
                        <a:rPr lang="en-US" altLang="zh-CN" sz="900" b="1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samples in this study.</a:t>
                      </a:r>
                      <a:endParaRPr lang="en-US" altLang="zh-CN" sz="900" b="1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7937" marR="7937" marT="793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Section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Species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b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Accession number in GenBank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Locality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bodinieri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PQ452959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QingchuanCounty,Guanyuan,Sichuan,China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9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maculifera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PQ452960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MalipoCounty,Wenshan,Yunnan,China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225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jinpingensis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PQ452961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MalipoCounty,Wenshan,Yunnan,China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813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niamniamensis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PQ452962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Horticulture and Landscape Architecture of the Southwest Forestry University,Yunnan,China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l" fontAlgn="ctr"/>
                      <a:endParaRPr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9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lemeei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PQ452964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EbianCounty,Leshan,Sichuan,China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duclouxii</a:t>
                      </a:r>
                      <a:r>
                        <a:rPr lang="en-US" altLang="zh-CN" sz="825" b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var.</a:t>
                      </a:r>
                      <a:endParaRPr lang="en-US" altLang="zh-CN" sz="825" b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PQ516714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YanbianCounty,Panzhihua,Sichuan,China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225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undulate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PQ452969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BaoyingCounty,Yaan,Sichuan,China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225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soulieana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PQ452968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BaoyingCounty,Yaan,Sichuan,China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pingxiangensis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PQ452963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PingxiangCounty,Chongzuo,Guangxi,China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gasterocheila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PQ452965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JinkouCounty,Leshan,Sichuan,China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860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morsei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PQ452966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LongzhouCounty,Chongzuo,Guangxi,China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225">
                <a:tc>
                  <a:txBody>
                    <a:bodyPr/>
                    <a:p>
                      <a:pPr algn="just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longialata</a:t>
                      </a:r>
                      <a:endParaRPr lang="en-US" altLang="zh-CN" sz="825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PQ452967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en-US" altLang="zh-CN" sz="825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Meishan,Sichuan,China</a:t>
                      </a:r>
                      <a:endParaRPr lang="en-US" altLang="zh-CN" sz="825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203835" y="1542574"/>
          <a:ext cx="8877300" cy="4351655"/>
        </p:xfrm>
        <a:graphic>
          <a:graphicData uri="http://schemas.openxmlformats.org/drawingml/2006/table">
            <a:tbl>
              <a:tblPr/>
              <a:tblGrid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  <a:gridCol w="443865"/>
              </a:tblGrid>
              <a:tr h="164465">
                <a:tc gridSpan="20">
                  <a:txBody>
                    <a:bodyPr/>
                    <a:p>
                      <a:pPr algn="l" fontAlgn="t">
                        <a:buNone/>
                      </a:pPr>
                      <a:r>
                        <a:rPr lang="en-US" altLang="zh-CN" sz="900" b="1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Table S2. The ω values of 40 protein-coding genes. </a:t>
                      </a:r>
                      <a:endParaRPr lang="en-US" altLang="zh-CN" sz="900" b="1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7937" marR="7937" marT="7937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700">
                <a:tc>
                  <a:txBody>
                    <a:bodyPr/>
                    <a:p>
                      <a:pPr algn="ctr" fontAlgn="t"/>
                      <a:r>
                        <a:rPr lang="en-US" altLang="zh-CN" sz="450" b="1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Sequence</a:t>
                      </a:r>
                      <a:endParaRPr lang="en-US" altLang="zh-CN" sz="450" b="1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alpicola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arguta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balsamina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bodinieri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conchibracteata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cyanantha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duclouxii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gasterocheila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jinpingensis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lemeei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longialata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maculifera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morsei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niamniamensis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omeiana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pingxiangensis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soulie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stenosepala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t"/>
                      <a:r>
                        <a:rPr lang="en-US" altLang="zh-CN" sz="450" b="1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undula</a:t>
                      </a:r>
                      <a:endParaRPr lang="en-US" altLang="zh-CN" sz="450" b="1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t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atpF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0.269159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0.43009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0.549672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0.269159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0.41209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0.270947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0.376488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0.267346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0.672576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0.253658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0.162854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0.364975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0.281153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0.764658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0.484304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0.211814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0.469872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0.340406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0.212527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rps11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0.18382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0.20747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0.181863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0.170422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0.0824299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0.0889774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0.110271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0.137521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0.197072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0.208046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0.107339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0.0970758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0.275395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0.110408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0.0970758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0.239133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0.0828478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0.157216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ndhC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0.089767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0.17156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0.190501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0.089767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0.197455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0.124545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0.177572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0.220179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0.0817566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0.0547021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0.110378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0.151949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0.235602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0.190501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0.154179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0.043852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0.12386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0.318138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0.049039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ndhK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0.127985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0.247577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0.120216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0.135848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0.127094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0.172341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0.131282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0.427715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0.173461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0.0973796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0.146426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0.142584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0.233548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0.187348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0.142584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0.0989979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0.177514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0.204736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0.130978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atpA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0.158341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0.135715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0.179792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0.16184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0.15965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0.403099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0.178916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0.149694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0.752475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0.157891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0.155031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0.210762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0.727289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0.20354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0.204467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0.17257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0.183031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0.183128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0.166818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rpl22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0.569201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0.544213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0.496759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0.60612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0.544819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0.577859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0.596598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0.386477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0.608474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0.816331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0.336078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0.44935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0.629918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0.597078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0.653767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0.574739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0.555379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0.30566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0.262582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0.334009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0.309097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0.594974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0.68491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0.318175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0.290994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0.402536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0.182992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0.0608601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0.402207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0.494845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0.409831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0.542015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0.474256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0.358323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psbC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0.0397161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0.0521876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0.0511762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0.0383801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0.0535879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0.39608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0.0199953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0.0495452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0.305165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0.0486251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0.0635685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0.0215332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0.431378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0.0480676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0.0239202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0.075601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0.031251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0.0437851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0.0651228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atpE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0.302835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0.381383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0.313567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0.302835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0.402504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0.20004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0.324033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0.40032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0.446206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0.302835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0.429531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0.518804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0.354858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0.290475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0.498856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0.302835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0.382432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0.286177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0.466906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ndhB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0.273451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0.574653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0.647093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0.273451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0.446206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0.507079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0.618778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0.673967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0.194071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0.341558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0.273451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0.309709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0.367794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0.933659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0.309709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0.273451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0.273737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0.790744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0.273451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rps4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0.226102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0.58079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0.339695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0.226102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0.339695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0.183974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0.435375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0.535619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0.461528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0.206345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0.406553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0.500025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0.228237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0.450646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0.226102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0.272668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1.08474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0.351449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clpP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0.28757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0.43409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0.527258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0.28757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0.373985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0.671125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0.449787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0.333794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0.26796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0.303693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0.304678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0.147956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2.01911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0.437053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0.158147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0.357446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1.51693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0.326011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0.304678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rps18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0.657828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0.62758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0.657828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1.98127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0.601729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2.22764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0.465057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0.105836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0.521641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0.92454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0.490999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1.01958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0.349084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0.249316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0.812335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0.510973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psaC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0.425111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0.611927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0.517961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0.377882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0.629691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0.410556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1.57871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ccsA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0.452033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0.441819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0.358375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0.452033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0.463109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0.202757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0.426739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0.460935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0.314273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0.416806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0.301617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0.48023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0.368149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0.424672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0.48023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0.374488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0.583835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0.418929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rpl20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0.345452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0.347663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0.275691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0.345452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0.289882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0.0661117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0.40369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0.393394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0.347663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0.345452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0.251854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0.602365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0.0838252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0.314273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0.602365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0.345452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0.357409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0.392784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0.310612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rpl33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0.281697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0.0591864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0.37032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0.282212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0.213061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0.0883663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0.251968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0.349598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0.0548432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0.361444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0.295605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0.0463123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0.245751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0.343978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0.0463123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0.370802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0.393394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0.329933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0.295605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psbD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0.0578215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0.11324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0.051145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0.0578215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0.0536856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0.425403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0.0536214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0.0288863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0.207278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0.0612807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0.0492482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0.0883663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0.411229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0.0473474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0.0883663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0.051145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0.393243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0.0288863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0.0612807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ycf2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0.821843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0.0965782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0.537324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0.787401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0.871964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0.338372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0.669211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0.765768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0.0402248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0.992271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0.953892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0.0450556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0.308768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0.520649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0.0450556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0.933771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0.349578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0.731535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1.01208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psaA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0.0683993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0.242742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0.0440596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0.0683993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0.0694484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0.0867266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0.0520788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0.0623833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0.280076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0.0462567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0.0433724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0.282488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0.438039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0.0520983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0.267518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0.0418648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0.589224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0.122162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0.0521685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ndhJ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0.164766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0.249871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0.190342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0.187466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0.0968854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0.186011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0.222877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0.297301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0.188707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0.156133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0.170465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0.255363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0.187267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0.170465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0.150322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0.391157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0.294005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0.157034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rps16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0.0625498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0.303618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0.0625498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0.281143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0.259656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0.282384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0.307643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0.171586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0.0625498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0.091791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0.271137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0.139161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0.10885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0.224445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0.10174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psbF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0.291976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0.417176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0.194721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0.291976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0.146506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psaJ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0.269499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0.302149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0.119002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0.231712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0.233214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0.230397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0.642027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0.247176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0.122069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0.26687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petA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0.22973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0.840899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0.224846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0.22973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0.215825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0.20913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0.270723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0.146308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0.542911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0.491235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0.176546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0.60603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0.341979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0.259236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0.721141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0.283045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0.223895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0.188986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rps8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0.747562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0.379441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0.563121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0.881646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0.515117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0.264852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0.648654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0.38286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0.395859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0.369626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0.516826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0.28048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1.48211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0.615623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0.281537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0.56085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0.153272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0.500978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0.516826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rpoC2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0.318565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0.186164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0.334653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0.323468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0.28775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0.459843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0.320831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0.37281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0.209061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0.30378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0.984197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0.45081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0.331061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0.984197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0.315679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0.397062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0.380275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0.301851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rpl2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0.304405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0.328886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0.209061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0.174727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0.209061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0.251409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0.344313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0.276201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0.297957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0.489508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0.328886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0.244468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0.340244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0.236107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0.498609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ycf4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0.262398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0.14567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0.343637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0.262398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0.442319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0.370341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0.292712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0.450288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0.112377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0.262579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0.150052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0.197928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0.328688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0.474277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0.285973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0.325343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0.372576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0.222741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matK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0.415467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0.0992405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0.167758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0.165086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0.184377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0.129704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0.162825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0.535124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0.132067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0.382188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0.0884647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0.127316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0.142484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0.497337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0.279676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0.210078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0.386394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psbB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0.148624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0.141743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0.337965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0.18904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0.116514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0.137221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0.181944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0.139076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0.470356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0.287843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0.142119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psbE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0.13823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0.169738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0.116514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0.0775615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0.0290958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0.0775615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0.134283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0.119875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0.167141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0.162505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0.252808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0.141978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0.207232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0.181539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0.171269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0.187205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ycf3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0.116514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0.121179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0.296689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0.227803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0.336626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0.195146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0.2153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0.313723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0.137828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0.0200125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0.116514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0.0820055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0.105125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0.150015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0.123614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0.140705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0.191845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0.116514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rpl14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0.204882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0.241668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0.024448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0.0552541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0.0533789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0.336747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0.0225479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0.169023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0.0281258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0.233843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0.167141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0.235415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0.342973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0.0519343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0.0723612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0.167141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0.129021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0.0761457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0.167141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accD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0.648407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0.0754877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0.0432078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0.077909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0.05916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0.0768008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0.0564858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0.0915591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0.731052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0.098297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0.200887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0.616877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0.759377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rbcL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0.0432078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0.0963697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0.324143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0.234676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0.101132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0.234676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0.324143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0.0665308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0.0767924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0.0537727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0.324143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0.0616947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0.531967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0.0850517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petG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0.0787595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0.0290783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0.0455887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0.0848906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0.101646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0.0544608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0.0868991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0.0838878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atpH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0.0233391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0.0447646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0.0502926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0.0590385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0.0544315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0.0718361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0.0700198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0.110219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0.0941847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0.178843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0.0404914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0.0771399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0.150356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0.119756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psbA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0.0502926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0.183768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0.115301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0.118106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0.160702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0.126166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0.106689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0.106991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0.0400098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0.0598865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0.256991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0.108983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0.0941847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0.0655968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0.0680404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0.0564525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 fontAlgn="b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ndhH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0.106601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0.173122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0.0213527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0.0207214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0.0454091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0.828473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0.0383898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0.0233832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0.0438297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0.0956865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0.166577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0.683656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0.0222415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0.108208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0.0395856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b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0.0937515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b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j6DqUm4oIcKrKsStkz1-SA"/>
          <p:cNvPicPr>
            <a:picLocks noChangeAspect="1"/>
          </p:cNvPicPr>
          <p:nvPr/>
        </p:nvPicPr>
        <p:blipFill>
          <a:blip r:embed="rId1"/>
          <a:srcRect l="20375" t="10191" r="32870" b="3189"/>
          <a:stretch>
            <a:fillRect/>
          </a:stretch>
        </p:blipFill>
        <p:spPr>
          <a:xfrm>
            <a:off x="1112203" y="267335"/>
            <a:ext cx="6919595" cy="59061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5780" y="6234589"/>
            <a:ext cx="7638098" cy="203359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1350"/>
              <a:t> </a:t>
            </a:r>
            <a:r>
              <a:rPr lang="zh-CN" altLang="en-US" sz="900">
                <a:latin typeface="Times New Roman" panose="02020603050405020304" charset="0"/>
                <a:cs typeface="Times New Roman" panose="02020603050405020304" charset="0"/>
              </a:rPr>
              <a:t>Fig S</a:t>
            </a:r>
            <a:r>
              <a:rPr lang="en-US" altLang="zh-CN" sz="900">
                <a:latin typeface="Times New Roman" panose="02020603050405020304" charset="0"/>
                <a:cs typeface="Times New Roman" panose="02020603050405020304" charset="0"/>
              </a:rPr>
              <a:t>1</a:t>
            </a:r>
            <a:r>
              <a:rPr lang="zh-CN" altLang="en-US" sz="900">
                <a:latin typeface="Times New Roman" panose="02020603050405020304" charset="0"/>
                <a:cs typeface="Times New Roman" panose="02020603050405020304" charset="0"/>
              </a:rPr>
              <a:t>  maximum parsimony phylogenetic tree based on complete chloroplast geno</a:t>
            </a:r>
            <a:r>
              <a:rPr lang="en-US" altLang="zh-CN" sz="900">
                <a:latin typeface="Times New Roman" panose="02020603050405020304" charset="0"/>
                <a:cs typeface="Times New Roman" panose="02020603050405020304" charset="0"/>
              </a:rPr>
              <a:t>es</a:t>
            </a:r>
            <a:endParaRPr lang="en-US" altLang="zh-CN" sz="9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658495" y="220345"/>
          <a:ext cx="6982460" cy="6605905"/>
        </p:xfrm>
        <a:graphic>
          <a:graphicData uri="http://schemas.openxmlformats.org/drawingml/2006/table">
            <a:tbl>
              <a:tblPr/>
              <a:tblGrid>
                <a:gridCol w="1925955"/>
                <a:gridCol w="842645"/>
                <a:gridCol w="842010"/>
                <a:gridCol w="843915"/>
                <a:gridCol w="840740"/>
                <a:gridCol w="844550"/>
                <a:gridCol w="842645"/>
              </a:tblGrid>
              <a:tr h="146685">
                <a:tc gridSpan="7">
                  <a:txBody>
                    <a:bodyPr/>
                    <a:p>
                      <a:pPr algn="l" fontAlgn="ctr"/>
                      <a:r>
                        <a:rPr lang="en-US" altLang="zh-CN" sz="450" b="1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Table S3. Coding of the six morphological characters of 46 Balsaminaceaespecies</a:t>
                      </a:r>
                      <a:endParaRPr lang="en-US" altLang="zh-CN" sz="450" b="1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99390">
                <a:tc>
                  <a:txBody>
                    <a:bodyPr/>
                    <a:p>
                      <a:pPr algn="ctr" fontAlgn="ctr"/>
                      <a:endParaRPr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Capsule Shape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Sepal Number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Habit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Spur Length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Flower Colour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Morphology and Number of Aperture 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Hydrocera triflora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chishuiensis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maculifera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guizhouensis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pritzelii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60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omeiana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79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linearisepala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gasterocheila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stenosepala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glandulifera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glandulifera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loulanensis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79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cyanantha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cyanantha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97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jinpingensis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undulate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0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lemeei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pingxiangensis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bodinieri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alpicola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platysepala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huangyanensis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huangyanensis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huangyanensis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soulieana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79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davidii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 Impatiens fanjingshanica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morsei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piufanensis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longialata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macrovexilla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macrovexilla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arguta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duclouxii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conchibracteata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43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hawkeri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97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balsamina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79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balsamina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niamniamensis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walleriana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33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monticola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chlorosepala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Impatiens chlorosepala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65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monticola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700">
                <a:tc>
                  <a:txBody>
                    <a:bodyPr/>
                    <a:p>
                      <a:pPr algn="ctr" fontAlgn="ctr"/>
                      <a:r>
                        <a:rPr lang="en-US" altLang="zh-CN" sz="450" b="0" i="1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Impatiens mengtszeana</a:t>
                      </a:r>
                      <a:endParaRPr lang="en-US" altLang="zh-CN" sz="450" b="0" i="1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en-US" altLang="zh-CN" sz="450" b="0" i="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endParaRPr lang="en-US" altLang="zh-CN" sz="450" b="0" i="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5952" marR="5952" marT="5952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TABLE_ENDDRAG_ORIGIN_RECT" val="871*403"/>
  <p:tag name="TABLE_ENDDRAG_RECT" val="58*82*871*403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TABLE_ENDDRAG_ORIGIN_RECT" val="930*439"/>
  <p:tag name="TABLE_ENDDRAG_RECT" val="22*71*930*439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TABLE_ENDDRAG_ORIGIN_RECT" val="527*504"/>
  <p:tag name="TABLE_ENDDRAG_RECT" val="51*17*527*504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commondata" val="eyJoZGlkIjoiODZlMGVkNmUxZDFlYjI4YTk1MWYxYzRlOTIxNmY4NjA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10341</Words>
  <Application>WPS 演示</Application>
  <PresentationFormat>宽屏</PresentationFormat>
  <Paragraphs>2451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Times New Roman</vt:lpstr>
      <vt:lpstr>Times New Roman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Tod und</cp:lastModifiedBy>
  <cp:revision>159</cp:revision>
  <dcterms:created xsi:type="dcterms:W3CDTF">2019-06-19T02:08:00Z</dcterms:created>
  <dcterms:modified xsi:type="dcterms:W3CDTF">2024-11-03T17:19:11Z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7C5A9FB4A2A24314BB6A5596C3EF3A3B_11</vt:lpwstr>
  </property>
</Properties>
</file>