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57" r:id="rId3"/>
    <p:sldId id="271" r:id="rId4"/>
    <p:sldId id="272" r:id="rId5"/>
    <p:sldId id="270" r:id="rId6"/>
    <p:sldId id="265" r:id="rId7"/>
    <p:sldId id="264" r:id="rId8"/>
  </p:sldIdLst>
  <p:sldSz cx="6858000" cy="12192000"/>
  <p:notesSz cx="6735763" cy="9866313"/>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461C7D2-467A-6D0C-64F7-4DDAA19BAD0B}" name="Katharina Kujala" initials="KK" userId="S::palmer@univ.yo.oulu.fi::2e0db53f-3cb4-4a78-8d5d-800bca387ad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atharina Kujala" initials="KK" lastIdx="3" clrIdx="0">
    <p:extLst>
      <p:ext uri="{19B8F6BF-5375-455C-9EA6-DF929625EA0E}">
        <p15:presenceInfo xmlns:p15="http://schemas.microsoft.com/office/powerpoint/2012/main" userId="S-1-5-21-520885676-241231727-2904406126-1981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8" autoAdjust="0"/>
    <p:restoredTop sz="94660"/>
  </p:normalViewPr>
  <p:slideViewPr>
    <p:cSldViewPr snapToGrid="0">
      <p:cViewPr varScale="1">
        <p:scale>
          <a:sx n="66" d="100"/>
          <a:sy n="66" d="100"/>
        </p:scale>
        <p:origin x="231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harina Kujala" userId="2e0db53f-3cb4-4a78-8d5d-800bca387ad8" providerId="ADAL" clId="{712F4FB7-BEC8-4B43-ACEF-2401B0170A31}"/>
    <pc:docChg chg="custSel delSld modSld">
      <pc:chgData name="Katharina Kujala" userId="2e0db53f-3cb4-4a78-8d5d-800bca387ad8" providerId="ADAL" clId="{712F4FB7-BEC8-4B43-ACEF-2401B0170A31}" dt="2024-12-05T06:56:53.631" v="5" actId="20577"/>
      <pc:docMkLst>
        <pc:docMk/>
      </pc:docMkLst>
      <pc:sldChg chg="modSp mod">
        <pc:chgData name="Katharina Kujala" userId="2e0db53f-3cb4-4a78-8d5d-800bca387ad8" providerId="ADAL" clId="{712F4FB7-BEC8-4B43-ACEF-2401B0170A31}" dt="2024-12-05T06:56:06.392" v="1" actId="313"/>
        <pc:sldMkLst>
          <pc:docMk/>
          <pc:sldMk cId="3117648150" sldId="257"/>
        </pc:sldMkLst>
        <pc:spChg chg="mod">
          <ac:chgData name="Katharina Kujala" userId="2e0db53f-3cb4-4a78-8d5d-800bca387ad8" providerId="ADAL" clId="{712F4FB7-BEC8-4B43-ACEF-2401B0170A31}" dt="2024-12-05T06:56:06.392" v="1" actId="313"/>
          <ac:spMkLst>
            <pc:docMk/>
            <pc:sldMk cId="3117648150" sldId="257"/>
            <ac:spMk id="4" creationId="{AF016C08-B684-FBD5-D706-97A9C29A8F14}"/>
          </ac:spMkLst>
        </pc:spChg>
      </pc:sldChg>
      <pc:sldChg chg="del">
        <pc:chgData name="Katharina Kujala" userId="2e0db53f-3cb4-4a78-8d5d-800bca387ad8" providerId="ADAL" clId="{712F4FB7-BEC8-4B43-ACEF-2401B0170A31}" dt="2024-05-02T13:20:40.332" v="0" actId="47"/>
        <pc:sldMkLst>
          <pc:docMk/>
          <pc:sldMk cId="48197390" sldId="259"/>
        </pc:sldMkLst>
      </pc:sldChg>
      <pc:sldChg chg="del">
        <pc:chgData name="Katharina Kujala" userId="2e0db53f-3cb4-4a78-8d5d-800bca387ad8" providerId="ADAL" clId="{712F4FB7-BEC8-4B43-ACEF-2401B0170A31}" dt="2024-05-02T13:20:40.332" v="0" actId="47"/>
        <pc:sldMkLst>
          <pc:docMk/>
          <pc:sldMk cId="1075585170" sldId="260"/>
        </pc:sldMkLst>
      </pc:sldChg>
      <pc:sldChg chg="modSp mod">
        <pc:chgData name="Katharina Kujala" userId="2e0db53f-3cb4-4a78-8d5d-800bca387ad8" providerId="ADAL" clId="{712F4FB7-BEC8-4B43-ACEF-2401B0170A31}" dt="2024-12-05T06:56:53.631" v="5" actId="20577"/>
        <pc:sldMkLst>
          <pc:docMk/>
          <pc:sldMk cId="3531123967" sldId="264"/>
        </pc:sldMkLst>
        <pc:spChg chg="mod">
          <ac:chgData name="Katharina Kujala" userId="2e0db53f-3cb4-4a78-8d5d-800bca387ad8" providerId="ADAL" clId="{712F4FB7-BEC8-4B43-ACEF-2401B0170A31}" dt="2024-12-05T06:56:53.631" v="5" actId="20577"/>
          <ac:spMkLst>
            <pc:docMk/>
            <pc:sldMk cId="3531123967" sldId="264"/>
            <ac:spMk id="10" creationId="{00000000-0000-0000-0000-000000000000}"/>
          </ac:spMkLst>
        </pc:spChg>
      </pc:sldChg>
      <pc:sldChg chg="del">
        <pc:chgData name="Katharina Kujala" userId="2e0db53f-3cb4-4a78-8d5d-800bca387ad8" providerId="ADAL" clId="{712F4FB7-BEC8-4B43-ACEF-2401B0170A31}" dt="2024-05-02T13:20:40.332" v="0" actId="47"/>
        <pc:sldMkLst>
          <pc:docMk/>
          <pc:sldMk cId="774475568" sldId="269"/>
        </pc:sldMkLst>
      </pc:sldChg>
      <pc:sldChg chg="modSp mod">
        <pc:chgData name="Katharina Kujala" userId="2e0db53f-3cb4-4a78-8d5d-800bca387ad8" providerId="ADAL" clId="{712F4FB7-BEC8-4B43-ACEF-2401B0170A31}" dt="2024-12-05T06:56:30.164" v="4" actId="313"/>
        <pc:sldMkLst>
          <pc:docMk/>
          <pc:sldMk cId="443805889" sldId="270"/>
        </pc:sldMkLst>
        <pc:spChg chg="mod">
          <ac:chgData name="Katharina Kujala" userId="2e0db53f-3cb4-4a78-8d5d-800bca387ad8" providerId="ADAL" clId="{712F4FB7-BEC8-4B43-ACEF-2401B0170A31}" dt="2024-12-05T06:56:30.164" v="4" actId="313"/>
          <ac:spMkLst>
            <pc:docMk/>
            <pc:sldMk cId="443805889" sldId="270"/>
            <ac:spMk id="5" creationId="{03469998-0175-932D-8BBE-4137FFF9ABD6}"/>
          </ac:spMkLst>
        </pc:spChg>
      </pc:sldChg>
      <pc:sldChg chg="modSp mod">
        <pc:chgData name="Katharina Kujala" userId="2e0db53f-3cb4-4a78-8d5d-800bca387ad8" providerId="ADAL" clId="{712F4FB7-BEC8-4B43-ACEF-2401B0170A31}" dt="2024-12-05T06:56:17.927" v="2" actId="313"/>
        <pc:sldMkLst>
          <pc:docMk/>
          <pc:sldMk cId="1707434373" sldId="271"/>
        </pc:sldMkLst>
        <pc:spChg chg="mod">
          <ac:chgData name="Katharina Kujala" userId="2e0db53f-3cb4-4a78-8d5d-800bca387ad8" providerId="ADAL" clId="{712F4FB7-BEC8-4B43-ACEF-2401B0170A31}" dt="2024-12-05T06:56:17.927" v="2" actId="313"/>
          <ac:spMkLst>
            <pc:docMk/>
            <pc:sldMk cId="1707434373" sldId="271"/>
            <ac:spMk id="5" creationId="{792BB1C3-FD6C-F3D1-9B9D-7782A8D26CE8}"/>
          </ac:spMkLst>
        </pc:spChg>
      </pc:sldChg>
      <pc:sldChg chg="modSp mod">
        <pc:chgData name="Katharina Kujala" userId="2e0db53f-3cb4-4a78-8d5d-800bca387ad8" providerId="ADAL" clId="{712F4FB7-BEC8-4B43-ACEF-2401B0170A31}" dt="2024-12-05T06:56:23.497" v="3" actId="313"/>
        <pc:sldMkLst>
          <pc:docMk/>
          <pc:sldMk cId="4291910487" sldId="272"/>
        </pc:sldMkLst>
        <pc:spChg chg="mod">
          <ac:chgData name="Katharina Kujala" userId="2e0db53f-3cb4-4a78-8d5d-800bca387ad8" providerId="ADAL" clId="{712F4FB7-BEC8-4B43-ACEF-2401B0170A31}" dt="2024-12-05T06:56:23.497" v="3" actId="313"/>
          <ac:spMkLst>
            <pc:docMk/>
            <pc:sldMk cId="4291910487" sldId="272"/>
            <ac:spMk id="5" creationId="{FEB8E737-4582-59CC-423E-BDF6069134D4}"/>
          </ac:spMkLst>
        </pc:spChg>
      </pc:sldChg>
      <pc:sldChg chg="del">
        <pc:chgData name="Katharina Kujala" userId="2e0db53f-3cb4-4a78-8d5d-800bca387ad8" providerId="ADAL" clId="{712F4FB7-BEC8-4B43-ACEF-2401B0170A31}" dt="2024-05-02T13:20:40.332" v="0" actId="47"/>
        <pc:sldMkLst>
          <pc:docMk/>
          <pc:sldMk cId="2441806578" sldId="280"/>
        </pc:sldMkLst>
      </pc:sldChg>
      <pc:sldChg chg="del">
        <pc:chgData name="Katharina Kujala" userId="2e0db53f-3cb4-4a78-8d5d-800bca387ad8" providerId="ADAL" clId="{712F4FB7-BEC8-4B43-ACEF-2401B0170A31}" dt="2024-05-02T13:20:40.332" v="0" actId="47"/>
        <pc:sldMkLst>
          <pc:docMk/>
          <pc:sldMk cId="1230760186" sldId="283"/>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fi-FI"/>
              <a:t>Muokkaa perustyyl. napsautt.</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i-FI"/>
              <a:t>Muokkaa alaotsikon perustyyliä napsautt.</a:t>
            </a:r>
            <a:endParaRPr lang="en-US" dirty="0"/>
          </a:p>
        </p:txBody>
      </p:sp>
      <p:sp>
        <p:nvSpPr>
          <p:cNvPr id="4" name="Date Placeholder 3"/>
          <p:cNvSpPr>
            <a:spLocks noGrp="1"/>
          </p:cNvSpPr>
          <p:nvPr>
            <p:ph type="dt" sz="half" idx="10"/>
          </p:nvPr>
        </p:nvSpPr>
        <p:spPr/>
        <p:txBody>
          <a:bodyPr/>
          <a:lstStyle/>
          <a:p>
            <a:fld id="{1096A818-B078-43F2-A040-B94499B09378}" type="datetimeFigureOut">
              <a:rPr lang="fi-FI" smtClean="0"/>
              <a:t>5.12.2024</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2880990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perustyyl. napsautt.</a:t>
            </a:r>
            <a:endParaRPr lang="en-US" dirty="0"/>
          </a:p>
        </p:txBody>
      </p:sp>
      <p:sp>
        <p:nvSpPr>
          <p:cNvPr id="3" name="Vertical Text Placeholder 2"/>
          <p:cNvSpPr>
            <a:spLocks noGrp="1"/>
          </p:cNvSpPr>
          <p:nvPr>
            <p:ph type="body" orient="vert" idx="1"/>
          </p:nvPr>
        </p:nvSpPr>
        <p:spPr/>
        <p:txBody>
          <a:bodyPr vert="eaVert"/>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4" name="Date Placeholder 3"/>
          <p:cNvSpPr>
            <a:spLocks noGrp="1"/>
          </p:cNvSpPr>
          <p:nvPr>
            <p:ph type="dt" sz="half" idx="10"/>
          </p:nvPr>
        </p:nvSpPr>
        <p:spPr/>
        <p:txBody>
          <a:bodyPr/>
          <a:lstStyle/>
          <a:p>
            <a:fld id="{1096A818-B078-43F2-A040-B94499B09378}" type="datetimeFigureOut">
              <a:rPr lang="fi-FI" smtClean="0"/>
              <a:t>5.12.2024</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4155095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fi-FI"/>
              <a:t>Muokkaa perustyyl. napsautt.</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4" name="Date Placeholder 3"/>
          <p:cNvSpPr>
            <a:spLocks noGrp="1"/>
          </p:cNvSpPr>
          <p:nvPr>
            <p:ph type="dt" sz="half" idx="10"/>
          </p:nvPr>
        </p:nvSpPr>
        <p:spPr/>
        <p:txBody>
          <a:bodyPr/>
          <a:lstStyle/>
          <a:p>
            <a:fld id="{1096A818-B078-43F2-A040-B94499B09378}" type="datetimeFigureOut">
              <a:rPr lang="fi-FI" smtClean="0"/>
              <a:t>5.12.2024</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1958967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perustyyl. napsautt.</a:t>
            </a:r>
            <a:endParaRPr lang="en-US" dirty="0"/>
          </a:p>
        </p:txBody>
      </p:sp>
      <p:sp>
        <p:nvSpPr>
          <p:cNvPr id="3" name="Content Placeholder 2"/>
          <p:cNvSpPr>
            <a:spLocks noGrp="1"/>
          </p:cNvSpPr>
          <p:nvPr>
            <p:ph idx="1"/>
          </p:nvPr>
        </p:nvSpPr>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4" name="Date Placeholder 3"/>
          <p:cNvSpPr>
            <a:spLocks noGrp="1"/>
          </p:cNvSpPr>
          <p:nvPr>
            <p:ph type="dt" sz="half" idx="10"/>
          </p:nvPr>
        </p:nvSpPr>
        <p:spPr/>
        <p:txBody>
          <a:bodyPr/>
          <a:lstStyle/>
          <a:p>
            <a:fld id="{1096A818-B078-43F2-A040-B94499B09378}" type="datetimeFigureOut">
              <a:rPr lang="fi-FI" smtClean="0"/>
              <a:t>5.12.2024</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2725435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fi-FI"/>
              <a:t>Muokkaa perustyyl. napsautt.</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i-FI"/>
              <a:t>Muokkaa tekstin perustyylejä napsauttamalla</a:t>
            </a:r>
          </a:p>
        </p:txBody>
      </p:sp>
      <p:sp>
        <p:nvSpPr>
          <p:cNvPr id="4" name="Date Placeholder 3"/>
          <p:cNvSpPr>
            <a:spLocks noGrp="1"/>
          </p:cNvSpPr>
          <p:nvPr>
            <p:ph type="dt" sz="half" idx="10"/>
          </p:nvPr>
        </p:nvSpPr>
        <p:spPr/>
        <p:txBody>
          <a:bodyPr/>
          <a:lstStyle/>
          <a:p>
            <a:fld id="{1096A818-B078-43F2-A040-B94499B09378}" type="datetimeFigureOut">
              <a:rPr lang="fi-FI" smtClean="0"/>
              <a:t>5.12.2024</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3165416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perustyyl. napsautt.</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5" name="Date Placeholder 4"/>
          <p:cNvSpPr>
            <a:spLocks noGrp="1"/>
          </p:cNvSpPr>
          <p:nvPr>
            <p:ph type="dt" sz="half" idx="10"/>
          </p:nvPr>
        </p:nvSpPr>
        <p:spPr/>
        <p:txBody>
          <a:bodyPr/>
          <a:lstStyle/>
          <a:p>
            <a:fld id="{1096A818-B078-43F2-A040-B94499B09378}" type="datetimeFigureOut">
              <a:rPr lang="fi-FI" smtClean="0"/>
              <a:t>5.12.2024</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3731723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fi-FI"/>
              <a:t>Muokkaa perustyyl. napsautt.</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i-FI"/>
              <a:t>Muokkaa tekstin perustyylejä napsauttamalla</a:t>
            </a:r>
          </a:p>
        </p:txBody>
      </p:sp>
      <p:sp>
        <p:nvSpPr>
          <p:cNvPr id="4" name="Content Placeholder 3"/>
          <p:cNvSpPr>
            <a:spLocks noGrp="1"/>
          </p:cNvSpPr>
          <p:nvPr>
            <p:ph sz="half" idx="2"/>
          </p:nvPr>
        </p:nvSpPr>
        <p:spPr>
          <a:xfrm>
            <a:off x="472381" y="4453467"/>
            <a:ext cx="2901255" cy="6550379"/>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i-FI"/>
              <a:t>Muokkaa tekstin perustyylejä napsauttamalla</a:t>
            </a:r>
          </a:p>
        </p:txBody>
      </p:sp>
      <p:sp>
        <p:nvSpPr>
          <p:cNvPr id="6" name="Content Placeholder 5"/>
          <p:cNvSpPr>
            <a:spLocks noGrp="1"/>
          </p:cNvSpPr>
          <p:nvPr>
            <p:ph sz="quarter" idx="4"/>
          </p:nvPr>
        </p:nvSpPr>
        <p:spPr>
          <a:xfrm>
            <a:off x="3471863" y="4453467"/>
            <a:ext cx="2915543" cy="6550379"/>
          </a:xfrm>
        </p:spPr>
        <p:txBody>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7" name="Date Placeholder 6"/>
          <p:cNvSpPr>
            <a:spLocks noGrp="1"/>
          </p:cNvSpPr>
          <p:nvPr>
            <p:ph type="dt" sz="half" idx="10"/>
          </p:nvPr>
        </p:nvSpPr>
        <p:spPr/>
        <p:txBody>
          <a:bodyPr/>
          <a:lstStyle/>
          <a:p>
            <a:fld id="{1096A818-B078-43F2-A040-B94499B09378}" type="datetimeFigureOut">
              <a:rPr lang="fi-FI" smtClean="0"/>
              <a:t>5.12.2024</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575654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perustyyl. napsautt.</a:t>
            </a:r>
            <a:endParaRPr lang="en-US" dirty="0"/>
          </a:p>
        </p:txBody>
      </p:sp>
      <p:sp>
        <p:nvSpPr>
          <p:cNvPr id="3" name="Date Placeholder 2"/>
          <p:cNvSpPr>
            <a:spLocks noGrp="1"/>
          </p:cNvSpPr>
          <p:nvPr>
            <p:ph type="dt" sz="half" idx="10"/>
          </p:nvPr>
        </p:nvSpPr>
        <p:spPr/>
        <p:txBody>
          <a:bodyPr/>
          <a:lstStyle/>
          <a:p>
            <a:fld id="{1096A818-B078-43F2-A040-B94499B09378}" type="datetimeFigureOut">
              <a:rPr lang="fi-FI" smtClean="0"/>
              <a:t>5.12.2024</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122176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96A818-B078-43F2-A040-B94499B09378}" type="datetimeFigureOut">
              <a:rPr lang="fi-FI" smtClean="0"/>
              <a:t>5.12.2024</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3069974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fi-FI"/>
              <a:t>Muokkaa perustyyl. napsautt.</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i-FI"/>
              <a:t>Muokkaa tekstin perustyylejä napsauttamalla</a:t>
            </a:r>
          </a:p>
        </p:txBody>
      </p:sp>
      <p:sp>
        <p:nvSpPr>
          <p:cNvPr id="5" name="Date Placeholder 4"/>
          <p:cNvSpPr>
            <a:spLocks noGrp="1"/>
          </p:cNvSpPr>
          <p:nvPr>
            <p:ph type="dt" sz="half" idx="10"/>
          </p:nvPr>
        </p:nvSpPr>
        <p:spPr/>
        <p:txBody>
          <a:bodyPr/>
          <a:lstStyle/>
          <a:p>
            <a:fld id="{1096A818-B078-43F2-A040-B94499B09378}" type="datetimeFigureOut">
              <a:rPr lang="fi-FI" smtClean="0"/>
              <a:t>5.12.2024</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3450948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fi-FI"/>
              <a:t>Muokkaa perustyyl. napsautt.</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i-FI"/>
              <a:t>Lisää kuva napsauttamalla kuvaketta</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i-FI"/>
              <a:t>Muokkaa tekstin perustyylejä napsauttamalla</a:t>
            </a:r>
          </a:p>
        </p:txBody>
      </p:sp>
      <p:sp>
        <p:nvSpPr>
          <p:cNvPr id="5" name="Date Placeholder 4"/>
          <p:cNvSpPr>
            <a:spLocks noGrp="1"/>
          </p:cNvSpPr>
          <p:nvPr>
            <p:ph type="dt" sz="half" idx="10"/>
          </p:nvPr>
        </p:nvSpPr>
        <p:spPr/>
        <p:txBody>
          <a:bodyPr/>
          <a:lstStyle/>
          <a:p>
            <a:fld id="{1096A818-B078-43F2-A040-B94499B09378}" type="datetimeFigureOut">
              <a:rPr lang="fi-FI" smtClean="0"/>
              <a:t>5.12.2024</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BC666C68-0A32-40B5-9218-795F125D4302}" type="slidenum">
              <a:rPr lang="fi-FI" smtClean="0"/>
              <a:t>‹#›</a:t>
            </a:fld>
            <a:endParaRPr lang="fi-FI"/>
          </a:p>
        </p:txBody>
      </p:sp>
    </p:spTree>
    <p:extLst>
      <p:ext uri="{BB962C8B-B14F-4D97-AF65-F5344CB8AC3E}">
        <p14:creationId xmlns:p14="http://schemas.microsoft.com/office/powerpoint/2010/main" val="544581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fi-FI"/>
              <a:t>Muokkaa perustyyl. napsautt.</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1096A818-B078-43F2-A040-B94499B09378}" type="datetimeFigureOut">
              <a:rPr lang="fi-FI" smtClean="0"/>
              <a:t>5.12.2024</a:t>
            </a:fld>
            <a:endParaRPr lang="fi-FI"/>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BC666C68-0A32-40B5-9218-795F125D4302}" type="slidenum">
              <a:rPr lang="fi-FI" smtClean="0"/>
              <a:t>‹#›</a:t>
            </a:fld>
            <a:endParaRPr lang="fi-FI"/>
          </a:p>
        </p:txBody>
      </p:sp>
    </p:spTree>
    <p:extLst>
      <p:ext uri="{BB962C8B-B14F-4D97-AF65-F5344CB8AC3E}">
        <p14:creationId xmlns:p14="http://schemas.microsoft.com/office/powerpoint/2010/main" val="29286997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T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iruutu 4"/>
          <p:cNvSpPr txBox="1"/>
          <p:nvPr/>
        </p:nvSpPr>
        <p:spPr>
          <a:xfrm>
            <a:off x="180975" y="6270441"/>
            <a:ext cx="6677025" cy="461665"/>
          </a:xfrm>
          <a:prstGeom prst="rect">
            <a:avLst/>
          </a:prstGeom>
          <a:noFill/>
        </p:spPr>
        <p:txBody>
          <a:bodyPr wrap="square" rtlCol="0">
            <a:spAutoFit/>
          </a:bodyPr>
          <a:lstStyle/>
          <a:p>
            <a:pPr algn="just"/>
            <a:r>
              <a:rPr lang="fi-FI" sz="1200" b="1" dirty="0" err="1">
                <a:latin typeface="Arial" panose="020B0604020202020204" pitchFamily="34" charset="0"/>
                <a:cs typeface="Arial" panose="020B0604020202020204" pitchFamily="34" charset="0"/>
              </a:rPr>
              <a:t>Figure</a:t>
            </a:r>
            <a:r>
              <a:rPr lang="fi-FI" sz="1200" b="1" dirty="0">
                <a:latin typeface="Arial" panose="020B0604020202020204" pitchFamily="34" charset="0"/>
                <a:cs typeface="Arial" panose="020B0604020202020204" pitchFamily="34" charset="0"/>
              </a:rPr>
              <a:t> S1: </a:t>
            </a:r>
            <a:r>
              <a:rPr lang="fi-FI" sz="1200" dirty="0" err="1">
                <a:latin typeface="Arial" panose="020B0604020202020204" pitchFamily="34" charset="0"/>
                <a:cs typeface="Arial" panose="020B0604020202020204" pitchFamily="34" charset="0"/>
              </a:rPr>
              <a:t>Overview</a:t>
            </a:r>
            <a:r>
              <a:rPr lang="fi-FI" sz="1200" dirty="0">
                <a:latin typeface="Arial" panose="020B0604020202020204" pitchFamily="34" charset="0"/>
                <a:cs typeface="Arial" panose="020B0604020202020204" pitchFamily="34" charset="0"/>
              </a:rPr>
              <a:t> of </a:t>
            </a:r>
            <a:r>
              <a:rPr lang="fi-FI" sz="1200" dirty="0" err="1">
                <a:latin typeface="Arial" panose="020B0604020202020204" pitchFamily="34" charset="0"/>
                <a:cs typeface="Arial" panose="020B0604020202020204" pitchFamily="34" charset="0"/>
              </a:rPr>
              <a:t>experiments</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conducted</a:t>
            </a:r>
            <a:r>
              <a:rPr lang="fi-FI" sz="1200" dirty="0">
                <a:latin typeface="Arial" panose="020B0604020202020204" pitchFamily="34" charset="0"/>
                <a:cs typeface="Arial" panose="020B0604020202020204" pitchFamily="34" charset="0"/>
              </a:rPr>
              <a:t> to </a:t>
            </a:r>
            <a:r>
              <a:rPr lang="fi-FI" sz="1200" dirty="0" err="1">
                <a:latin typeface="Arial" panose="020B0604020202020204" pitchFamily="34" charset="0"/>
                <a:cs typeface="Arial" panose="020B0604020202020204" pitchFamily="34" charset="0"/>
              </a:rPr>
              <a:t>assess</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the</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physiology</a:t>
            </a:r>
            <a:r>
              <a:rPr lang="fi-FI" sz="1200" dirty="0">
                <a:latin typeface="Arial" panose="020B0604020202020204" pitchFamily="34" charset="0"/>
                <a:cs typeface="Arial" panose="020B0604020202020204" pitchFamily="34" charset="0"/>
              </a:rPr>
              <a:t> and </a:t>
            </a:r>
            <a:r>
              <a:rPr lang="fi-FI" sz="1200" dirty="0" err="1">
                <a:latin typeface="Arial" panose="020B0604020202020204" pitchFamily="34" charset="0"/>
                <a:cs typeface="Arial" panose="020B0604020202020204" pitchFamily="34" charset="0"/>
              </a:rPr>
              <a:t>diversity</a:t>
            </a:r>
            <a:r>
              <a:rPr lang="fi-FI" sz="1200" dirty="0">
                <a:latin typeface="Arial" panose="020B0604020202020204" pitchFamily="34" charset="0"/>
                <a:cs typeface="Arial" panose="020B0604020202020204" pitchFamily="34" charset="0"/>
              </a:rPr>
              <a:t> of </a:t>
            </a:r>
            <a:r>
              <a:rPr lang="fi-FI" sz="1200" dirty="0" err="1">
                <a:latin typeface="Arial" panose="020B0604020202020204" pitchFamily="34" charset="0"/>
                <a:cs typeface="Arial" panose="020B0604020202020204" pitchFamily="34" charset="0"/>
              </a:rPr>
              <a:t>fermenters</a:t>
            </a:r>
            <a:r>
              <a:rPr lang="fi-FI" sz="1200" dirty="0">
                <a:latin typeface="Arial" panose="020B0604020202020204" pitchFamily="34" charset="0"/>
                <a:cs typeface="Arial" panose="020B0604020202020204" pitchFamily="34" charset="0"/>
              </a:rPr>
              <a:t> and </a:t>
            </a:r>
            <a:r>
              <a:rPr lang="fi-FI" sz="1200" dirty="0" err="1">
                <a:latin typeface="Arial" panose="020B0604020202020204" pitchFamily="34" charset="0"/>
                <a:cs typeface="Arial" panose="020B0604020202020204" pitchFamily="34" charset="0"/>
              </a:rPr>
              <a:t>methanogens</a:t>
            </a:r>
            <a:r>
              <a:rPr lang="fi-FI" sz="1200" dirty="0">
                <a:latin typeface="Arial" panose="020B0604020202020204" pitchFamily="34" charset="0"/>
                <a:cs typeface="Arial" panose="020B0604020202020204" pitchFamily="34" charset="0"/>
              </a:rPr>
              <a:t> in Puukkosuo </a:t>
            </a:r>
            <a:r>
              <a:rPr lang="fi-FI" sz="1200" dirty="0" err="1">
                <a:latin typeface="Arial" panose="020B0604020202020204" pitchFamily="34" charset="0"/>
                <a:cs typeface="Arial" panose="020B0604020202020204" pitchFamily="34" charset="0"/>
              </a:rPr>
              <a:t>fen</a:t>
            </a:r>
            <a:r>
              <a:rPr lang="fi-FI" sz="1200" dirty="0">
                <a:latin typeface="Arial" panose="020B0604020202020204" pitchFamily="34" charset="0"/>
                <a:cs typeface="Arial" panose="020B0604020202020204" pitchFamily="34" charset="0"/>
              </a:rPr>
              <a:t>. </a:t>
            </a:r>
            <a:endParaRPr lang="fi-FI" sz="1200" baseline="-25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4EEC0B6B-2803-00B9-EE59-42206E80522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2117323"/>
            <a:ext cx="6858000" cy="3857625"/>
          </a:xfrm>
          <a:prstGeom prst="rect">
            <a:avLst/>
          </a:prstGeom>
        </p:spPr>
      </p:pic>
    </p:spTree>
    <p:extLst>
      <p:ext uri="{BB962C8B-B14F-4D97-AF65-F5344CB8AC3E}">
        <p14:creationId xmlns:p14="http://schemas.microsoft.com/office/powerpoint/2010/main" val="3047550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iruutu 6">
            <a:extLst>
              <a:ext uri="{FF2B5EF4-FFF2-40B4-BE49-F238E27FC236}">
                <a16:creationId xmlns:a16="http://schemas.microsoft.com/office/drawing/2014/main" id="{AF016C08-B684-FBD5-D706-97A9C29A8F14}"/>
              </a:ext>
            </a:extLst>
          </p:cNvPr>
          <p:cNvSpPr txBox="1"/>
          <p:nvPr/>
        </p:nvSpPr>
        <p:spPr>
          <a:xfrm>
            <a:off x="12665" y="11025639"/>
            <a:ext cx="6677025" cy="1200329"/>
          </a:xfrm>
          <a:prstGeom prst="rect">
            <a:avLst/>
          </a:prstGeom>
          <a:noFill/>
        </p:spPr>
        <p:txBody>
          <a:bodyPr wrap="square" rtlCol="0">
            <a:spAutoFit/>
          </a:bodyPr>
          <a:lstStyle/>
          <a:p>
            <a:pPr algn="just"/>
            <a:r>
              <a:rPr lang="fi-FI" sz="1200" b="1" dirty="0" err="1">
                <a:latin typeface="Arial" panose="020B0604020202020204" pitchFamily="34" charset="0"/>
                <a:cs typeface="Arial" panose="020B0604020202020204" pitchFamily="34" charset="0"/>
              </a:rPr>
              <a:t>Suppl</a:t>
            </a:r>
            <a:r>
              <a:rPr lang="fi-FI" sz="1200" b="1" dirty="0">
                <a:latin typeface="Arial" panose="020B0604020202020204" pitchFamily="34" charset="0"/>
                <a:cs typeface="Arial" panose="020B0604020202020204" pitchFamily="34" charset="0"/>
              </a:rPr>
              <a:t>. Figure S2: </a:t>
            </a:r>
            <a:r>
              <a:rPr lang="fi-FI" sz="1200" dirty="0">
                <a:latin typeface="Arial" panose="020B0604020202020204" pitchFamily="34" charset="0"/>
                <a:cs typeface="Arial" panose="020B0604020202020204" pitchFamily="34" charset="0"/>
              </a:rPr>
              <a:t>Alpha</a:t>
            </a:r>
            <a:r>
              <a:rPr lang="fi-FI" sz="1200" b="1" dirty="0">
                <a:latin typeface="Arial" panose="020B0604020202020204" pitchFamily="34" charset="0"/>
                <a:cs typeface="Arial" panose="020B0604020202020204" pitchFamily="34" charset="0"/>
              </a:rPr>
              <a:t> </a:t>
            </a:r>
            <a:r>
              <a:rPr lang="fi-FI" sz="1200" dirty="0">
                <a:latin typeface="Arial" panose="020B0604020202020204" pitchFamily="34" charset="0"/>
                <a:cs typeface="Arial" panose="020B0604020202020204" pitchFamily="34" charset="0"/>
              </a:rPr>
              <a:t>diversity calculated for subsets of </a:t>
            </a:r>
            <a:r>
              <a:rPr lang="fi-FI" sz="1200" dirty="0" err="1">
                <a:latin typeface="Arial" panose="020B0604020202020204" pitchFamily="34" charset="0"/>
                <a:cs typeface="Arial" panose="020B0604020202020204" pitchFamily="34" charset="0"/>
              </a:rPr>
              <a:t>obtained</a:t>
            </a:r>
            <a:r>
              <a:rPr lang="fi-FI" sz="1200" dirty="0">
                <a:latin typeface="Arial" panose="020B0604020202020204" pitchFamily="34" charset="0"/>
                <a:cs typeface="Arial" panose="020B0604020202020204" pitchFamily="34" charset="0"/>
              </a:rPr>
              <a:t> 16S rRNA gene</a:t>
            </a:r>
            <a:r>
              <a:rPr lang="fi-FI" sz="1200" i="1" dirty="0">
                <a:latin typeface="Arial" panose="020B0604020202020204" pitchFamily="34" charset="0"/>
                <a:cs typeface="Arial" panose="020B0604020202020204" pitchFamily="34" charset="0"/>
              </a:rPr>
              <a:t> </a:t>
            </a:r>
            <a:r>
              <a:rPr lang="fi-FI" sz="1200" dirty="0">
                <a:latin typeface="Arial" panose="020B0604020202020204" pitchFamily="34" charset="0"/>
                <a:cs typeface="Arial" panose="020B0604020202020204" pitchFamily="34" charset="0"/>
              </a:rPr>
              <a:t>sequences at different sampling depths (10 replications per depth).</a:t>
            </a:r>
            <a:r>
              <a:rPr lang="fi-FI"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Box plots represent the distribution of the selected alpha diversity metric at each sampling depth. The boundaries of the boxes indicate the 25th and 75th percentiles of the distribution, the whiskers indicate the 10th and 90st percentiles of the distribution, and the horizontal bar indicates the median of the distribution (i.e., the 50th percentile).</a:t>
            </a:r>
            <a:endParaRPr lang="fi-FI" sz="1200" baseline="-25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70AB6FDA-2B8D-2092-1772-5E6DA180C5D7}"/>
              </a:ext>
            </a:extLst>
          </p:cNvPr>
          <p:cNvPicPr>
            <a:picLocks noChangeAspect="1"/>
          </p:cNvPicPr>
          <p:nvPr/>
        </p:nvPicPr>
        <p:blipFill rotWithShape="1">
          <a:blip r:embed="rId2">
            <a:extLst>
              <a:ext uri="{28A0092B-C50C-407E-A947-70E740481C1C}">
                <a14:useLocalDpi xmlns:a14="http://schemas.microsoft.com/office/drawing/2010/main" val="0"/>
              </a:ext>
            </a:extLst>
          </a:blip>
          <a:srcRect l="10974" t="4087" r="19330" b="6367"/>
          <a:stretch/>
        </p:blipFill>
        <p:spPr>
          <a:xfrm>
            <a:off x="168309" y="73851"/>
            <a:ext cx="6585581" cy="10951788"/>
          </a:xfrm>
          <a:prstGeom prst="rect">
            <a:avLst/>
          </a:prstGeom>
        </p:spPr>
      </p:pic>
    </p:spTree>
    <p:extLst>
      <p:ext uri="{BB962C8B-B14F-4D97-AF65-F5344CB8AC3E}">
        <p14:creationId xmlns:p14="http://schemas.microsoft.com/office/powerpoint/2010/main" val="3117648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iruutu 6">
            <a:extLst>
              <a:ext uri="{FF2B5EF4-FFF2-40B4-BE49-F238E27FC236}">
                <a16:creationId xmlns:a16="http://schemas.microsoft.com/office/drawing/2014/main" id="{792BB1C3-FD6C-F3D1-9B9D-7782A8D26CE8}"/>
              </a:ext>
            </a:extLst>
          </p:cNvPr>
          <p:cNvSpPr txBox="1"/>
          <p:nvPr/>
        </p:nvSpPr>
        <p:spPr>
          <a:xfrm>
            <a:off x="12665" y="11025639"/>
            <a:ext cx="6677025" cy="1200329"/>
          </a:xfrm>
          <a:prstGeom prst="rect">
            <a:avLst/>
          </a:prstGeom>
          <a:noFill/>
        </p:spPr>
        <p:txBody>
          <a:bodyPr wrap="square" rtlCol="0">
            <a:spAutoFit/>
          </a:bodyPr>
          <a:lstStyle/>
          <a:p>
            <a:pPr algn="just"/>
            <a:r>
              <a:rPr lang="fi-FI" sz="1200" b="1" dirty="0" err="1">
                <a:latin typeface="Arial" panose="020B0604020202020204" pitchFamily="34" charset="0"/>
                <a:cs typeface="Arial" panose="020B0604020202020204" pitchFamily="34" charset="0"/>
              </a:rPr>
              <a:t>Suppl</a:t>
            </a:r>
            <a:r>
              <a:rPr lang="fi-FI" sz="1200" b="1" dirty="0">
                <a:latin typeface="Arial" panose="020B0604020202020204" pitchFamily="34" charset="0"/>
                <a:cs typeface="Arial" panose="020B0604020202020204" pitchFamily="34" charset="0"/>
              </a:rPr>
              <a:t>. Figure S3: </a:t>
            </a:r>
            <a:r>
              <a:rPr lang="fi-FI" sz="1200" dirty="0">
                <a:latin typeface="Arial" panose="020B0604020202020204" pitchFamily="34" charset="0"/>
                <a:cs typeface="Arial" panose="020B0604020202020204" pitchFamily="34" charset="0"/>
              </a:rPr>
              <a:t>Alpha</a:t>
            </a:r>
            <a:r>
              <a:rPr lang="fi-FI" sz="1200" b="1" dirty="0">
                <a:latin typeface="Arial" panose="020B0604020202020204" pitchFamily="34" charset="0"/>
                <a:cs typeface="Arial" panose="020B0604020202020204" pitchFamily="34" charset="0"/>
              </a:rPr>
              <a:t> </a:t>
            </a:r>
            <a:r>
              <a:rPr lang="fi-FI" sz="1200" dirty="0">
                <a:latin typeface="Arial" panose="020B0604020202020204" pitchFamily="34" charset="0"/>
                <a:cs typeface="Arial" panose="020B0604020202020204" pitchFamily="34" charset="0"/>
              </a:rPr>
              <a:t>diversity calculated for subsets of </a:t>
            </a:r>
            <a:r>
              <a:rPr lang="fi-FI" sz="1200" dirty="0" err="1">
                <a:latin typeface="Arial" panose="020B0604020202020204" pitchFamily="34" charset="0"/>
                <a:cs typeface="Arial" panose="020B0604020202020204" pitchFamily="34" charset="0"/>
              </a:rPr>
              <a:t>obtained</a:t>
            </a:r>
            <a:r>
              <a:rPr lang="fi-FI" sz="1200" dirty="0">
                <a:latin typeface="Arial" panose="020B0604020202020204" pitchFamily="34" charset="0"/>
                <a:cs typeface="Arial" panose="020B0604020202020204" pitchFamily="34" charset="0"/>
              </a:rPr>
              <a:t> [FeFe]-hydrogenase gene</a:t>
            </a:r>
            <a:r>
              <a:rPr lang="fi-FI" sz="1200" i="1" dirty="0">
                <a:latin typeface="Arial" panose="020B0604020202020204" pitchFamily="34" charset="0"/>
                <a:cs typeface="Arial" panose="020B0604020202020204" pitchFamily="34" charset="0"/>
              </a:rPr>
              <a:t> </a:t>
            </a:r>
            <a:r>
              <a:rPr lang="fi-FI" sz="1200" dirty="0">
                <a:latin typeface="Arial" panose="020B0604020202020204" pitchFamily="34" charset="0"/>
                <a:cs typeface="Arial" panose="020B0604020202020204" pitchFamily="34" charset="0"/>
              </a:rPr>
              <a:t>sequences at different sampling depths (10 replications per depth).</a:t>
            </a:r>
            <a:r>
              <a:rPr lang="fi-FI"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Box plots represent the distribution of the selected alpha diversity metric at each sampling depth. The boundaries of the boxes indicate the 25th and 75th percentiles of the distribution, the whiskers indicate the 10th and 90st percentiles of the distribution, and the horizontal bar indicates the median of the distribution (i.e., the 50th percentile).</a:t>
            </a:r>
            <a:endParaRPr lang="fi-FI" sz="1200" baseline="-25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26EBAFD6-4081-F447-2EB1-8537DDAF772A}"/>
              </a:ext>
            </a:extLst>
          </p:cNvPr>
          <p:cNvPicPr>
            <a:picLocks noChangeAspect="1"/>
          </p:cNvPicPr>
          <p:nvPr/>
        </p:nvPicPr>
        <p:blipFill rotWithShape="1">
          <a:blip r:embed="rId2">
            <a:extLst>
              <a:ext uri="{28A0092B-C50C-407E-A947-70E740481C1C}">
                <a14:useLocalDpi xmlns:a14="http://schemas.microsoft.com/office/drawing/2010/main" val="0"/>
              </a:ext>
            </a:extLst>
          </a:blip>
          <a:srcRect l="11429" t="3872" r="19254" b="6177"/>
          <a:stretch/>
        </p:blipFill>
        <p:spPr>
          <a:xfrm>
            <a:off x="128954" y="66675"/>
            <a:ext cx="6560736" cy="11019714"/>
          </a:xfrm>
          <a:prstGeom prst="rect">
            <a:avLst/>
          </a:prstGeom>
        </p:spPr>
      </p:pic>
    </p:spTree>
    <p:extLst>
      <p:ext uri="{BB962C8B-B14F-4D97-AF65-F5344CB8AC3E}">
        <p14:creationId xmlns:p14="http://schemas.microsoft.com/office/powerpoint/2010/main" val="1707434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iruutu 6">
            <a:extLst>
              <a:ext uri="{FF2B5EF4-FFF2-40B4-BE49-F238E27FC236}">
                <a16:creationId xmlns:a16="http://schemas.microsoft.com/office/drawing/2014/main" id="{FEB8E737-4582-59CC-423E-BDF6069134D4}"/>
              </a:ext>
            </a:extLst>
          </p:cNvPr>
          <p:cNvSpPr txBox="1"/>
          <p:nvPr/>
        </p:nvSpPr>
        <p:spPr>
          <a:xfrm>
            <a:off x="12665" y="11025639"/>
            <a:ext cx="6677025" cy="1200329"/>
          </a:xfrm>
          <a:prstGeom prst="rect">
            <a:avLst/>
          </a:prstGeom>
          <a:noFill/>
        </p:spPr>
        <p:txBody>
          <a:bodyPr wrap="square" rtlCol="0">
            <a:spAutoFit/>
          </a:bodyPr>
          <a:lstStyle/>
          <a:p>
            <a:pPr algn="just"/>
            <a:r>
              <a:rPr lang="fi-FI" sz="1200" b="1" dirty="0" err="1">
                <a:latin typeface="Arial" panose="020B0604020202020204" pitchFamily="34" charset="0"/>
                <a:cs typeface="Arial" panose="020B0604020202020204" pitchFamily="34" charset="0"/>
              </a:rPr>
              <a:t>Suppl</a:t>
            </a:r>
            <a:r>
              <a:rPr lang="fi-FI" sz="1200" b="1" dirty="0">
                <a:latin typeface="Arial" panose="020B0604020202020204" pitchFamily="34" charset="0"/>
                <a:cs typeface="Arial" panose="020B0604020202020204" pitchFamily="34" charset="0"/>
              </a:rPr>
              <a:t>. Figure S4: </a:t>
            </a:r>
            <a:r>
              <a:rPr lang="fi-FI" sz="1200" dirty="0">
                <a:latin typeface="Arial" panose="020B0604020202020204" pitchFamily="34" charset="0"/>
                <a:cs typeface="Arial" panose="020B0604020202020204" pitchFamily="34" charset="0"/>
              </a:rPr>
              <a:t>Alpha</a:t>
            </a:r>
            <a:r>
              <a:rPr lang="fi-FI" sz="1200" b="1" dirty="0">
                <a:latin typeface="Arial" panose="020B0604020202020204" pitchFamily="34" charset="0"/>
                <a:cs typeface="Arial" panose="020B0604020202020204" pitchFamily="34" charset="0"/>
              </a:rPr>
              <a:t> </a:t>
            </a:r>
            <a:r>
              <a:rPr lang="fi-FI" sz="1200" dirty="0">
                <a:latin typeface="Arial" panose="020B0604020202020204" pitchFamily="34" charset="0"/>
                <a:cs typeface="Arial" panose="020B0604020202020204" pitchFamily="34" charset="0"/>
              </a:rPr>
              <a:t>diversity calculated for subsets of </a:t>
            </a:r>
            <a:r>
              <a:rPr lang="fi-FI" sz="1200" dirty="0" err="1">
                <a:latin typeface="Arial" panose="020B0604020202020204" pitchFamily="34" charset="0"/>
                <a:cs typeface="Arial" panose="020B0604020202020204" pitchFamily="34" charset="0"/>
              </a:rPr>
              <a:t>obtained</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group</a:t>
            </a:r>
            <a:r>
              <a:rPr lang="fi-FI" sz="1200" dirty="0">
                <a:latin typeface="Arial" panose="020B0604020202020204" pitchFamily="34" charset="0"/>
                <a:cs typeface="Arial" panose="020B0604020202020204" pitchFamily="34" charset="0"/>
              </a:rPr>
              <a:t> 4 [NiFe]-hydrogenase gene</a:t>
            </a:r>
            <a:r>
              <a:rPr lang="fi-FI" sz="1200" i="1" dirty="0">
                <a:latin typeface="Arial" panose="020B0604020202020204" pitchFamily="34" charset="0"/>
                <a:cs typeface="Arial" panose="020B0604020202020204" pitchFamily="34" charset="0"/>
              </a:rPr>
              <a:t> </a:t>
            </a:r>
            <a:r>
              <a:rPr lang="fi-FI" sz="1200" dirty="0">
                <a:latin typeface="Arial" panose="020B0604020202020204" pitchFamily="34" charset="0"/>
                <a:cs typeface="Arial" panose="020B0604020202020204" pitchFamily="34" charset="0"/>
              </a:rPr>
              <a:t>sequences at different sampling depths (10 replications per depth).</a:t>
            </a:r>
            <a:r>
              <a:rPr lang="fi-FI"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Box plots represent the distribution of the selected alpha diversity metric at each sampling depth. The boundaries of the boxes indicate the 25th and 75th percentiles of the distribution, the whiskers indicate the 10th and 90st percentiles of the distribution, and the horizontal bar indicates the median of the distribution (i.e., the 50th percentile).</a:t>
            </a:r>
            <a:endParaRPr lang="fi-FI" sz="1200" baseline="-25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C3898ADC-F499-8359-7CB9-ABFD4ABC5168}"/>
              </a:ext>
            </a:extLst>
          </p:cNvPr>
          <p:cNvPicPr>
            <a:picLocks noChangeAspect="1"/>
          </p:cNvPicPr>
          <p:nvPr/>
        </p:nvPicPr>
        <p:blipFill rotWithShape="1">
          <a:blip r:embed="rId2">
            <a:extLst>
              <a:ext uri="{28A0092B-C50C-407E-A947-70E740481C1C}">
                <a14:useLocalDpi xmlns:a14="http://schemas.microsoft.com/office/drawing/2010/main" val="0"/>
              </a:ext>
            </a:extLst>
          </a:blip>
          <a:srcRect l="10728" t="4024" r="19977" b="6692"/>
          <a:stretch/>
        </p:blipFill>
        <p:spPr>
          <a:xfrm>
            <a:off x="158680" y="0"/>
            <a:ext cx="6531010" cy="10891757"/>
          </a:xfrm>
          <a:prstGeom prst="rect">
            <a:avLst/>
          </a:prstGeom>
        </p:spPr>
      </p:pic>
    </p:spTree>
    <p:extLst>
      <p:ext uri="{BB962C8B-B14F-4D97-AF65-F5344CB8AC3E}">
        <p14:creationId xmlns:p14="http://schemas.microsoft.com/office/powerpoint/2010/main" val="4291910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iruutu 6">
            <a:extLst>
              <a:ext uri="{FF2B5EF4-FFF2-40B4-BE49-F238E27FC236}">
                <a16:creationId xmlns:a16="http://schemas.microsoft.com/office/drawing/2014/main" id="{03469998-0175-932D-8BBE-4137FFF9ABD6}"/>
              </a:ext>
            </a:extLst>
          </p:cNvPr>
          <p:cNvSpPr txBox="1"/>
          <p:nvPr/>
        </p:nvSpPr>
        <p:spPr>
          <a:xfrm>
            <a:off x="12665" y="11025639"/>
            <a:ext cx="6677025" cy="1200329"/>
          </a:xfrm>
          <a:prstGeom prst="rect">
            <a:avLst/>
          </a:prstGeom>
          <a:noFill/>
        </p:spPr>
        <p:txBody>
          <a:bodyPr wrap="square" rtlCol="0">
            <a:spAutoFit/>
          </a:bodyPr>
          <a:lstStyle/>
          <a:p>
            <a:pPr algn="just"/>
            <a:r>
              <a:rPr lang="fi-FI" sz="1200" b="1" dirty="0" err="1">
                <a:latin typeface="Arial" panose="020B0604020202020204" pitchFamily="34" charset="0"/>
                <a:cs typeface="Arial" panose="020B0604020202020204" pitchFamily="34" charset="0"/>
              </a:rPr>
              <a:t>Suppl</a:t>
            </a:r>
            <a:r>
              <a:rPr lang="fi-FI" sz="1200" b="1" dirty="0">
                <a:latin typeface="Arial" panose="020B0604020202020204" pitchFamily="34" charset="0"/>
                <a:cs typeface="Arial" panose="020B0604020202020204" pitchFamily="34" charset="0"/>
              </a:rPr>
              <a:t>. Figure S5: </a:t>
            </a:r>
            <a:r>
              <a:rPr lang="fi-FI" sz="1200" dirty="0">
                <a:latin typeface="Arial" panose="020B0604020202020204" pitchFamily="34" charset="0"/>
                <a:cs typeface="Arial" panose="020B0604020202020204" pitchFamily="34" charset="0"/>
              </a:rPr>
              <a:t>Alpha</a:t>
            </a:r>
            <a:r>
              <a:rPr lang="fi-FI" sz="1200" b="1" dirty="0">
                <a:latin typeface="Arial" panose="020B0604020202020204" pitchFamily="34" charset="0"/>
                <a:cs typeface="Arial" panose="020B0604020202020204" pitchFamily="34" charset="0"/>
              </a:rPr>
              <a:t> </a:t>
            </a:r>
            <a:r>
              <a:rPr lang="fi-FI" sz="1200" dirty="0">
                <a:latin typeface="Arial" panose="020B0604020202020204" pitchFamily="34" charset="0"/>
                <a:cs typeface="Arial" panose="020B0604020202020204" pitchFamily="34" charset="0"/>
              </a:rPr>
              <a:t>diversity calculated for subsets of </a:t>
            </a:r>
            <a:r>
              <a:rPr lang="fi-FI" sz="1200" dirty="0" err="1">
                <a:latin typeface="Arial" panose="020B0604020202020204" pitchFamily="34" charset="0"/>
                <a:cs typeface="Arial" panose="020B0604020202020204" pitchFamily="34" charset="0"/>
              </a:rPr>
              <a:t>obtained</a:t>
            </a:r>
            <a:r>
              <a:rPr lang="fi-FI" sz="1200" dirty="0">
                <a:latin typeface="Arial" panose="020B0604020202020204" pitchFamily="34" charset="0"/>
                <a:cs typeface="Arial" panose="020B0604020202020204" pitchFamily="34" charset="0"/>
              </a:rPr>
              <a:t> </a:t>
            </a:r>
            <a:r>
              <a:rPr lang="fi-FI" sz="1200" i="1" dirty="0" err="1">
                <a:latin typeface="Arial" panose="020B0604020202020204" pitchFamily="34" charset="0"/>
                <a:cs typeface="Arial" panose="020B0604020202020204" pitchFamily="34" charset="0"/>
              </a:rPr>
              <a:t>mcrA</a:t>
            </a:r>
            <a:r>
              <a:rPr lang="fi-FI" sz="1200" i="1" dirty="0">
                <a:latin typeface="Arial" panose="020B0604020202020204" pitchFamily="34" charset="0"/>
                <a:cs typeface="Arial" panose="020B0604020202020204" pitchFamily="34" charset="0"/>
              </a:rPr>
              <a:t> </a:t>
            </a:r>
            <a:r>
              <a:rPr lang="fi-FI" sz="1200" dirty="0">
                <a:latin typeface="Arial" panose="020B0604020202020204" pitchFamily="34" charset="0"/>
                <a:cs typeface="Arial" panose="020B0604020202020204" pitchFamily="34" charset="0"/>
              </a:rPr>
              <a:t>gene sequences at different sampling depths (10 replications per depth).</a:t>
            </a:r>
            <a:r>
              <a:rPr lang="fi-FI"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Box plots represent the distribution of the selected alpha diversity metric at each sampling depth. The boundaries of the boxes indicate the 25th and 75th percentiles of the distribution, the whiskers indicate the 10th and 90st percentiles of the distribution, and the horizontal bar indicates the median of the distribution (i.e., the 50th percentile).</a:t>
            </a:r>
            <a:endParaRPr lang="fi-FI" sz="1200" baseline="-250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A8F9D1A8-2A83-7438-14AB-F241C9EDD0CD}"/>
              </a:ext>
            </a:extLst>
          </p:cNvPr>
          <p:cNvPicPr>
            <a:picLocks noChangeAspect="1"/>
          </p:cNvPicPr>
          <p:nvPr/>
        </p:nvPicPr>
        <p:blipFill rotWithShape="1">
          <a:blip r:embed="rId2">
            <a:extLst>
              <a:ext uri="{28A0092B-C50C-407E-A947-70E740481C1C}">
                <a14:useLocalDpi xmlns:a14="http://schemas.microsoft.com/office/drawing/2010/main" val="0"/>
              </a:ext>
            </a:extLst>
          </a:blip>
          <a:srcRect l="10137" t="3717" r="19771" b="6456"/>
          <a:stretch/>
        </p:blipFill>
        <p:spPr>
          <a:xfrm>
            <a:off x="84155" y="0"/>
            <a:ext cx="6689690" cy="11096642"/>
          </a:xfrm>
          <a:prstGeom prst="rect">
            <a:avLst/>
          </a:prstGeom>
        </p:spPr>
      </p:pic>
    </p:spTree>
    <p:extLst>
      <p:ext uri="{BB962C8B-B14F-4D97-AF65-F5344CB8AC3E}">
        <p14:creationId xmlns:p14="http://schemas.microsoft.com/office/powerpoint/2010/main" val="443805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kstiruutu 9"/>
          <p:cNvSpPr txBox="1"/>
          <p:nvPr/>
        </p:nvSpPr>
        <p:spPr>
          <a:xfrm>
            <a:off x="90487" y="9767119"/>
            <a:ext cx="6677025" cy="461665"/>
          </a:xfrm>
          <a:prstGeom prst="rect">
            <a:avLst/>
          </a:prstGeom>
          <a:noFill/>
        </p:spPr>
        <p:txBody>
          <a:bodyPr wrap="square" rtlCol="0">
            <a:spAutoFit/>
          </a:bodyPr>
          <a:lstStyle/>
          <a:p>
            <a:r>
              <a:rPr lang="fi-FI" sz="1200" b="1" dirty="0" err="1">
                <a:latin typeface="Arial" panose="020B0604020202020204" pitchFamily="34" charset="0"/>
                <a:cs typeface="Arial" panose="020B0604020202020204" pitchFamily="34" charset="0"/>
              </a:rPr>
              <a:t>Suppl</a:t>
            </a:r>
            <a:r>
              <a:rPr lang="fi-FI" sz="1200" b="1" dirty="0">
                <a:latin typeface="Arial" panose="020B0604020202020204" pitchFamily="34" charset="0"/>
                <a:cs typeface="Arial" panose="020B0604020202020204" pitchFamily="34" charset="0"/>
              </a:rPr>
              <a:t>. </a:t>
            </a:r>
            <a:r>
              <a:rPr lang="fi-FI" sz="1200" b="1" dirty="0" err="1">
                <a:latin typeface="Arial" panose="020B0604020202020204" pitchFamily="34" charset="0"/>
                <a:cs typeface="Arial" panose="020B0604020202020204" pitchFamily="34" charset="0"/>
              </a:rPr>
              <a:t>Figure</a:t>
            </a:r>
            <a:r>
              <a:rPr lang="fi-FI" sz="1200" b="1" dirty="0">
                <a:latin typeface="Arial" panose="020B0604020202020204" pitchFamily="34" charset="0"/>
                <a:cs typeface="Arial" panose="020B0604020202020204" pitchFamily="34" charset="0"/>
              </a:rPr>
              <a:t> S6: </a:t>
            </a:r>
            <a:r>
              <a:rPr lang="fi-FI" sz="1200" dirty="0">
                <a:latin typeface="Arial" panose="020B0604020202020204" pitchFamily="34" charset="0"/>
                <a:cs typeface="Arial" panose="020B0604020202020204" pitchFamily="34" charset="0"/>
              </a:rPr>
              <a:t>CO</a:t>
            </a:r>
            <a:r>
              <a:rPr lang="fi-FI" sz="1200" baseline="-25000" dirty="0">
                <a:latin typeface="Arial" panose="020B0604020202020204" pitchFamily="34" charset="0"/>
                <a:cs typeface="Arial" panose="020B0604020202020204" pitchFamily="34" charset="0"/>
              </a:rPr>
              <a:t>2</a:t>
            </a:r>
            <a:r>
              <a:rPr lang="fi-FI" sz="1200" dirty="0">
                <a:latin typeface="Arial" panose="020B0604020202020204" pitchFamily="34" charset="0"/>
                <a:cs typeface="Arial" panose="020B0604020202020204" pitchFamily="34" charset="0"/>
              </a:rPr>
              <a:t>:CH</a:t>
            </a:r>
            <a:r>
              <a:rPr lang="fi-FI" sz="1200" baseline="-25000" dirty="0">
                <a:latin typeface="Arial" panose="020B0604020202020204" pitchFamily="34" charset="0"/>
                <a:cs typeface="Arial" panose="020B0604020202020204" pitchFamily="34" charset="0"/>
              </a:rPr>
              <a:t>4</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ratios</a:t>
            </a:r>
            <a:r>
              <a:rPr lang="fi-FI" sz="1200" dirty="0">
                <a:latin typeface="Arial" panose="020B0604020202020204" pitchFamily="34" charset="0"/>
                <a:cs typeface="Arial" panose="020B0604020202020204" pitchFamily="34" charset="0"/>
              </a:rPr>
              <a:t> in unsupplemented </a:t>
            </a:r>
            <a:r>
              <a:rPr lang="fi-FI" sz="1200" dirty="0" err="1">
                <a:latin typeface="Arial" panose="020B0604020202020204" pitchFamily="34" charset="0"/>
                <a:cs typeface="Arial" panose="020B0604020202020204" pitchFamily="34" charset="0"/>
              </a:rPr>
              <a:t>anoxic</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microcosm</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incubations</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Mean</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values</a:t>
            </a:r>
            <a:r>
              <a:rPr lang="fi-FI" sz="1200" dirty="0">
                <a:latin typeface="Arial" panose="020B0604020202020204" pitchFamily="34" charset="0"/>
                <a:cs typeface="Arial" panose="020B0604020202020204" pitchFamily="34" charset="0"/>
              </a:rPr>
              <a:t> and </a:t>
            </a:r>
            <a:r>
              <a:rPr lang="fi-FI" sz="1200" dirty="0" err="1">
                <a:latin typeface="Arial" panose="020B0604020202020204" pitchFamily="34" charset="0"/>
                <a:cs typeface="Arial" panose="020B0604020202020204" pitchFamily="34" charset="0"/>
              </a:rPr>
              <a:t>standard</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errors</a:t>
            </a:r>
            <a:r>
              <a:rPr lang="fi-FI" sz="1200" dirty="0">
                <a:latin typeface="Arial" panose="020B0604020202020204" pitchFamily="34" charset="0"/>
                <a:cs typeface="Arial" panose="020B0604020202020204" pitchFamily="34" charset="0"/>
              </a:rPr>
              <a:t> of 3 </a:t>
            </a:r>
            <a:r>
              <a:rPr lang="fi-FI" sz="1200" dirty="0" err="1">
                <a:latin typeface="Arial" panose="020B0604020202020204" pitchFamily="34" charset="0"/>
                <a:cs typeface="Arial" panose="020B0604020202020204" pitchFamily="34" charset="0"/>
              </a:rPr>
              <a:t>replicates</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are</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displayed</a:t>
            </a:r>
            <a:r>
              <a:rPr lang="fi-FI" sz="1200" dirty="0">
                <a:latin typeface="Arial" panose="020B0604020202020204" pitchFamily="34" charset="0"/>
                <a:cs typeface="Arial" panose="020B0604020202020204" pitchFamily="34" charset="0"/>
              </a:rPr>
              <a:t>.</a:t>
            </a:r>
            <a:endParaRPr lang="fi-FI" sz="1200" baseline="-25000" dirty="0">
              <a:latin typeface="Arial" panose="020B0604020202020204" pitchFamily="34" charset="0"/>
              <a:cs typeface="Arial" panose="020B0604020202020204" pitchFamily="34" charset="0"/>
            </a:endParaRPr>
          </a:p>
        </p:txBody>
      </p:sp>
      <p:pic>
        <p:nvPicPr>
          <p:cNvPr id="2" name="Kuva 2">
            <a:extLst>
              <a:ext uri="{FF2B5EF4-FFF2-40B4-BE49-F238E27FC236}">
                <a16:creationId xmlns:a16="http://schemas.microsoft.com/office/drawing/2014/main" id="{351408E5-999B-9D32-B533-9BA44C5C8037}"/>
              </a:ext>
            </a:extLst>
          </p:cNvPr>
          <p:cNvPicPr>
            <a:picLocks noChangeAspect="1"/>
          </p:cNvPicPr>
          <p:nvPr/>
        </p:nvPicPr>
        <p:blipFill>
          <a:blip r:embed="rId2" cstate="print">
            <a:extLst>
              <a:ext uri="{28A0092B-C50C-407E-A947-70E740481C1C}">
                <a14:useLocalDpi xmlns:a14="http://schemas.microsoft.com/office/drawing/2010/main" val="0"/>
              </a:ext>
            </a:extLst>
          </a:blip>
          <a:srcRect l="1136" r="1136"/>
          <a:stretch/>
        </p:blipFill>
        <p:spPr>
          <a:xfrm>
            <a:off x="0" y="3488787"/>
            <a:ext cx="6858000" cy="4958366"/>
          </a:xfrm>
          <a:prstGeom prst="rect">
            <a:avLst/>
          </a:prstGeom>
        </p:spPr>
      </p:pic>
    </p:spTree>
    <p:extLst>
      <p:ext uri="{BB962C8B-B14F-4D97-AF65-F5344CB8AC3E}">
        <p14:creationId xmlns:p14="http://schemas.microsoft.com/office/powerpoint/2010/main" val="1176860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kstiruutu 9"/>
          <p:cNvSpPr txBox="1"/>
          <p:nvPr/>
        </p:nvSpPr>
        <p:spPr>
          <a:xfrm>
            <a:off x="90487" y="9767119"/>
            <a:ext cx="6677025" cy="1384995"/>
          </a:xfrm>
          <a:prstGeom prst="rect">
            <a:avLst/>
          </a:prstGeom>
          <a:noFill/>
        </p:spPr>
        <p:txBody>
          <a:bodyPr wrap="square" rtlCol="0">
            <a:spAutoFit/>
          </a:bodyPr>
          <a:lstStyle/>
          <a:p>
            <a:pPr algn="just"/>
            <a:r>
              <a:rPr lang="fi-FI" sz="1200" b="1" dirty="0" err="1">
                <a:latin typeface="Arial" panose="020B0604020202020204" pitchFamily="34" charset="0"/>
                <a:cs typeface="Arial" panose="020B0604020202020204" pitchFamily="34" charset="0"/>
              </a:rPr>
              <a:t>Suppl</a:t>
            </a:r>
            <a:r>
              <a:rPr lang="fi-FI" sz="1200" b="1" dirty="0">
                <a:latin typeface="Arial" panose="020B0604020202020204" pitchFamily="34" charset="0"/>
                <a:cs typeface="Arial" panose="020B0604020202020204" pitchFamily="34" charset="0"/>
              </a:rPr>
              <a:t>. </a:t>
            </a:r>
            <a:r>
              <a:rPr lang="fi-FI" sz="1200" b="1" dirty="0" err="1">
                <a:latin typeface="Arial" panose="020B0604020202020204" pitchFamily="34" charset="0"/>
                <a:cs typeface="Arial" panose="020B0604020202020204" pitchFamily="34" charset="0"/>
              </a:rPr>
              <a:t>Figure</a:t>
            </a:r>
            <a:r>
              <a:rPr lang="fi-FI" sz="1200" b="1" dirty="0">
                <a:latin typeface="Arial" panose="020B0604020202020204" pitchFamily="34" charset="0"/>
                <a:cs typeface="Arial" panose="020B0604020202020204" pitchFamily="34" charset="0"/>
              </a:rPr>
              <a:t> S7: </a:t>
            </a:r>
            <a:r>
              <a:rPr lang="fi-FI" sz="1200" dirty="0" err="1">
                <a:latin typeface="Arial" panose="020B0604020202020204" pitchFamily="34" charset="0"/>
                <a:cs typeface="Arial" panose="020B0604020202020204" pitchFamily="34" charset="0"/>
              </a:rPr>
              <a:t>Consumption</a:t>
            </a:r>
            <a:r>
              <a:rPr lang="fi-FI" sz="1200" dirty="0">
                <a:latin typeface="Arial" panose="020B0604020202020204" pitchFamily="34" charset="0"/>
                <a:cs typeface="Arial" panose="020B0604020202020204" pitchFamily="34" charset="0"/>
              </a:rPr>
              <a:t> of methanogenic </a:t>
            </a:r>
            <a:r>
              <a:rPr lang="fi-FI" sz="1200" dirty="0" err="1">
                <a:latin typeface="Arial" panose="020B0604020202020204" pitchFamily="34" charset="0"/>
                <a:cs typeface="Arial" panose="020B0604020202020204" pitchFamily="34" charset="0"/>
              </a:rPr>
              <a:t>substrates</a:t>
            </a:r>
            <a:r>
              <a:rPr lang="fi-FI" sz="1200" dirty="0">
                <a:latin typeface="Arial" panose="020B0604020202020204" pitchFamily="34" charset="0"/>
                <a:cs typeface="Arial" panose="020B0604020202020204" pitchFamily="34" charset="0"/>
              </a:rPr>
              <a:t> in </a:t>
            </a:r>
            <a:r>
              <a:rPr lang="fi-FI" sz="1200" dirty="0" err="1">
                <a:latin typeface="Arial" panose="020B0604020202020204" pitchFamily="34" charset="0"/>
                <a:cs typeface="Arial" panose="020B0604020202020204" pitchFamily="34" charset="0"/>
              </a:rPr>
              <a:t>fresh</a:t>
            </a:r>
            <a:r>
              <a:rPr lang="fi-FI" sz="1200" dirty="0">
                <a:latin typeface="Arial" panose="020B0604020202020204" pitchFamily="34" charset="0"/>
                <a:cs typeface="Arial" panose="020B0604020202020204" pitchFamily="34" charset="0"/>
              </a:rPr>
              <a:t> (top) and 120-day-preincubated (</a:t>
            </a:r>
            <a:r>
              <a:rPr lang="fi-FI" sz="1200" dirty="0" err="1">
                <a:latin typeface="Arial" panose="020B0604020202020204" pitchFamily="34" charset="0"/>
                <a:cs typeface="Arial" panose="020B0604020202020204" pitchFamily="34" charset="0"/>
              </a:rPr>
              <a:t>bottom</a:t>
            </a:r>
            <a:r>
              <a:rPr lang="fi-FI" sz="1200" dirty="0">
                <a:latin typeface="Arial" panose="020B0604020202020204" pitchFamily="34" charset="0"/>
                <a:cs typeface="Arial" panose="020B0604020202020204" pitchFamily="34" charset="0"/>
              </a:rPr>
              <a:t>) pH-</a:t>
            </a:r>
            <a:r>
              <a:rPr lang="fi-FI" sz="1200" dirty="0" err="1">
                <a:latin typeface="Arial" panose="020B0604020202020204" pitchFamily="34" charset="0"/>
                <a:cs typeface="Arial" panose="020B0604020202020204" pitchFamily="34" charset="0"/>
              </a:rPr>
              <a:t>neutral</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fen</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soil</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microcosms</a:t>
            </a:r>
            <a:r>
              <a:rPr lang="fi-FI" sz="1200" dirty="0">
                <a:latin typeface="Arial" panose="020B0604020202020204" pitchFamily="34" charset="0"/>
                <a:cs typeface="Arial" panose="020B0604020202020204" pitchFamily="34" charset="0"/>
              </a:rPr>
              <a:t>. Microcosm were set-up without supplements, supplemented with 20 mM BES to inhibit methanogenesis, supplemented with 1000 µM acetate, formate, or methanol, or with 8% vol. H</a:t>
            </a:r>
            <a:r>
              <a:rPr lang="fi-FI" sz="1200" baseline="-25000" dirty="0">
                <a:latin typeface="Arial" panose="020B0604020202020204" pitchFamily="34" charset="0"/>
                <a:cs typeface="Arial" panose="020B0604020202020204" pitchFamily="34" charset="0"/>
              </a:rPr>
              <a:t>2</a:t>
            </a:r>
            <a:r>
              <a:rPr lang="fi-FI" sz="1200" dirty="0">
                <a:latin typeface="Arial" panose="020B0604020202020204" pitchFamily="34" charset="0"/>
                <a:cs typeface="Arial" panose="020B0604020202020204" pitchFamily="34" charset="0"/>
              </a:rPr>
              <a:t> and 2% vol. CO</a:t>
            </a:r>
            <a:r>
              <a:rPr lang="fi-FI" sz="1200" baseline="-25000" dirty="0">
                <a:latin typeface="Arial" panose="020B0604020202020204" pitchFamily="34" charset="0"/>
                <a:cs typeface="Arial" panose="020B0604020202020204" pitchFamily="34" charset="0"/>
              </a:rPr>
              <a:t>2</a:t>
            </a:r>
            <a:r>
              <a:rPr lang="fi-FI" sz="1200" dirty="0">
                <a:latin typeface="Arial" panose="020B0604020202020204" pitchFamily="34" charset="0"/>
                <a:cs typeface="Arial" panose="020B0604020202020204" pitchFamily="34" charset="0"/>
              </a:rPr>
              <a:t>. </a:t>
            </a:r>
            <a:r>
              <a:rPr lang="fi-FI" sz="1200">
                <a:latin typeface="Arial" panose="020B0604020202020204" pitchFamily="34" charset="0"/>
                <a:cs typeface="Arial" panose="020B0604020202020204" pitchFamily="34" charset="0"/>
              </a:rPr>
              <a:t>Substrates </a:t>
            </a:r>
            <a:r>
              <a:rPr lang="fi-FI" sz="1200" dirty="0" err="1">
                <a:latin typeface="Arial" panose="020B0604020202020204" pitchFamily="34" charset="0"/>
                <a:cs typeface="Arial" panose="020B0604020202020204" pitchFamily="34" charset="0"/>
              </a:rPr>
              <a:t>were</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resupplemented</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after</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sampling</a:t>
            </a:r>
            <a:r>
              <a:rPr lang="fi-FI" sz="1200" dirty="0">
                <a:latin typeface="Arial" panose="020B0604020202020204" pitchFamily="34" charset="0"/>
                <a:cs typeface="Arial" panose="020B0604020202020204" pitchFamily="34" charset="0"/>
              </a:rPr>
              <a:t> on </a:t>
            </a:r>
            <a:r>
              <a:rPr lang="fi-FI" sz="1200" dirty="0" err="1">
                <a:latin typeface="Arial" panose="020B0604020202020204" pitchFamily="34" charset="0"/>
                <a:cs typeface="Arial" panose="020B0604020202020204" pitchFamily="34" charset="0"/>
              </a:rPr>
              <a:t>day</a:t>
            </a:r>
            <a:r>
              <a:rPr lang="fi-FI" sz="1200" dirty="0">
                <a:latin typeface="Arial" panose="020B0604020202020204" pitchFamily="34" charset="0"/>
                <a:cs typeface="Arial" panose="020B0604020202020204" pitchFamily="34" charset="0"/>
              </a:rPr>
              <a:t> 7 (</a:t>
            </a:r>
            <a:r>
              <a:rPr lang="fi-FI" sz="1200" dirty="0" err="1">
                <a:latin typeface="Arial" panose="020B0604020202020204" pitchFamily="34" charset="0"/>
                <a:cs typeface="Arial" panose="020B0604020202020204" pitchFamily="34" charset="0"/>
              </a:rPr>
              <a:t>indicated</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by</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arrows</a:t>
            </a:r>
            <a:r>
              <a:rPr lang="fi-FI" sz="1200" dirty="0">
                <a:latin typeface="Arial" panose="020B0604020202020204" pitchFamily="34" charset="0"/>
                <a:cs typeface="Arial" panose="020B0604020202020204" pitchFamily="34" charset="0"/>
              </a:rPr>
              <a:t>, formate </a:t>
            </a:r>
            <a:r>
              <a:rPr lang="fi-FI" sz="1200" dirty="0" err="1">
                <a:latin typeface="Arial" panose="020B0604020202020204" pitchFamily="34" charset="0"/>
                <a:cs typeface="Arial" panose="020B0604020202020204" pitchFamily="34" charset="0"/>
              </a:rPr>
              <a:t>was</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not</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resupplemented</a:t>
            </a:r>
            <a:r>
              <a:rPr lang="fi-FI" sz="1200" dirty="0">
                <a:latin typeface="Arial" panose="020B0604020202020204" pitchFamily="34" charset="0"/>
                <a:cs typeface="Arial" panose="020B0604020202020204" pitchFamily="34" charset="0"/>
              </a:rPr>
              <a:t> in </a:t>
            </a:r>
            <a:r>
              <a:rPr lang="fi-FI" sz="1200" dirty="0" err="1">
                <a:latin typeface="Arial" panose="020B0604020202020204" pitchFamily="34" charset="0"/>
                <a:cs typeface="Arial" panose="020B0604020202020204" pitchFamily="34" charset="0"/>
              </a:rPr>
              <a:t>the</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preincubated</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microcosms</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Mean</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values</a:t>
            </a:r>
            <a:r>
              <a:rPr lang="fi-FI" sz="1200" dirty="0">
                <a:latin typeface="Arial" panose="020B0604020202020204" pitchFamily="34" charset="0"/>
                <a:cs typeface="Arial" panose="020B0604020202020204" pitchFamily="34" charset="0"/>
              </a:rPr>
              <a:t> of </a:t>
            </a:r>
            <a:r>
              <a:rPr lang="fi-FI" sz="1200" dirty="0" err="1">
                <a:latin typeface="Arial" panose="020B0604020202020204" pitchFamily="34" charset="0"/>
                <a:cs typeface="Arial" panose="020B0604020202020204" pitchFamily="34" charset="0"/>
              </a:rPr>
              <a:t>three</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replicates</a:t>
            </a:r>
            <a:r>
              <a:rPr lang="fi-FI" sz="1200" dirty="0">
                <a:latin typeface="Arial" panose="020B0604020202020204" pitchFamily="34" charset="0"/>
                <a:cs typeface="Arial" panose="020B0604020202020204" pitchFamily="34" charset="0"/>
              </a:rPr>
              <a:t> and </a:t>
            </a:r>
            <a:r>
              <a:rPr lang="fi-FI" sz="1200" dirty="0" err="1">
                <a:latin typeface="Arial" panose="020B0604020202020204" pitchFamily="34" charset="0"/>
                <a:cs typeface="Arial" panose="020B0604020202020204" pitchFamily="34" charset="0"/>
              </a:rPr>
              <a:t>standard</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errors</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are</a:t>
            </a:r>
            <a:r>
              <a:rPr lang="fi-FI" sz="1200" dirty="0">
                <a:latin typeface="Arial" panose="020B0604020202020204" pitchFamily="34" charset="0"/>
                <a:cs typeface="Arial" panose="020B0604020202020204" pitchFamily="34" charset="0"/>
              </a:rPr>
              <a:t> </a:t>
            </a:r>
            <a:r>
              <a:rPr lang="fi-FI" sz="1200" dirty="0" err="1">
                <a:latin typeface="Arial" panose="020B0604020202020204" pitchFamily="34" charset="0"/>
                <a:cs typeface="Arial" panose="020B0604020202020204" pitchFamily="34" charset="0"/>
              </a:rPr>
              <a:t>displayed</a:t>
            </a:r>
            <a:r>
              <a:rPr lang="fi-FI" sz="1200" dirty="0">
                <a:latin typeface="Arial" panose="020B0604020202020204" pitchFamily="34" charset="0"/>
                <a:cs typeface="Arial" panose="020B0604020202020204" pitchFamily="34" charset="0"/>
              </a:rPr>
              <a:t>. </a:t>
            </a:r>
            <a:endParaRPr lang="fi-FI" sz="1200" baseline="-25000" dirty="0">
              <a:latin typeface="Arial" panose="020B0604020202020204" pitchFamily="34" charset="0"/>
              <a:cs typeface="Arial" panose="020B0604020202020204" pitchFamily="34" charset="0"/>
            </a:endParaRPr>
          </a:p>
        </p:txBody>
      </p:sp>
      <p:pic>
        <p:nvPicPr>
          <p:cNvPr id="3" name="Picture 2" descr="A graph of different colored lines&#10;&#10;Description automatically generated with medium confidence">
            <a:extLst>
              <a:ext uri="{FF2B5EF4-FFF2-40B4-BE49-F238E27FC236}">
                <a16:creationId xmlns:a16="http://schemas.microsoft.com/office/drawing/2014/main" id="{3AC6DCFB-1260-4320-E7B1-5EBC92A6A1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791376"/>
            <a:ext cx="6858000" cy="6609248"/>
          </a:xfrm>
          <a:prstGeom prst="rect">
            <a:avLst/>
          </a:prstGeom>
        </p:spPr>
      </p:pic>
    </p:spTree>
    <p:extLst>
      <p:ext uri="{BB962C8B-B14F-4D97-AF65-F5344CB8AC3E}">
        <p14:creationId xmlns:p14="http://schemas.microsoft.com/office/powerpoint/2010/main" val="3531123967"/>
      </p:ext>
    </p:extLst>
  </p:cSld>
  <p:clrMapOvr>
    <a:masterClrMapping/>
  </p:clrMapOvr>
</p:sld>
</file>

<file path=ppt/theme/theme1.xml><?xml version="1.0" encoding="utf-8"?>
<a:theme xmlns:a="http://schemas.openxmlformats.org/drawingml/2006/main" name="Office-teema">
  <a:themeElements>
    <a:clrScheme name="Office-te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te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46304</TotalTime>
  <Words>501</Words>
  <Application>Microsoft Office PowerPoint</Application>
  <PresentationFormat>Widescreen</PresentationFormat>
  <Paragraphs>7</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Office-teema</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Oulu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PowerPoint-esitys</dc:title>
  <dc:creator>Katharina Palmer</dc:creator>
  <cp:lastModifiedBy>Katharina Kujala</cp:lastModifiedBy>
  <cp:revision>37</cp:revision>
  <cp:lastPrinted>2017-02-14T12:53:41Z</cp:lastPrinted>
  <dcterms:created xsi:type="dcterms:W3CDTF">2017-02-13T12:28:46Z</dcterms:created>
  <dcterms:modified xsi:type="dcterms:W3CDTF">2024-12-05T06:57:02Z</dcterms:modified>
</cp:coreProperties>
</file>