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1738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4343"/>
    <a:srgbClr val="393939"/>
    <a:srgbClr val="4D4D4D"/>
    <a:srgbClr val="454545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230"/>
    <p:restoredTop sz="95510"/>
  </p:normalViewPr>
  <p:slideViewPr>
    <p:cSldViewPr snapToGrid="0">
      <p:cViewPr varScale="1">
        <p:scale>
          <a:sx n="81" d="100"/>
          <a:sy n="81" d="100"/>
        </p:scale>
        <p:origin x="243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0577C9-7F0F-2F44-91C9-3A995B29DEEE}" type="datetimeFigureOut">
              <a:rPr kumimoji="1" lang="ja-JP" altLang="en-US" smtClean="0"/>
              <a:t>2024/10/31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A87E26-EF96-AB4C-8047-13E4C86D6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0770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A87E26-EF96-AB4C-8047-13E4C86D60F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5337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D5C57-7226-E648-9E43-A49C4886F094}" type="datetimeFigureOut">
              <a:rPr kumimoji="1" lang="ja-JP" altLang="en-US" smtClean="0"/>
              <a:t>2024/10/31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1286A-68CE-CC4B-9762-ABE287834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6106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D5C57-7226-E648-9E43-A49C4886F094}" type="datetimeFigureOut">
              <a:rPr kumimoji="1" lang="ja-JP" altLang="en-US" smtClean="0"/>
              <a:t>2024/10/31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1286A-68CE-CC4B-9762-ABE287834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0006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D5C57-7226-E648-9E43-A49C4886F094}" type="datetimeFigureOut">
              <a:rPr kumimoji="1" lang="ja-JP" altLang="en-US" smtClean="0"/>
              <a:t>2024/10/31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1286A-68CE-CC4B-9762-ABE287834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4954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D5C57-7226-E648-9E43-A49C4886F094}" type="datetimeFigureOut">
              <a:rPr kumimoji="1" lang="ja-JP" altLang="en-US" smtClean="0"/>
              <a:t>2024/10/31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1286A-68CE-CC4B-9762-ABE287834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1818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D5C57-7226-E648-9E43-A49C4886F094}" type="datetimeFigureOut">
              <a:rPr kumimoji="1" lang="ja-JP" altLang="en-US" smtClean="0"/>
              <a:t>2024/10/31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1286A-68CE-CC4B-9762-ABE287834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1965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D5C57-7226-E648-9E43-A49C4886F094}" type="datetimeFigureOut">
              <a:rPr kumimoji="1" lang="ja-JP" altLang="en-US" smtClean="0"/>
              <a:t>2024/10/31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1286A-68CE-CC4B-9762-ABE287834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774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D5C57-7226-E648-9E43-A49C4886F094}" type="datetimeFigureOut">
              <a:rPr kumimoji="1" lang="ja-JP" altLang="en-US" smtClean="0"/>
              <a:t>2024/10/31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1286A-68CE-CC4B-9762-ABE287834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5488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D5C57-7226-E648-9E43-A49C4886F094}" type="datetimeFigureOut">
              <a:rPr kumimoji="1" lang="ja-JP" altLang="en-US" smtClean="0"/>
              <a:t>2024/10/31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1286A-68CE-CC4B-9762-ABE287834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0278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D5C57-7226-E648-9E43-A49C4886F094}" type="datetimeFigureOut">
              <a:rPr kumimoji="1" lang="ja-JP" altLang="en-US" smtClean="0"/>
              <a:t>2024/10/31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1286A-68CE-CC4B-9762-ABE287834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7686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D5C57-7226-E648-9E43-A49C4886F094}" type="datetimeFigureOut">
              <a:rPr kumimoji="1" lang="ja-JP" altLang="en-US" smtClean="0"/>
              <a:t>2024/10/31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1286A-68CE-CC4B-9762-ABE287834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8506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D5C57-7226-E648-9E43-A49C4886F094}" type="datetimeFigureOut">
              <a:rPr kumimoji="1" lang="ja-JP" altLang="en-US" smtClean="0"/>
              <a:t>2024/10/31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1286A-68CE-CC4B-9762-ABE287834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1193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DAD5C57-7226-E648-9E43-A49C4886F094}" type="datetimeFigureOut">
              <a:rPr kumimoji="1" lang="ja-JP" altLang="en-US" smtClean="0"/>
              <a:t>2024/10/31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51286A-68CE-CC4B-9762-ABE287834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9794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tiff"/><Relationship Id="rId13" Type="http://schemas.openxmlformats.org/officeDocument/2006/relationships/image" Target="../media/image11.jpeg"/><Relationship Id="rId18" Type="http://schemas.openxmlformats.org/officeDocument/2006/relationships/image" Target="../media/image16.jpeg"/><Relationship Id="rId3" Type="http://schemas.openxmlformats.org/officeDocument/2006/relationships/image" Target="../media/image1.tiff"/><Relationship Id="rId21" Type="http://schemas.openxmlformats.org/officeDocument/2006/relationships/image" Target="../media/image19.jpeg"/><Relationship Id="rId7" Type="http://schemas.openxmlformats.org/officeDocument/2006/relationships/image" Target="../media/image5.jpeg"/><Relationship Id="rId12" Type="http://schemas.openxmlformats.org/officeDocument/2006/relationships/image" Target="../media/image10.tiff"/><Relationship Id="rId17" Type="http://schemas.openxmlformats.org/officeDocument/2006/relationships/image" Target="../media/image15.jpeg"/><Relationship Id="rId25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jpeg"/><Relationship Id="rId20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11" Type="http://schemas.openxmlformats.org/officeDocument/2006/relationships/image" Target="../media/image9.tiff"/><Relationship Id="rId24" Type="http://schemas.openxmlformats.org/officeDocument/2006/relationships/image" Target="../media/image22.png"/><Relationship Id="rId5" Type="http://schemas.openxmlformats.org/officeDocument/2006/relationships/image" Target="../media/image3.jpeg"/><Relationship Id="rId15" Type="http://schemas.openxmlformats.org/officeDocument/2006/relationships/image" Target="../media/image13.jpeg"/><Relationship Id="rId23" Type="http://schemas.openxmlformats.org/officeDocument/2006/relationships/image" Target="../media/image21.png"/><Relationship Id="rId10" Type="http://schemas.openxmlformats.org/officeDocument/2006/relationships/image" Target="../media/image8.jpeg"/><Relationship Id="rId19" Type="http://schemas.openxmlformats.org/officeDocument/2006/relationships/image" Target="../media/image17.jpeg"/><Relationship Id="rId4" Type="http://schemas.openxmlformats.org/officeDocument/2006/relationships/image" Target="../media/image2.jpeg"/><Relationship Id="rId9" Type="http://schemas.openxmlformats.org/officeDocument/2006/relationships/image" Target="../media/image7.png"/><Relationship Id="rId14" Type="http://schemas.openxmlformats.org/officeDocument/2006/relationships/image" Target="../media/image12.jpeg"/><Relationship Id="rId22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図 58" descr="雪が積もった地面&#10;&#10;中程度の精度で自動的に生成された説明">
            <a:extLst>
              <a:ext uri="{FF2B5EF4-FFF2-40B4-BE49-F238E27FC236}">
                <a16:creationId xmlns:a16="http://schemas.microsoft.com/office/drawing/2014/main" id="{11E01AD1-F6FE-3D27-7FBC-AC0719C3D5BB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745" y="1261690"/>
            <a:ext cx="1271811" cy="9576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8CA0515E-0F0E-40BA-F463-2DD27DD32E85}"/>
              </a:ext>
            </a:extLst>
          </p:cNvPr>
          <p:cNvSpPr txBox="1"/>
          <p:nvPr/>
        </p:nvSpPr>
        <p:spPr>
          <a:xfrm>
            <a:off x="193953" y="2920134"/>
            <a:ext cx="503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kumimoji="1" lang="ja-JP" alt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64B68174-6C61-F103-EBA2-6F2A79274FC7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4722" y="1262072"/>
            <a:ext cx="1270800" cy="95683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D525BD42-DDA9-2859-DAF0-1BACF1E390E7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7906" y="1263316"/>
            <a:ext cx="1270800" cy="95683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B372EEB-8A79-9111-2F62-B46B5A51C5F3}"/>
              </a:ext>
            </a:extLst>
          </p:cNvPr>
          <p:cNvSpPr txBox="1"/>
          <p:nvPr/>
        </p:nvSpPr>
        <p:spPr>
          <a:xfrm>
            <a:off x="1059742" y="955634"/>
            <a:ext cx="5019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60848D30-77C7-1790-7620-E159E933BE97}"/>
              </a:ext>
            </a:extLst>
          </p:cNvPr>
          <p:cNvCxnSpPr>
            <a:cxnSpLocks/>
          </p:cNvCxnSpPr>
          <p:nvPr/>
        </p:nvCxnSpPr>
        <p:spPr>
          <a:xfrm>
            <a:off x="728915" y="1198810"/>
            <a:ext cx="127164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24E33630-325A-6E63-00FA-B1165AD60635}"/>
              </a:ext>
            </a:extLst>
          </p:cNvPr>
          <p:cNvCxnSpPr>
            <a:cxnSpLocks/>
          </p:cNvCxnSpPr>
          <p:nvPr/>
        </p:nvCxnSpPr>
        <p:spPr>
          <a:xfrm>
            <a:off x="2079130" y="1200077"/>
            <a:ext cx="12704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EB6B594F-6441-D8EB-9A96-D6DFA9EB3568}"/>
              </a:ext>
            </a:extLst>
          </p:cNvPr>
          <p:cNvCxnSpPr>
            <a:cxnSpLocks/>
          </p:cNvCxnSpPr>
          <p:nvPr/>
        </p:nvCxnSpPr>
        <p:spPr>
          <a:xfrm>
            <a:off x="3426190" y="1201902"/>
            <a:ext cx="126824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D4D96DB-18EA-8942-E021-F0C6B0710220}"/>
              </a:ext>
            </a:extLst>
          </p:cNvPr>
          <p:cNvSpPr txBox="1"/>
          <p:nvPr/>
        </p:nvSpPr>
        <p:spPr>
          <a:xfrm>
            <a:off x="3462158" y="958726"/>
            <a:ext cx="12025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Sox17</a:t>
            </a:r>
            <a:r>
              <a:rPr lang="en-US" altLang="ja-JP" sz="1200" b="1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Δdr/Δdr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3B9A0F6-14CC-C51C-8501-283B0B6EC36A}"/>
              </a:ext>
            </a:extLst>
          </p:cNvPr>
          <p:cNvSpPr txBox="1"/>
          <p:nvPr/>
        </p:nvSpPr>
        <p:spPr>
          <a:xfrm>
            <a:off x="2095493" y="958776"/>
            <a:ext cx="12025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Sox17</a:t>
            </a:r>
            <a:r>
              <a:rPr lang="en-US" altLang="ja-JP" sz="1200" b="1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+/-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13E85CE-227A-7618-1F4C-C79C703C9206}"/>
              </a:ext>
            </a:extLst>
          </p:cNvPr>
          <p:cNvSpPr txBox="1"/>
          <p:nvPr/>
        </p:nvSpPr>
        <p:spPr>
          <a:xfrm rot="16200000">
            <a:off x="-109186" y="1644831"/>
            <a:ext cx="13344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 Blood vessel</a:t>
            </a:r>
          </a:p>
        </p:txBody>
      </p: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C2C4FDC4-617F-960F-7FD2-F8FA1CD93BE6}"/>
              </a:ext>
            </a:extLst>
          </p:cNvPr>
          <p:cNvCxnSpPr/>
          <p:nvPr/>
        </p:nvCxnSpPr>
        <p:spPr>
          <a:xfrm>
            <a:off x="666657" y="1279064"/>
            <a:ext cx="0" cy="9576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5BC1637C-21D0-DB5A-E337-EDBF149E8607}"/>
              </a:ext>
            </a:extLst>
          </p:cNvPr>
          <p:cNvSpPr txBox="1"/>
          <p:nvPr/>
        </p:nvSpPr>
        <p:spPr>
          <a:xfrm>
            <a:off x="193953" y="672181"/>
            <a:ext cx="503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kumimoji="1" lang="ja-JP" alt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2625C02D-BBF6-1B0D-5851-2F56631CF5B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24722" y="1856682"/>
            <a:ext cx="383122" cy="3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9D845805-C8FD-BC9A-B296-787D0F448D0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76704" y="1857008"/>
            <a:ext cx="383127" cy="3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3C40C258-36AF-FE4C-1FDA-A0783EAFF738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6894" y="1867159"/>
            <a:ext cx="383124" cy="35657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81014AC-B811-074C-1C27-380694CEF276}"/>
              </a:ext>
            </a:extLst>
          </p:cNvPr>
          <p:cNvSpPr>
            <a:spLocks noChangeAspect="1"/>
          </p:cNvSpPr>
          <p:nvPr/>
        </p:nvSpPr>
        <p:spPr>
          <a:xfrm>
            <a:off x="775899" y="1359365"/>
            <a:ext cx="130809" cy="1188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ja-JP" altLang="en-US" sz="1013">
              <a:noFill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3782BDA6-4BD9-B06B-1A83-3DF82BF8B7E8}"/>
              </a:ext>
            </a:extLst>
          </p:cNvPr>
          <p:cNvSpPr>
            <a:spLocks noChangeAspect="1"/>
          </p:cNvSpPr>
          <p:nvPr/>
        </p:nvSpPr>
        <p:spPr>
          <a:xfrm>
            <a:off x="2743412" y="1277426"/>
            <a:ext cx="130809" cy="1188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ja-JP" altLang="en-US" sz="1013">
              <a:noFill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F0E70CAF-BEF7-7687-17F0-0A399AC607EE}"/>
              </a:ext>
            </a:extLst>
          </p:cNvPr>
          <p:cNvSpPr>
            <a:spLocks noChangeAspect="1"/>
          </p:cNvSpPr>
          <p:nvPr/>
        </p:nvSpPr>
        <p:spPr>
          <a:xfrm>
            <a:off x="4027044" y="1728878"/>
            <a:ext cx="130809" cy="1188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ja-JP" altLang="en-US" sz="1013">
              <a:noFill/>
            </a:endParaRPr>
          </a:p>
        </p:txBody>
      </p:sp>
      <p:pic>
        <p:nvPicPr>
          <p:cNvPr id="4" name="図 3" descr="ダイアグラム&#10;&#10;自動的に生成された説明">
            <a:extLst>
              <a:ext uri="{FF2B5EF4-FFF2-40B4-BE49-F238E27FC236}">
                <a16:creationId xmlns:a16="http://schemas.microsoft.com/office/drawing/2014/main" id="{336583B5-3507-5E4F-229D-6625C2620748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1402" y="801015"/>
            <a:ext cx="1645978" cy="194387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750DEFE-ACD8-C6E0-1195-2B72C13B8F6E}"/>
              </a:ext>
            </a:extLst>
          </p:cNvPr>
          <p:cNvSpPr txBox="1"/>
          <p:nvPr/>
        </p:nvSpPr>
        <p:spPr>
          <a:xfrm>
            <a:off x="5159464" y="2679066"/>
            <a:ext cx="4539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kumimoji="1" lang="ja-JP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76A83D76-AC2C-1ED2-439E-042C5A8F0627}"/>
              </a:ext>
            </a:extLst>
          </p:cNvPr>
          <p:cNvSpPr txBox="1"/>
          <p:nvPr/>
        </p:nvSpPr>
        <p:spPr>
          <a:xfrm>
            <a:off x="5498577" y="2679599"/>
            <a:ext cx="6999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i="1" dirty="0">
                <a:latin typeface="Arial" panose="020B0604020202020204" pitchFamily="34" charset="0"/>
                <a:cs typeface="Arial" panose="020B0604020202020204" pitchFamily="34" charset="0"/>
              </a:rPr>
              <a:t>Sox17</a:t>
            </a:r>
            <a:r>
              <a:rPr kumimoji="1" lang="en-US" altLang="ja-JP" sz="8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+/-</a:t>
            </a:r>
            <a:endParaRPr kumimoji="1" lang="ja-JP" altLang="en-US" sz="800" i="1" baseline="30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7CFCF987-1492-21EA-C73D-299BBE2D52A4}"/>
              </a:ext>
            </a:extLst>
          </p:cNvPr>
          <p:cNvSpPr txBox="1"/>
          <p:nvPr/>
        </p:nvSpPr>
        <p:spPr>
          <a:xfrm>
            <a:off x="5964131" y="2679599"/>
            <a:ext cx="7343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i="1" dirty="0">
                <a:latin typeface="Arial" panose="020B0604020202020204" pitchFamily="34" charset="0"/>
                <a:cs typeface="Arial" panose="020B0604020202020204" pitchFamily="34" charset="0"/>
              </a:rPr>
              <a:t>Sox17</a:t>
            </a:r>
            <a:r>
              <a:rPr kumimoji="1" lang="en-US" altLang="ja-JP" sz="8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Δdr/Δdr</a:t>
            </a:r>
            <a:endParaRPr kumimoji="1" lang="ja-JP" altLang="en-US" sz="800" i="1" baseline="30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6" name="図 135" descr="テーブル が含まれている画像&#10;&#10;自動的に生成された説明">
            <a:extLst>
              <a:ext uri="{FF2B5EF4-FFF2-40B4-BE49-F238E27FC236}">
                <a16:creationId xmlns:a16="http://schemas.microsoft.com/office/drawing/2014/main" id="{5CC08C5F-0772-5DD0-F4ED-CB89E5301940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9719" y="5325702"/>
            <a:ext cx="1614291" cy="65254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9" name="図 128" descr="テーブル, 座る, ボウル, 食品 が含まれている画像&#10;&#10;自動的に生成された説明">
            <a:extLst>
              <a:ext uri="{FF2B5EF4-FFF2-40B4-BE49-F238E27FC236}">
                <a16:creationId xmlns:a16="http://schemas.microsoft.com/office/drawing/2014/main" id="{1E20EEFF-D3C5-08A0-611A-66F9AA14B0BB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9720" y="4755573"/>
            <a:ext cx="1614291" cy="57346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3" name="図 62" descr="男, 乗る, 雪, サーフィン が含まれている画像&#10;&#10;自動的に生成された説明">
            <a:extLst>
              <a:ext uri="{FF2B5EF4-FFF2-40B4-BE49-F238E27FC236}">
                <a16:creationId xmlns:a16="http://schemas.microsoft.com/office/drawing/2014/main" id="{1C3C85F9-E6E9-BEDC-3F49-F83EFFA3AD96}"/>
              </a:ext>
            </a:extLst>
          </p:cNvPr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5212" y="3462292"/>
            <a:ext cx="1614291" cy="121546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7DE44575-D536-7BC5-5280-CC0E8E32109F}"/>
              </a:ext>
            </a:extLst>
          </p:cNvPr>
          <p:cNvSpPr txBox="1"/>
          <p:nvPr/>
        </p:nvSpPr>
        <p:spPr>
          <a:xfrm rot="16200000">
            <a:off x="35609" y="5112013"/>
            <a:ext cx="1215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/>
              <a:t>Oviducts </a:t>
            </a:r>
          </a:p>
          <a:p>
            <a:pPr algn="ctr"/>
            <a:r>
              <a:rPr lang="en-US" altLang="ja-JP" sz="1400" b="1" dirty="0"/>
              <a:t>&amp; Uteri</a:t>
            </a:r>
            <a:endParaRPr lang="ja-JP" altLang="en-US" sz="1400" b="1"/>
          </a:p>
        </p:txBody>
      </p:sp>
      <p:pic>
        <p:nvPicPr>
          <p:cNvPr id="144" name="図 143" descr="布, 砂浜, テーブル, 乗る が含まれている画像&#10;&#10;自動的に生成された説明">
            <a:extLst>
              <a:ext uri="{FF2B5EF4-FFF2-40B4-BE49-F238E27FC236}">
                <a16:creationId xmlns:a16="http://schemas.microsoft.com/office/drawing/2014/main" id="{4CF67FDC-D8E9-A0F7-3396-AC7DE5AB0C7D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46418" y="5313420"/>
            <a:ext cx="1614294" cy="66482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5" name="図 144" descr="男, 立つ, 雪, 犬 が含まれている画像&#10;&#10;自動的に生成された説明">
            <a:extLst>
              <a:ext uri="{FF2B5EF4-FFF2-40B4-BE49-F238E27FC236}">
                <a16:creationId xmlns:a16="http://schemas.microsoft.com/office/drawing/2014/main" id="{0891289A-9EA5-D84C-499B-7B3E6D4A03F7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46413" y="4762844"/>
            <a:ext cx="1614294" cy="579516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4093FBF2-6C9A-0D17-3E6F-3ABC135DFFBB}"/>
              </a:ext>
            </a:extLst>
          </p:cNvPr>
          <p:cNvGrpSpPr/>
          <p:nvPr/>
        </p:nvGrpSpPr>
        <p:grpSpPr>
          <a:xfrm>
            <a:off x="4335555" y="4755811"/>
            <a:ext cx="1616152" cy="1215402"/>
            <a:chOff x="4362270" y="4195283"/>
            <a:chExt cx="1616152" cy="1215402"/>
          </a:xfrm>
        </p:grpSpPr>
        <p:pic>
          <p:nvPicPr>
            <p:cNvPr id="146" name="図 145" descr="テーブル, 布, 衣類, 首 が含まれている画像&#10;&#10;自動的に生成された説明">
              <a:extLst>
                <a:ext uri="{FF2B5EF4-FFF2-40B4-BE49-F238E27FC236}">
                  <a16:creationId xmlns:a16="http://schemas.microsoft.com/office/drawing/2014/main" id="{D6AB330E-D39E-98DC-1F41-7F2932310A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362270" y="4689365"/>
              <a:ext cx="1614294" cy="72132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47" name="図 146" descr="ドーナツ, 立つ, 衣類, 男 が含まれている画像&#10;&#10;自動的に生成された説明">
              <a:extLst>
                <a:ext uri="{FF2B5EF4-FFF2-40B4-BE49-F238E27FC236}">
                  <a16:creationId xmlns:a16="http://schemas.microsoft.com/office/drawing/2014/main" id="{3152F68D-41C7-2759-C47E-51478AD709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364128" y="4195283"/>
              <a:ext cx="1614294" cy="57951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pic>
        <p:nvPicPr>
          <p:cNvPr id="139" name="図 138" descr="雪, 乗る, 男, 覆い が含まれている画像&#10;&#10;自動的に生成された説明">
            <a:extLst>
              <a:ext uri="{FF2B5EF4-FFF2-40B4-BE49-F238E27FC236}">
                <a16:creationId xmlns:a16="http://schemas.microsoft.com/office/drawing/2014/main" id="{5459D9A4-FCA3-FA4C-FC1C-C2DD3E8E130C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5419" y="4221620"/>
            <a:ext cx="486295" cy="45694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1" name="正方形/長方形 150">
            <a:extLst>
              <a:ext uri="{FF2B5EF4-FFF2-40B4-BE49-F238E27FC236}">
                <a16:creationId xmlns:a16="http://schemas.microsoft.com/office/drawing/2014/main" id="{26F36139-E2A2-7E64-C7C0-D8DCC7128891}"/>
              </a:ext>
            </a:extLst>
          </p:cNvPr>
          <p:cNvSpPr>
            <a:spLocks noChangeAspect="1"/>
          </p:cNvSpPr>
          <p:nvPr/>
        </p:nvSpPr>
        <p:spPr>
          <a:xfrm>
            <a:off x="1804827" y="3724590"/>
            <a:ext cx="166034" cy="150791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ja-JP" altLang="en-US" sz="1013">
              <a:noFill/>
            </a:endParaRPr>
          </a:p>
        </p:txBody>
      </p:sp>
      <p:pic>
        <p:nvPicPr>
          <p:cNvPr id="135" name="図 134" descr="雪, 屋外, 覆い, スキー が含まれている画像&#10;&#10;自動的に生成された説明">
            <a:extLst>
              <a:ext uri="{FF2B5EF4-FFF2-40B4-BE49-F238E27FC236}">
                <a16:creationId xmlns:a16="http://schemas.microsoft.com/office/drawing/2014/main" id="{3E66CED1-1EF2-F4CE-3ABB-123F4E8D06D9}"/>
              </a:ext>
            </a:extLst>
          </p:cNvPr>
          <p:cNvPicPr>
            <a:picLocks noChangeAspect="1"/>
          </p:cNvPicPr>
          <p:nvPr/>
        </p:nvPicPr>
        <p:blipFill>
          <a:blip r:embed="rId1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6418" y="3468812"/>
            <a:ext cx="1614294" cy="121546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8" name="図 137" descr="雪, 屋外, 覆い, スキー が含まれている画像&#10;&#10;自動的に生成された説明">
            <a:extLst>
              <a:ext uri="{FF2B5EF4-FFF2-40B4-BE49-F238E27FC236}">
                <a16:creationId xmlns:a16="http://schemas.microsoft.com/office/drawing/2014/main" id="{AD8A17DF-A7A1-9B98-14C6-C58E72A01C39}"/>
              </a:ext>
            </a:extLst>
          </p:cNvPr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46417" y="4225810"/>
            <a:ext cx="486292" cy="45694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2" name="正方形/長方形 151">
            <a:extLst>
              <a:ext uri="{FF2B5EF4-FFF2-40B4-BE49-F238E27FC236}">
                <a16:creationId xmlns:a16="http://schemas.microsoft.com/office/drawing/2014/main" id="{6AA268E7-B1D8-2A84-C72B-AC5316EFFA6F}"/>
              </a:ext>
            </a:extLst>
          </p:cNvPr>
          <p:cNvSpPr>
            <a:spLocks noChangeAspect="1"/>
          </p:cNvSpPr>
          <p:nvPr/>
        </p:nvSpPr>
        <p:spPr>
          <a:xfrm>
            <a:off x="3267024" y="3839169"/>
            <a:ext cx="166034" cy="150791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ja-JP" altLang="en-US" sz="1013">
              <a:noFill/>
            </a:endParaRPr>
          </a:p>
        </p:txBody>
      </p: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675878E7-1A14-A1F3-BA34-E8F82526113B}"/>
              </a:ext>
            </a:extLst>
          </p:cNvPr>
          <p:cNvGrpSpPr/>
          <p:nvPr/>
        </p:nvGrpSpPr>
        <p:grpSpPr>
          <a:xfrm>
            <a:off x="4337413" y="3459797"/>
            <a:ext cx="1614294" cy="1215468"/>
            <a:chOff x="2941818" y="4100288"/>
            <a:chExt cx="1271813" cy="957600"/>
          </a:xfrm>
        </p:grpSpPr>
        <p:pic>
          <p:nvPicPr>
            <p:cNvPr id="132" name="図 131" descr="乗る, 横たわる, 雪, 座る が含まれている画像&#10;&#10;自動的に生成された説明">
              <a:extLst>
                <a:ext uri="{FF2B5EF4-FFF2-40B4-BE49-F238E27FC236}">
                  <a16:creationId xmlns:a16="http://schemas.microsoft.com/office/drawing/2014/main" id="{B376E67C-5019-2529-69CD-91B7707C829C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41819" y="4100288"/>
              <a:ext cx="1271812" cy="9576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37" name="図 136" descr="横たわる, 乗る, 座る, 雪 が含まれている画像&#10;&#10;自動的に生成された説明">
              <a:extLst>
                <a:ext uri="{FF2B5EF4-FFF2-40B4-BE49-F238E27FC236}">
                  <a16:creationId xmlns:a16="http://schemas.microsoft.com/office/drawing/2014/main" id="{406FBC5A-CA17-74B8-72B6-5898446638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941818" y="4697888"/>
              <a:ext cx="383127" cy="360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53" name="正方形/長方形 152">
              <a:extLst>
                <a:ext uri="{FF2B5EF4-FFF2-40B4-BE49-F238E27FC236}">
                  <a16:creationId xmlns:a16="http://schemas.microsoft.com/office/drawing/2014/main" id="{C92F8CFF-2C40-6011-57A5-2F8CB8502EA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297474" y="4285595"/>
              <a:ext cx="130809" cy="1188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 sz="1013">
                <a:noFill/>
              </a:endParaRPr>
            </a:p>
          </p:txBody>
        </p:sp>
      </p:grpSp>
      <p:sp>
        <p:nvSpPr>
          <p:cNvPr id="187" name="テキスト ボックス 186">
            <a:extLst>
              <a:ext uri="{FF2B5EF4-FFF2-40B4-BE49-F238E27FC236}">
                <a16:creationId xmlns:a16="http://schemas.microsoft.com/office/drawing/2014/main" id="{14709B6D-3733-747F-8A7C-7873CE98B25D}"/>
              </a:ext>
            </a:extLst>
          </p:cNvPr>
          <p:cNvSpPr txBox="1"/>
          <p:nvPr/>
        </p:nvSpPr>
        <p:spPr>
          <a:xfrm>
            <a:off x="1425422" y="3110808"/>
            <a:ext cx="637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</a:p>
        </p:txBody>
      </p:sp>
      <p:cxnSp>
        <p:nvCxnSpPr>
          <p:cNvPr id="188" name="直線コネクタ 187">
            <a:extLst>
              <a:ext uri="{FF2B5EF4-FFF2-40B4-BE49-F238E27FC236}">
                <a16:creationId xmlns:a16="http://schemas.microsoft.com/office/drawing/2014/main" id="{D06A5F0C-B305-6D04-014F-EB96E521499F}"/>
              </a:ext>
            </a:extLst>
          </p:cNvPr>
          <p:cNvCxnSpPr>
            <a:cxnSpLocks/>
          </p:cNvCxnSpPr>
          <p:nvPr/>
        </p:nvCxnSpPr>
        <p:spPr>
          <a:xfrm>
            <a:off x="956035" y="3381314"/>
            <a:ext cx="16140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直線コネクタ 188">
            <a:extLst>
              <a:ext uri="{FF2B5EF4-FFF2-40B4-BE49-F238E27FC236}">
                <a16:creationId xmlns:a16="http://schemas.microsoft.com/office/drawing/2014/main" id="{92405623-D84E-93E9-04CB-ABA1931B73F2}"/>
              </a:ext>
            </a:extLst>
          </p:cNvPr>
          <p:cNvCxnSpPr>
            <a:cxnSpLocks/>
          </p:cNvCxnSpPr>
          <p:nvPr/>
        </p:nvCxnSpPr>
        <p:spPr>
          <a:xfrm>
            <a:off x="2644443" y="3382922"/>
            <a:ext cx="161258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直線コネクタ 189">
            <a:extLst>
              <a:ext uri="{FF2B5EF4-FFF2-40B4-BE49-F238E27FC236}">
                <a16:creationId xmlns:a16="http://schemas.microsoft.com/office/drawing/2014/main" id="{F9EDAAD2-78B0-C6F6-3B86-7EDCFED4AF51}"/>
              </a:ext>
            </a:extLst>
          </p:cNvPr>
          <p:cNvCxnSpPr>
            <a:cxnSpLocks/>
          </p:cNvCxnSpPr>
          <p:nvPr/>
        </p:nvCxnSpPr>
        <p:spPr>
          <a:xfrm>
            <a:off x="4354247" y="3385238"/>
            <a:ext cx="16097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1" name="テキスト ボックス 190">
            <a:extLst>
              <a:ext uri="{FF2B5EF4-FFF2-40B4-BE49-F238E27FC236}">
                <a16:creationId xmlns:a16="http://schemas.microsoft.com/office/drawing/2014/main" id="{765172DF-8E45-941A-563F-A92EA2650F8F}"/>
              </a:ext>
            </a:extLst>
          </p:cNvPr>
          <p:cNvSpPr txBox="1"/>
          <p:nvPr/>
        </p:nvSpPr>
        <p:spPr>
          <a:xfrm>
            <a:off x="4399900" y="3108788"/>
            <a:ext cx="15263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Sox17</a:t>
            </a:r>
            <a:r>
              <a:rPr lang="en-US" altLang="ja-JP" sz="1400" b="1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Δdr/Δdr</a:t>
            </a:r>
          </a:p>
        </p:txBody>
      </p:sp>
      <p:sp>
        <p:nvSpPr>
          <p:cNvPr id="192" name="テキスト ボックス 191">
            <a:extLst>
              <a:ext uri="{FF2B5EF4-FFF2-40B4-BE49-F238E27FC236}">
                <a16:creationId xmlns:a16="http://schemas.microsoft.com/office/drawing/2014/main" id="{EDD484F9-F9AE-C570-FE1B-97AD591C21D5}"/>
              </a:ext>
            </a:extLst>
          </p:cNvPr>
          <p:cNvSpPr txBox="1"/>
          <p:nvPr/>
        </p:nvSpPr>
        <p:spPr>
          <a:xfrm>
            <a:off x="2690708" y="3113999"/>
            <a:ext cx="15263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Sox17</a:t>
            </a:r>
            <a:r>
              <a:rPr lang="en-US" altLang="ja-JP" sz="1400" b="1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+/-</a:t>
            </a:r>
          </a:p>
        </p:txBody>
      </p:sp>
      <p:sp>
        <p:nvSpPr>
          <p:cNvPr id="193" name="テキスト ボックス 192">
            <a:extLst>
              <a:ext uri="{FF2B5EF4-FFF2-40B4-BE49-F238E27FC236}">
                <a16:creationId xmlns:a16="http://schemas.microsoft.com/office/drawing/2014/main" id="{8E5A2072-0847-BE06-42DF-46C2FB44DD3B}"/>
              </a:ext>
            </a:extLst>
          </p:cNvPr>
          <p:cNvSpPr txBox="1"/>
          <p:nvPr/>
        </p:nvSpPr>
        <p:spPr>
          <a:xfrm rot="16200000">
            <a:off x="175327" y="3801433"/>
            <a:ext cx="9360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Rete testes</a:t>
            </a:r>
            <a:endParaRPr lang="ja-JP" altLang="en-US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5" name="直線コネクタ 194">
            <a:extLst>
              <a:ext uri="{FF2B5EF4-FFF2-40B4-BE49-F238E27FC236}">
                <a16:creationId xmlns:a16="http://schemas.microsoft.com/office/drawing/2014/main" id="{2585E1DE-522C-0EC1-DAA3-1C4F67662893}"/>
              </a:ext>
            </a:extLst>
          </p:cNvPr>
          <p:cNvCxnSpPr>
            <a:cxnSpLocks/>
          </p:cNvCxnSpPr>
          <p:nvPr/>
        </p:nvCxnSpPr>
        <p:spPr>
          <a:xfrm>
            <a:off x="875932" y="3470197"/>
            <a:ext cx="0" cy="121546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6" name="直線コネクタ 195">
            <a:extLst>
              <a:ext uri="{FF2B5EF4-FFF2-40B4-BE49-F238E27FC236}">
                <a16:creationId xmlns:a16="http://schemas.microsoft.com/office/drawing/2014/main" id="{64F5F185-CD0D-60D7-5DBA-B36736487E42}"/>
              </a:ext>
            </a:extLst>
          </p:cNvPr>
          <p:cNvCxnSpPr/>
          <p:nvPr/>
        </p:nvCxnSpPr>
        <p:spPr>
          <a:xfrm>
            <a:off x="875480" y="4767516"/>
            <a:ext cx="0" cy="121546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DC5E739F-393A-82B8-39CE-EED7C1719AEF}"/>
              </a:ext>
            </a:extLst>
          </p:cNvPr>
          <p:cNvGrpSpPr/>
          <p:nvPr/>
        </p:nvGrpSpPr>
        <p:grpSpPr>
          <a:xfrm>
            <a:off x="420102" y="6118260"/>
            <a:ext cx="6015590" cy="2941776"/>
            <a:chOff x="420102" y="5550701"/>
            <a:chExt cx="6015590" cy="2941776"/>
          </a:xfrm>
        </p:grpSpPr>
        <p:pic>
          <p:nvPicPr>
            <p:cNvPr id="7" name="図 6" descr="ダイアグラム, 概略図&#10;&#10;自動的に生成された説明">
              <a:extLst>
                <a:ext uri="{FF2B5EF4-FFF2-40B4-BE49-F238E27FC236}">
                  <a16:creationId xmlns:a16="http://schemas.microsoft.com/office/drawing/2014/main" id="{30389204-0478-055F-615A-816F0B0A820C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434929" y="5833004"/>
              <a:ext cx="1736831" cy="2594953"/>
            </a:xfrm>
            <a:prstGeom prst="rect">
              <a:avLst/>
            </a:prstGeom>
          </p:spPr>
        </p:pic>
        <p:pic>
          <p:nvPicPr>
            <p:cNvPr id="22" name="図 21" descr="ダイアグラム, 概略図&#10;&#10;自動的に生成された説明">
              <a:extLst>
                <a:ext uri="{FF2B5EF4-FFF2-40B4-BE49-F238E27FC236}">
                  <a16:creationId xmlns:a16="http://schemas.microsoft.com/office/drawing/2014/main" id="{989081C9-9E91-47F5-CC97-658DC7E1E35E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526579" y="5836478"/>
              <a:ext cx="1818842" cy="2594953"/>
            </a:xfrm>
            <a:prstGeom prst="rect">
              <a:avLst/>
            </a:prstGeom>
          </p:spPr>
        </p:pic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FADEE312-408D-B5C9-3563-39005BD38D7B}"/>
                </a:ext>
              </a:extLst>
            </p:cNvPr>
            <p:cNvGrpSpPr/>
            <p:nvPr/>
          </p:nvGrpSpPr>
          <p:grpSpPr>
            <a:xfrm>
              <a:off x="420102" y="5742007"/>
              <a:ext cx="2015981" cy="2685950"/>
              <a:chOff x="738810" y="4863549"/>
              <a:chExt cx="1794131" cy="2390373"/>
            </a:xfrm>
          </p:grpSpPr>
          <p:pic>
            <p:nvPicPr>
              <p:cNvPr id="34" name="図 33" descr="ダイアグラム, 概略図&#10;&#10;自動的に生成された説明">
                <a:extLst>
                  <a:ext uri="{FF2B5EF4-FFF2-40B4-BE49-F238E27FC236}">
                    <a16:creationId xmlns:a16="http://schemas.microsoft.com/office/drawing/2014/main" id="{A72A6C62-24E9-3377-585C-CFC8C78A84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61587" y="4944532"/>
                <a:ext cx="1571354" cy="2309390"/>
              </a:xfrm>
              <a:prstGeom prst="rect">
                <a:avLst/>
              </a:prstGeom>
            </p:spPr>
          </p:pic>
          <p:pic>
            <p:nvPicPr>
              <p:cNvPr id="40" name="図 39" descr="ダイアグラム, 概略図&#10;&#10;自動的に生成された説明">
                <a:extLst>
                  <a:ext uri="{FF2B5EF4-FFF2-40B4-BE49-F238E27FC236}">
                    <a16:creationId xmlns:a16="http://schemas.microsoft.com/office/drawing/2014/main" id="{09F2CB85-E88E-5275-4D7E-6DD37BD2524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38810" y="4863549"/>
                <a:ext cx="229565" cy="2309390"/>
              </a:xfrm>
              <a:prstGeom prst="rect">
                <a:avLst/>
              </a:prstGeom>
            </p:spPr>
          </p:pic>
        </p:grp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18887DAE-72CB-4859-4742-33FA570061CC}"/>
                </a:ext>
              </a:extLst>
            </p:cNvPr>
            <p:cNvSpPr txBox="1"/>
            <p:nvPr/>
          </p:nvSpPr>
          <p:spPr>
            <a:xfrm>
              <a:off x="959932" y="8260231"/>
              <a:ext cx="4727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kumimoji="1" lang="ja-JP" alt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33E156F3-F1B1-9DCB-47FA-C69F9CE65D0D}"/>
                </a:ext>
              </a:extLst>
            </p:cNvPr>
            <p:cNvSpPr txBox="1"/>
            <p:nvPr/>
          </p:nvSpPr>
          <p:spPr>
            <a:xfrm>
              <a:off x="1350818" y="8260231"/>
              <a:ext cx="72901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Sox17</a:t>
              </a:r>
              <a:r>
                <a:rPr kumimoji="1" lang="en-US" altLang="ja-JP" sz="900" i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+/-</a:t>
              </a:r>
              <a:endParaRPr kumimoji="1" lang="ja-JP" altLang="en-US" sz="900" i="1" baseline="30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4DB74315-2780-EBD4-0D8D-1896C00CFA88}"/>
                </a:ext>
              </a:extLst>
            </p:cNvPr>
            <p:cNvSpPr txBox="1"/>
            <p:nvPr/>
          </p:nvSpPr>
          <p:spPr>
            <a:xfrm>
              <a:off x="1801910" y="8260231"/>
              <a:ext cx="92199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Sox17</a:t>
              </a:r>
              <a:r>
                <a:rPr kumimoji="1" lang="en-US" altLang="ja-JP" sz="900" i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Δdr/Δdr</a:t>
              </a:r>
              <a:endParaRPr kumimoji="1" lang="ja-JP" altLang="en-US" sz="900" i="1" baseline="30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820640C7-BDE1-6217-FFB6-63744EA17204}"/>
                </a:ext>
              </a:extLst>
            </p:cNvPr>
            <p:cNvSpPr txBox="1"/>
            <p:nvPr/>
          </p:nvSpPr>
          <p:spPr>
            <a:xfrm>
              <a:off x="2824434" y="8260231"/>
              <a:ext cx="4727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kumimoji="1" lang="ja-JP" alt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60AEEC1B-E85A-C358-493F-275B5BD38034}"/>
                </a:ext>
              </a:extLst>
            </p:cNvPr>
            <p:cNvSpPr txBox="1"/>
            <p:nvPr/>
          </p:nvSpPr>
          <p:spPr>
            <a:xfrm>
              <a:off x="3221671" y="8260231"/>
              <a:ext cx="72901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Sox17</a:t>
              </a:r>
              <a:r>
                <a:rPr kumimoji="1" lang="en-US" altLang="ja-JP" sz="900" i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+/-</a:t>
              </a:r>
              <a:endParaRPr kumimoji="1" lang="ja-JP" altLang="en-US" sz="900" i="1" baseline="30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FB0BAA9B-AF8E-28DA-F976-8882902D58BF}"/>
                </a:ext>
              </a:extLst>
            </p:cNvPr>
            <p:cNvSpPr txBox="1"/>
            <p:nvPr/>
          </p:nvSpPr>
          <p:spPr>
            <a:xfrm>
              <a:off x="3644221" y="8260231"/>
              <a:ext cx="9726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Sox17</a:t>
              </a:r>
              <a:r>
                <a:rPr kumimoji="1" lang="en-US" altLang="ja-JP" sz="900" i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Δdr/Δdr</a:t>
              </a:r>
              <a:endParaRPr kumimoji="1" lang="ja-JP" altLang="en-US" sz="900" i="1" baseline="30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EEA1FD4B-325C-0A66-DA67-FACC44A7C09D}"/>
                </a:ext>
              </a:extLst>
            </p:cNvPr>
            <p:cNvSpPr txBox="1"/>
            <p:nvPr/>
          </p:nvSpPr>
          <p:spPr>
            <a:xfrm>
              <a:off x="4696795" y="8261645"/>
              <a:ext cx="4727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kumimoji="1" lang="ja-JP" alt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53306302-3FBB-0375-5631-57A4D2DE9507}"/>
                </a:ext>
              </a:extLst>
            </p:cNvPr>
            <p:cNvSpPr txBox="1"/>
            <p:nvPr/>
          </p:nvSpPr>
          <p:spPr>
            <a:xfrm>
              <a:off x="5093246" y="8261645"/>
              <a:ext cx="72901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Sox17</a:t>
              </a:r>
              <a:r>
                <a:rPr kumimoji="1" lang="en-US" altLang="ja-JP" sz="900" i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+/-</a:t>
              </a:r>
              <a:endParaRPr kumimoji="1" lang="ja-JP" altLang="en-US" sz="900" i="1" baseline="30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74E705ED-9229-120A-0DB4-04C118A90B58}"/>
                </a:ext>
              </a:extLst>
            </p:cNvPr>
            <p:cNvSpPr txBox="1"/>
            <p:nvPr/>
          </p:nvSpPr>
          <p:spPr>
            <a:xfrm>
              <a:off x="5558608" y="8261645"/>
              <a:ext cx="87708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Sox17</a:t>
              </a:r>
              <a:r>
                <a:rPr kumimoji="1" lang="en-US" altLang="ja-JP" sz="900" i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Δdr/Δdr</a:t>
              </a:r>
              <a:endParaRPr kumimoji="1" lang="ja-JP" altLang="en-US" sz="900" i="1" baseline="30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99D0BA34-F0B6-4C35-8FC3-AB50CB3B63FE}"/>
                </a:ext>
              </a:extLst>
            </p:cNvPr>
            <p:cNvSpPr txBox="1"/>
            <p:nvPr/>
          </p:nvSpPr>
          <p:spPr>
            <a:xfrm>
              <a:off x="1040078" y="5550701"/>
              <a:ext cx="12481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b="1" dirty="0"/>
                <a:t>Rete testes</a:t>
              </a:r>
              <a:endParaRPr kumimoji="1" lang="ja-JP" altLang="en-US" sz="1400" b="1"/>
            </a:p>
          </p:txBody>
        </p:sp>
        <p:sp>
          <p:nvSpPr>
            <p:cNvPr id="53" name="テキスト ボックス 52">
              <a:extLst>
                <a:ext uri="{FF2B5EF4-FFF2-40B4-BE49-F238E27FC236}">
                  <a16:creationId xmlns:a16="http://schemas.microsoft.com/office/drawing/2014/main" id="{5E7D3E2E-3362-52F5-E050-D14FAC469BBE}"/>
                </a:ext>
              </a:extLst>
            </p:cNvPr>
            <p:cNvSpPr txBox="1"/>
            <p:nvPr/>
          </p:nvSpPr>
          <p:spPr>
            <a:xfrm>
              <a:off x="2907655" y="5557947"/>
              <a:ext cx="12481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b="1" dirty="0"/>
                <a:t>Oviducts</a:t>
              </a:r>
              <a:endParaRPr kumimoji="1" lang="ja-JP" altLang="en-US" sz="1400" b="1"/>
            </a:p>
          </p:txBody>
        </p:sp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AA5EB27D-9672-F1CD-E6BE-6FA8BF6EE183}"/>
                </a:ext>
              </a:extLst>
            </p:cNvPr>
            <p:cNvSpPr txBox="1"/>
            <p:nvPr/>
          </p:nvSpPr>
          <p:spPr>
            <a:xfrm>
              <a:off x="4768428" y="5557947"/>
              <a:ext cx="12481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b="1" dirty="0"/>
                <a:t>Uteri</a:t>
              </a:r>
              <a:endParaRPr kumimoji="1" lang="ja-JP" altLang="en-US" sz="1400" b="1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10E65FE-0D0A-76AF-C419-EA45D478EA5F}"/>
              </a:ext>
            </a:extLst>
          </p:cNvPr>
          <p:cNvSpPr txBox="1"/>
          <p:nvPr/>
        </p:nvSpPr>
        <p:spPr>
          <a:xfrm>
            <a:off x="0" y="3265"/>
            <a:ext cx="3955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Fig.4</a:t>
            </a:r>
            <a:endParaRPr kumimoji="1" lang="ja-JP" altLang="en-US" sz="2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1589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63725</TotalTime>
  <Words>55</Words>
  <Application>Microsoft Macintosh PowerPoint</Application>
  <PresentationFormat>A4 210 x 297 mm</PresentationFormat>
  <Paragraphs>29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Aptos</vt:lpstr>
      <vt:lpstr>Aptos Display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曽　詩涵</dc:creator>
  <cp:lastModifiedBy>Ayaka Yanagida</cp:lastModifiedBy>
  <cp:revision>289</cp:revision>
  <cp:lastPrinted>2024-05-27T07:08:29Z</cp:lastPrinted>
  <dcterms:created xsi:type="dcterms:W3CDTF">2024-05-27T07:05:45Z</dcterms:created>
  <dcterms:modified xsi:type="dcterms:W3CDTF">2024-10-31T02:10:42Z</dcterms:modified>
</cp:coreProperties>
</file>