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174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343"/>
    <a:srgbClr val="393939"/>
    <a:srgbClr val="4D4D4D"/>
    <a:srgbClr val="45454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22"/>
    <p:restoredTop sz="95510"/>
  </p:normalViewPr>
  <p:slideViewPr>
    <p:cSldViewPr snapToGrid="0">
      <p:cViewPr>
        <p:scale>
          <a:sx n="254" d="100"/>
          <a:sy n="254" d="100"/>
        </p:scale>
        <p:origin x="240" y="-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577C9-7F0F-2F44-91C9-3A995B29DEEE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87E26-EF96-AB4C-8047-13E4C86D6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77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A87E26-EF96-AB4C-8047-13E4C86D60F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72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610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0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95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81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965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77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48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278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686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506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9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AD5C57-7226-E648-9E43-A49C4886F094}" type="datetimeFigureOut">
              <a:rPr kumimoji="1" lang="ja-JP" altLang="en-US" smtClean="0"/>
              <a:t>2024/10/30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51286A-68CE-CC4B-9762-ABE2878348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79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B11485F-8EE9-2711-52D5-AAB75D3B7D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66375"/>
              </p:ext>
            </p:extLst>
          </p:nvPr>
        </p:nvGraphicFramePr>
        <p:xfrm>
          <a:off x="941012" y="634281"/>
          <a:ext cx="4975971" cy="3195467"/>
        </p:xfrm>
        <a:graphic>
          <a:graphicData uri="http://schemas.openxmlformats.org/drawingml/2006/table">
            <a:tbl>
              <a:tblPr/>
              <a:tblGrid>
                <a:gridCol w="2711564">
                  <a:extLst>
                    <a:ext uri="{9D8B030D-6E8A-4147-A177-3AD203B41FA5}">
                      <a16:colId xmlns:a16="http://schemas.microsoft.com/office/drawing/2014/main" val="3318038385"/>
                    </a:ext>
                  </a:extLst>
                </a:gridCol>
                <a:gridCol w="2264407">
                  <a:extLst>
                    <a:ext uri="{9D8B030D-6E8A-4147-A177-3AD203B41FA5}">
                      <a16:colId xmlns:a16="http://schemas.microsoft.com/office/drawing/2014/main" val="1942220918"/>
                    </a:ext>
                  </a:extLst>
                </a:gridCol>
              </a:tblGrid>
              <a:tr h="2601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Primers</a:t>
                      </a:r>
                      <a:endParaRPr lang="ja-JP" altLang="en-US" sz="11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Sequence 5’ → 3’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460766"/>
                  </a:ext>
                </a:extLst>
              </a:tr>
              <a:tr h="223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dr_F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Δdr/</a:t>
                      </a:r>
                      <a:r>
                        <a:rPr kumimoji="1" lang="en-GB" altLang="ja-GB" sz="1100" i="1" kern="1200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taggctacagcagccatcac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817454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dr_R1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Δdr/</a:t>
                      </a:r>
                      <a:r>
                        <a:rPr kumimoji="1" lang="en-GB" altLang="ja-GB" sz="1100" i="1" kern="1200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taccaggaaatgtggcgctt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535090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dr_R2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Δdr/</a:t>
                      </a:r>
                      <a:r>
                        <a:rPr kumimoji="1" lang="en-GB" altLang="ja-GB" sz="1100" i="1" kern="1200" baseline="30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Δdr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agttgatcaccaacccgctt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007521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SOX17+/-_F1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+/-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cgaacagtatctgccctttgtg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178087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SOX17+/-_F2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+/-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ctggaaggtgccactcccactgt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1321219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SOX17+/-_R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(for </a:t>
                      </a:r>
                      <a:r>
                        <a:rPr kumimoji="1" lang="en-GB" altLang="ja-GB" sz="1100" i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Sox17</a:t>
                      </a:r>
                      <a:r>
                        <a:rPr kumimoji="1" lang="en-GB" altLang="ja-GB" sz="1100" i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+/-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genotyping)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aatctcgtgtagcccctcaac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4228410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SOX17exon1_exon2_F(target 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gagaatggtcagcagaagttaga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9752072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SOX17exon1_exon2_R(target α)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cagtagcgggtccagaatg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1648280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SOX17exon1_exon3_F(target β)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caacactcctcccaaagtatc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0816268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SOX17exon1_exon3_R(target β)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gggaaataggaaggctgaaat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217591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SOX17exon4_exon5_F(target γ)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ctttatggtgtgggccaaaga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957031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SOX17exon4_exon5_R(target γ)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cttccaagacttgcctagcatc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079456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CK19_F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gacctggagatgcagattgag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127293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CK19_R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gctcctcagggcagtaattt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960085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72C46E-19AC-A691-B8BE-98F8B47DB3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026859"/>
              </p:ext>
            </p:extLst>
          </p:nvPr>
        </p:nvGraphicFramePr>
        <p:xfrm>
          <a:off x="941011" y="5647596"/>
          <a:ext cx="4975972" cy="25119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9539">
                  <a:extLst>
                    <a:ext uri="{9D8B030D-6E8A-4147-A177-3AD203B41FA5}">
                      <a16:colId xmlns:a16="http://schemas.microsoft.com/office/drawing/2014/main" val="838360870"/>
                    </a:ext>
                  </a:extLst>
                </a:gridCol>
                <a:gridCol w="1257133">
                  <a:extLst>
                    <a:ext uri="{9D8B030D-6E8A-4147-A177-3AD203B41FA5}">
                      <a16:colId xmlns:a16="http://schemas.microsoft.com/office/drawing/2014/main" val="2743011520"/>
                    </a:ext>
                  </a:extLst>
                </a:gridCol>
                <a:gridCol w="884650">
                  <a:extLst>
                    <a:ext uri="{9D8B030D-6E8A-4147-A177-3AD203B41FA5}">
                      <a16:colId xmlns:a16="http://schemas.microsoft.com/office/drawing/2014/main" val="665620164"/>
                    </a:ext>
                  </a:extLst>
                </a:gridCol>
                <a:gridCol w="884650">
                  <a:extLst>
                    <a:ext uri="{9D8B030D-6E8A-4147-A177-3AD203B41FA5}">
                      <a16:colId xmlns:a16="http://schemas.microsoft.com/office/drawing/2014/main" val="1962277107"/>
                    </a:ext>
                  </a:extLst>
                </a:gridCol>
              </a:tblGrid>
              <a:tr h="3082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Company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Cat No.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Dilution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339150"/>
                  </a:ext>
                </a:extLst>
              </a:tr>
              <a:tr h="4039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Rabbit anti-SOX9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Sigma-Aldrich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AB5535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1:400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045422"/>
                  </a:ext>
                </a:extLst>
              </a:tr>
              <a:tr h="4039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Goat anti-SOX17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R&amp;D Systems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AF1924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1:100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8134384"/>
                  </a:ext>
                </a:extLst>
              </a:tr>
              <a:tr h="46749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 Fluor 488 conjugated Chicken anti-Rabbit IgG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Invitrogen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A-21441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1:400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4220242"/>
                  </a:ext>
                </a:extLst>
              </a:tr>
              <a:tr h="4039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DAPI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DOJINDO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340-07971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1:5000</a:t>
                      </a: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621325"/>
                  </a:ext>
                </a:extLst>
              </a:tr>
              <a:tr h="5241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DBA lectin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Vector Laboratories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RL-1032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altLang="ja-JP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altLang="ja-JP" sz="1100" u="none" strike="noStrike" dirty="0"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altLang="ja-JP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g/ml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072" marR="9072" marT="9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919940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63FF514-05B9-D5E6-2631-A2D120D25433}"/>
              </a:ext>
            </a:extLst>
          </p:cNvPr>
          <p:cNvSpPr txBox="1"/>
          <p:nvPr/>
        </p:nvSpPr>
        <p:spPr>
          <a:xfrm>
            <a:off x="0" y="3265"/>
            <a:ext cx="3955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2</a:t>
            </a:r>
            <a:endParaRPr kumimoji="1" lang="ja-JP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172E5B4C-5618-F35F-5DBF-4DA2A7DF4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4653"/>
              </p:ext>
            </p:extLst>
          </p:nvPr>
        </p:nvGraphicFramePr>
        <p:xfrm>
          <a:off x="941011" y="3987081"/>
          <a:ext cx="4975972" cy="1503182"/>
        </p:xfrm>
        <a:graphic>
          <a:graphicData uri="http://schemas.openxmlformats.org/drawingml/2006/table">
            <a:tbl>
              <a:tblPr/>
              <a:tblGrid>
                <a:gridCol w="1454716">
                  <a:extLst>
                    <a:ext uri="{9D8B030D-6E8A-4147-A177-3AD203B41FA5}">
                      <a16:colId xmlns:a16="http://schemas.microsoft.com/office/drawing/2014/main" val="3318038385"/>
                    </a:ext>
                  </a:extLst>
                </a:gridCol>
                <a:gridCol w="2261901">
                  <a:extLst>
                    <a:ext uri="{9D8B030D-6E8A-4147-A177-3AD203B41FA5}">
                      <a16:colId xmlns:a16="http://schemas.microsoft.com/office/drawing/2014/main" val="1942220918"/>
                    </a:ext>
                  </a:extLst>
                </a:gridCol>
                <a:gridCol w="1259355">
                  <a:extLst>
                    <a:ext uri="{9D8B030D-6E8A-4147-A177-3AD203B41FA5}">
                      <a16:colId xmlns:a16="http://schemas.microsoft.com/office/drawing/2014/main" val="4279089052"/>
                    </a:ext>
                  </a:extLst>
                </a:gridCol>
              </a:tblGrid>
              <a:tr h="260167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Probes</a:t>
                      </a:r>
                      <a:endParaRPr lang="ja-JP" altLang="en-US" sz="11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Sequence 5’ → 3’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Dye/Quencher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460766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SOX17exon1_exon2</a:t>
                      </a:r>
                    </a:p>
                    <a:p>
                      <a:pPr algn="l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(target α)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tcaaccaagacagggaagacagaga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GB" altLang="ja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FAM/ZEN/IBFQ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2717191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SOX17exon1_exon3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(target β)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tgagcagcacctccagacatctg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FAM/ZEN/IBFQ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altLang="ja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7100677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SOX17exon4_exon5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(target γ)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atctgcacaacgcagagctaagca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GB" altLang="ja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FAM/ZEN/IBFQ</a:t>
                      </a:r>
                      <a:r>
                        <a:rPr lang="ja-GB" altLang="ja-GB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altLang="ja-GB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3450834"/>
                  </a:ext>
                </a:extLst>
              </a:tr>
              <a:tr h="208600"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CK19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  <a:cs typeface="Arial" panose="020B0604020202020204" pitchFamily="34" charset="0"/>
                        </a:rPr>
                        <a:t> tggttcttcttcaggtaggccagc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1" lang="en-GB" altLang="ja-GB" sz="11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SUN-ZEN-IBFQ</a:t>
                      </a:r>
                      <a:r>
                        <a:rPr lang="ja-GB" altLang="ja-GB" sz="1100" dirty="0">
                          <a:effectLst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397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58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63735</TotalTime>
  <Words>275</Words>
  <Application>Microsoft Macintosh PowerPoint</Application>
  <PresentationFormat>A4 210 x 297 mm</PresentationFormat>
  <Paragraphs>74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Aptos</vt:lpstr>
      <vt:lpstr>Aptos Display</vt:lpstr>
      <vt:lpstr>Arial</vt:lpstr>
      <vt:lpstr>Symbol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曽　詩涵</dc:creator>
  <cp:lastModifiedBy>Ayaka Yanagida</cp:lastModifiedBy>
  <cp:revision>290</cp:revision>
  <cp:lastPrinted>2024-10-30T10:16:23Z</cp:lastPrinted>
  <dcterms:created xsi:type="dcterms:W3CDTF">2024-05-27T07:05:45Z</dcterms:created>
  <dcterms:modified xsi:type="dcterms:W3CDTF">2024-10-30T10:19:51Z</dcterms:modified>
</cp:coreProperties>
</file>