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A11C13-C164-468D-A2ED-31EE01EE7E16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2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447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en, Garrett L" userId="eb6b9fb7-0f76-4164-b7ef-2de8e6dc0c9e" providerId="ADAL" clId="{DDBEBF59-8FD2-4D9A-B2C0-C3AACA39ECCE}"/>
    <pc:docChg chg="delSld modSection">
      <pc:chgData name="Jensen, Garrett L" userId="eb6b9fb7-0f76-4164-b7ef-2de8e6dc0c9e" providerId="ADAL" clId="{DDBEBF59-8FD2-4D9A-B2C0-C3AACA39ECCE}" dt="2024-11-10T20:52:58.787" v="1" actId="47"/>
      <pc:docMkLst>
        <pc:docMk/>
      </pc:docMkLst>
      <pc:sldChg chg="del">
        <pc:chgData name="Jensen, Garrett L" userId="eb6b9fb7-0f76-4164-b7ef-2de8e6dc0c9e" providerId="ADAL" clId="{DDBEBF59-8FD2-4D9A-B2C0-C3AACA39ECCE}" dt="2024-11-10T20:52:46.114" v="0" actId="47"/>
        <pc:sldMkLst>
          <pc:docMk/>
          <pc:sldMk cId="1033408366" sldId="256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752265548" sldId="258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3444823612" sldId="259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616357919" sldId="260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183298923" sldId="261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2994133108" sldId="262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2138691404" sldId="263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1631908735" sldId="264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2702193164" sldId="265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2650215297" sldId="266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2947879307" sldId="267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1976721977" sldId="268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2760048976" sldId="269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3492924687" sldId="270"/>
        </pc:sldMkLst>
      </pc:sldChg>
      <pc:sldChg chg="del">
        <pc:chgData name="Jensen, Garrett L" userId="eb6b9fb7-0f76-4164-b7ef-2de8e6dc0c9e" providerId="ADAL" clId="{DDBEBF59-8FD2-4D9A-B2C0-C3AACA39ECCE}" dt="2024-11-10T20:52:58.787" v="1" actId="47"/>
        <pc:sldMkLst>
          <pc:docMk/>
          <pc:sldMk cId="3376157057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0FD19-F238-4B8F-8206-EADEF206428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22AD2-FE80-41D4-BF77-69348018D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3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3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6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8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8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0644562B-4B41-DE6A-9B45-1545A8094D2D}"/>
              </a:ext>
            </a:extLst>
          </p:cNvPr>
          <p:cNvGrpSpPr/>
          <p:nvPr/>
        </p:nvGrpSpPr>
        <p:grpSpPr>
          <a:xfrm>
            <a:off x="-158115" y="314325"/>
            <a:ext cx="5513087" cy="5529673"/>
            <a:chOff x="257175" y="457989"/>
            <a:chExt cx="5438775" cy="545513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D7016E2-9A5D-77AD-E4EA-788435E2A1E0}"/>
                </a:ext>
              </a:extLst>
            </p:cNvPr>
            <p:cNvGrpSpPr/>
            <p:nvPr/>
          </p:nvGrpSpPr>
          <p:grpSpPr>
            <a:xfrm>
              <a:off x="284038" y="1564125"/>
              <a:ext cx="5133168" cy="611802"/>
              <a:chOff x="284038" y="1678423"/>
              <a:chExt cx="5133168" cy="611802"/>
            </a:xfrm>
          </p:grpSpPr>
          <p:pic>
            <p:nvPicPr>
              <p:cNvPr id="8" name="Content Placeholder 4">
                <a:extLst>
                  <a:ext uri="{FF2B5EF4-FFF2-40B4-BE49-F238E27FC236}">
                    <a16:creationId xmlns:a16="http://schemas.microsoft.com/office/drawing/2014/main" id="{EA402743-524C-B8AA-73F4-E5C11D30123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2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250" r="19721"/>
              <a:stretch/>
            </p:blipFill>
            <p:spPr>
              <a:xfrm flipH="1">
                <a:off x="2001740" y="1678423"/>
                <a:ext cx="2262433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D0332C9D-12B7-5BC7-C31C-9C88B36537DE}"/>
                  </a:ext>
                </a:extLst>
              </p:cNvPr>
              <p:cNvGrpSpPr/>
              <p:nvPr/>
            </p:nvGrpSpPr>
            <p:grpSpPr>
              <a:xfrm>
                <a:off x="284038" y="1768494"/>
                <a:ext cx="5133168" cy="476860"/>
                <a:chOff x="284038" y="1768494"/>
                <a:chExt cx="5133168" cy="476860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F0B494E1-1850-612E-1009-473CA6347C13}"/>
                    </a:ext>
                  </a:extLst>
                </p:cNvPr>
                <p:cNvSpPr txBox="1"/>
                <p:nvPr/>
              </p:nvSpPr>
              <p:spPr>
                <a:xfrm>
                  <a:off x="284038" y="1768494"/>
                  <a:ext cx="1970088" cy="455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cTnT</a:t>
                  </a:r>
                </a:p>
                <a:p>
                  <a:pPr algn="ctr"/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(hiPSC-CM Marker)</a:t>
                  </a: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4BB88FAD-91E3-560F-A139-C949A5A69E00}"/>
                    </a:ext>
                  </a:extLst>
                </p:cNvPr>
                <p:cNvSpPr txBox="1"/>
                <p:nvPr/>
              </p:nvSpPr>
              <p:spPr>
                <a:xfrm>
                  <a:off x="4279487" y="1972088"/>
                  <a:ext cx="1137719" cy="2732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36 kDa</a:t>
                  </a:r>
                </a:p>
              </p:txBody>
            </p:sp>
          </p:grp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F56F3A5-4C1C-1400-F370-B08F0BF02835}"/>
                </a:ext>
              </a:extLst>
            </p:cNvPr>
            <p:cNvGrpSpPr/>
            <p:nvPr/>
          </p:nvGrpSpPr>
          <p:grpSpPr>
            <a:xfrm>
              <a:off x="321897" y="2212208"/>
              <a:ext cx="5095309" cy="611802"/>
              <a:chOff x="321897" y="2440807"/>
              <a:chExt cx="5095309" cy="611802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B24424-E476-CE1C-929B-958400E9A505}"/>
                  </a:ext>
                </a:extLst>
              </p:cNvPr>
              <p:cNvSpPr txBox="1"/>
              <p:nvPr/>
            </p:nvSpPr>
            <p:spPr>
              <a:xfrm>
                <a:off x="321897" y="2531918"/>
                <a:ext cx="1894372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NANOG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(hiPSC Marker)</a:t>
                </a:r>
              </a:p>
            </p:txBody>
          </p:sp>
          <p:pic>
            <p:nvPicPr>
              <p:cNvPr id="11" name="Picture 10" descr="Background pattern&#10;&#10;Description automatically generated with low confidence">
                <a:extLst>
                  <a:ext uri="{FF2B5EF4-FFF2-40B4-BE49-F238E27FC236}">
                    <a16:creationId xmlns:a16="http://schemas.microsoft.com/office/drawing/2014/main" id="{6C25DF40-0CBA-6D5F-876A-11BAF7DEB044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27" t="15748" r="6849" b="9469"/>
              <a:stretch/>
            </p:blipFill>
            <p:spPr>
              <a:xfrm flipH="1">
                <a:off x="2001740" y="2440807"/>
                <a:ext cx="2262433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7B159A7-B241-D572-A413-D4B6AA4F20DE}"/>
                  </a:ext>
                </a:extLst>
              </p:cNvPr>
              <p:cNvSpPr txBox="1"/>
              <p:nvPr/>
            </p:nvSpPr>
            <p:spPr>
              <a:xfrm>
                <a:off x="4279487" y="2675924"/>
                <a:ext cx="1137719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38 kDa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39FDCBF-475F-28F7-A2E3-C9130C2AB1BA}"/>
                </a:ext>
              </a:extLst>
            </p:cNvPr>
            <p:cNvGrpSpPr/>
            <p:nvPr/>
          </p:nvGrpSpPr>
          <p:grpSpPr>
            <a:xfrm>
              <a:off x="321897" y="2860291"/>
              <a:ext cx="5095309" cy="611802"/>
              <a:chOff x="321897" y="3203190"/>
              <a:chExt cx="5095309" cy="611802"/>
            </a:xfrm>
          </p:grpSpPr>
          <p:pic>
            <p:nvPicPr>
              <p:cNvPr id="6" name="Picture 5" descr="A picture containing background pattern&#10;&#10;Description automatically generated">
                <a:extLst>
                  <a:ext uri="{FF2B5EF4-FFF2-40B4-BE49-F238E27FC236}">
                    <a16:creationId xmlns:a16="http://schemas.microsoft.com/office/drawing/2014/main" id="{8C29ABBC-2A5E-8012-BB8D-EA05003B6E76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96" t="10309" r="8129" b="21543"/>
              <a:stretch/>
            </p:blipFill>
            <p:spPr>
              <a:xfrm flipH="1">
                <a:off x="2001740" y="3203190"/>
                <a:ext cx="2262433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02FF693-9B75-44D6-FCD1-B4B11A799182}"/>
                  </a:ext>
                </a:extLst>
              </p:cNvPr>
              <p:cNvSpPr txBox="1"/>
              <p:nvPr/>
            </p:nvSpPr>
            <p:spPr>
              <a:xfrm>
                <a:off x="321897" y="3295350"/>
                <a:ext cx="1894372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OCT4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(hiPSC Marker)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586C910-1AC9-0176-8DC9-FE84711C8EE9}"/>
                  </a:ext>
                </a:extLst>
              </p:cNvPr>
              <p:cNvSpPr txBox="1"/>
              <p:nvPr/>
            </p:nvSpPr>
            <p:spPr>
              <a:xfrm>
                <a:off x="4279487" y="3384734"/>
                <a:ext cx="1137719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  kDa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EBF28D9-47E8-00D6-B789-70833F0D58F0}"/>
                </a:ext>
              </a:extLst>
            </p:cNvPr>
            <p:cNvGrpSpPr/>
            <p:nvPr/>
          </p:nvGrpSpPr>
          <p:grpSpPr>
            <a:xfrm>
              <a:off x="321897" y="3508374"/>
              <a:ext cx="5095309" cy="611802"/>
              <a:chOff x="321897" y="3965574"/>
              <a:chExt cx="5095309" cy="611802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9034B9B-B412-BD49-CE4E-8C69FC3746BB}"/>
                  </a:ext>
                </a:extLst>
              </p:cNvPr>
              <p:cNvSpPr txBox="1"/>
              <p:nvPr/>
            </p:nvSpPr>
            <p:spPr>
              <a:xfrm>
                <a:off x="321897" y="4058768"/>
                <a:ext cx="1894372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SOX2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(hiPSC Marker)</a:t>
                </a:r>
              </a:p>
            </p:txBody>
          </p:sp>
          <p:pic>
            <p:nvPicPr>
              <p:cNvPr id="16" name="Picture 15" descr="A picture containing application&#10;&#10;Description automatically generated">
                <a:extLst>
                  <a:ext uri="{FF2B5EF4-FFF2-40B4-BE49-F238E27FC236}">
                    <a16:creationId xmlns:a16="http://schemas.microsoft.com/office/drawing/2014/main" id="{616E0535-54A3-A5AA-C4A3-9445FA21936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007" r="10179"/>
              <a:stretch/>
            </p:blipFill>
            <p:spPr>
              <a:xfrm flipH="1">
                <a:off x="2001740" y="3965574"/>
                <a:ext cx="2262433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2D3ADB-1B88-6F5A-5E11-D8C7A8F6AC33}"/>
                  </a:ext>
                </a:extLst>
              </p:cNvPr>
              <p:cNvSpPr txBox="1"/>
              <p:nvPr/>
            </p:nvSpPr>
            <p:spPr>
              <a:xfrm>
                <a:off x="4279487" y="4133254"/>
                <a:ext cx="1137719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 kDa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282D8BD-CB2F-207C-8657-2F666990F85D}"/>
                </a:ext>
              </a:extLst>
            </p:cNvPr>
            <p:cNvGrpSpPr/>
            <p:nvPr/>
          </p:nvGrpSpPr>
          <p:grpSpPr>
            <a:xfrm>
              <a:off x="321897" y="4156457"/>
              <a:ext cx="5095309" cy="611802"/>
              <a:chOff x="321897" y="4727957"/>
              <a:chExt cx="5095309" cy="61180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079C5D6-76A7-95F7-5A23-3889A4B8F1BB}"/>
                  </a:ext>
                </a:extLst>
              </p:cNvPr>
              <p:cNvSpPr txBox="1"/>
              <p:nvPr/>
            </p:nvSpPr>
            <p:spPr>
              <a:xfrm>
                <a:off x="321897" y="4802104"/>
                <a:ext cx="1894372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Vimentin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(Fibroblast Marker)</a:t>
                </a: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CE76AA4-BEC7-3CBF-B62D-35F2DD31A83F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569" t="15274" r="10959" b="9612"/>
              <a:stretch/>
            </p:blipFill>
            <p:spPr>
              <a:xfrm flipH="1">
                <a:off x="2001740" y="4727957"/>
                <a:ext cx="2262433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095DB6E-7539-2980-8F56-91B00E5493C8}"/>
                  </a:ext>
                </a:extLst>
              </p:cNvPr>
              <p:cNvSpPr txBox="1"/>
              <p:nvPr/>
            </p:nvSpPr>
            <p:spPr>
              <a:xfrm>
                <a:off x="4279487" y="4802104"/>
                <a:ext cx="1137719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 kDa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9F46F2A-7F1D-E826-E8CF-8DF5E67E5926}"/>
                </a:ext>
              </a:extLst>
            </p:cNvPr>
            <p:cNvGrpSpPr/>
            <p:nvPr/>
          </p:nvGrpSpPr>
          <p:grpSpPr>
            <a:xfrm>
              <a:off x="321897" y="4804539"/>
              <a:ext cx="5095309" cy="1108588"/>
              <a:chOff x="321897" y="5490339"/>
              <a:chExt cx="5095309" cy="1108588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683409-155A-88B2-EA65-ECD2DEFB908F}"/>
                  </a:ext>
                </a:extLst>
              </p:cNvPr>
              <p:cNvSpPr txBox="1"/>
              <p:nvPr/>
            </p:nvSpPr>
            <p:spPr>
              <a:xfrm>
                <a:off x="2993032" y="6143485"/>
                <a:ext cx="1402724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Differentiated 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hiPSC-CMs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4E43496-5611-BD8B-E5A1-92363910B6F7}"/>
                  </a:ext>
                </a:extLst>
              </p:cNvPr>
              <p:cNvSpPr txBox="1"/>
              <p:nvPr/>
            </p:nvSpPr>
            <p:spPr>
              <a:xfrm>
                <a:off x="2171214" y="6143485"/>
                <a:ext cx="821819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hiPSC 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3020A9E-C3F9-CC10-8F49-D8DD038F2A56}"/>
                  </a:ext>
                </a:extLst>
              </p:cNvPr>
              <p:cNvSpPr txBox="1"/>
              <p:nvPr/>
            </p:nvSpPr>
            <p:spPr>
              <a:xfrm>
                <a:off x="321897" y="5585614"/>
                <a:ext cx="1894372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GAPDH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(Loading Control)</a:t>
                </a:r>
              </a:p>
            </p:txBody>
          </p:sp>
          <p:pic>
            <p:nvPicPr>
              <p:cNvPr id="22" name="Picture 21" descr="A picture containing guitar&#10;&#10;Description automatically generated">
                <a:extLst>
                  <a:ext uri="{FF2B5EF4-FFF2-40B4-BE49-F238E27FC236}">
                    <a16:creationId xmlns:a16="http://schemas.microsoft.com/office/drawing/2014/main" id="{100CD8AB-965A-17A6-AE9C-C9EE6ADE4911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52" r="15242"/>
              <a:stretch/>
            </p:blipFill>
            <p:spPr>
              <a:xfrm flipH="1">
                <a:off x="1988955" y="5490339"/>
                <a:ext cx="2275221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B9FF7A1-EE1B-AE61-B4FA-81BEF78BD16B}"/>
                  </a:ext>
                </a:extLst>
              </p:cNvPr>
              <p:cNvSpPr txBox="1"/>
              <p:nvPr/>
            </p:nvSpPr>
            <p:spPr>
              <a:xfrm>
                <a:off x="4279487" y="5679963"/>
                <a:ext cx="1137719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37 kDa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8B8E4CE-C4CA-C988-A102-117A84740E47}"/>
                </a:ext>
              </a:extLst>
            </p:cNvPr>
            <p:cNvGrpSpPr/>
            <p:nvPr/>
          </p:nvGrpSpPr>
          <p:grpSpPr>
            <a:xfrm>
              <a:off x="257175" y="916042"/>
              <a:ext cx="5100224" cy="611802"/>
              <a:chOff x="257175" y="916042"/>
              <a:chExt cx="5100224" cy="61180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F4A03CE-F0D5-90B3-8CAF-F113941498B8}"/>
                  </a:ext>
                </a:extLst>
              </p:cNvPr>
              <p:cNvSpPr txBox="1"/>
              <p:nvPr/>
            </p:nvSpPr>
            <p:spPr>
              <a:xfrm>
                <a:off x="257175" y="1005072"/>
                <a:ext cx="2023815" cy="455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-actinin</a:t>
                </a:r>
              </a:p>
              <a:p>
                <a:pPr algn="ctr"/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(hiPSC-CM Marker)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3F7E312-C62F-47BF-5484-CCC3E79DCDDC}"/>
                  </a:ext>
                </a:extLst>
              </p:cNvPr>
              <p:cNvSpPr txBox="1"/>
              <p:nvPr/>
            </p:nvSpPr>
            <p:spPr>
              <a:xfrm>
                <a:off x="4339296" y="1134181"/>
                <a:ext cx="1018103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kDa</a:t>
                </a:r>
              </a:p>
            </p:txBody>
          </p:sp>
          <p:pic>
            <p:nvPicPr>
              <p:cNvPr id="26" name="Content Placeholder 4">
                <a:extLst>
                  <a:ext uri="{FF2B5EF4-FFF2-40B4-BE49-F238E27FC236}">
                    <a16:creationId xmlns:a16="http://schemas.microsoft.com/office/drawing/2014/main" id="{D59B5F23-7691-61ED-D9F8-D9F52D6EB3DF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36" r="29207" b="11985"/>
              <a:stretch/>
            </p:blipFill>
            <p:spPr>
              <a:xfrm flipH="1">
                <a:off x="1999971" y="916042"/>
                <a:ext cx="2275220" cy="6118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3E073ED-FDF4-6F98-A8E9-6C1E3CD3E0A5}"/>
                </a:ext>
              </a:extLst>
            </p:cNvPr>
            <p:cNvGrpSpPr/>
            <p:nvPr/>
          </p:nvGrpSpPr>
          <p:grpSpPr>
            <a:xfrm>
              <a:off x="592344" y="457989"/>
              <a:ext cx="5103606" cy="273265"/>
              <a:chOff x="592344" y="457989"/>
              <a:chExt cx="5103606" cy="273265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8AAAB4-49CE-E3AF-A9FF-FE682D612216}"/>
                  </a:ext>
                </a:extLst>
              </p:cNvPr>
              <p:cNvSpPr txBox="1"/>
              <p:nvPr/>
            </p:nvSpPr>
            <p:spPr>
              <a:xfrm>
                <a:off x="4000745" y="457989"/>
                <a:ext cx="1695205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Molecular Weight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2F45BE9-D074-B949-D59D-936BE313D020}"/>
                  </a:ext>
                </a:extLst>
              </p:cNvPr>
              <p:cNvSpPr txBox="1"/>
              <p:nvPr/>
            </p:nvSpPr>
            <p:spPr>
              <a:xfrm>
                <a:off x="592344" y="457989"/>
                <a:ext cx="1353478" cy="2732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Protein Name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B6D968D-9111-921E-2675-C2B4886D05C8}"/>
              </a:ext>
            </a:extLst>
          </p:cNvPr>
          <p:cNvGrpSpPr/>
          <p:nvPr/>
        </p:nvGrpSpPr>
        <p:grpSpPr>
          <a:xfrm>
            <a:off x="4831097" y="826270"/>
            <a:ext cx="2787015" cy="3887152"/>
            <a:chOff x="3409950" y="-71405"/>
            <a:chExt cx="2533650" cy="3533775"/>
          </a:xfrm>
        </p:grpSpPr>
        <p:pic>
          <p:nvPicPr>
            <p:cNvPr id="41" name="Picture 2">
              <a:extLst>
                <a:ext uri="{FF2B5EF4-FFF2-40B4-BE49-F238E27FC236}">
                  <a16:creationId xmlns:a16="http://schemas.microsoft.com/office/drawing/2014/main" id="{1D9FF184-97E0-4F29-53F9-DEA7971A85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9950" y="-71405"/>
              <a:ext cx="2533650" cy="3533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2F2385-4C79-7111-C5C8-64AB84D30558}"/>
                </a:ext>
              </a:extLst>
            </p:cNvPr>
            <p:cNvSpPr txBox="1"/>
            <p:nvPr/>
          </p:nvSpPr>
          <p:spPr>
            <a:xfrm>
              <a:off x="3745229" y="2629467"/>
              <a:ext cx="1607820" cy="2518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Unstained Control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B053D8F-7B9C-EB03-51DE-DBFDFD0CFBF4}"/>
                </a:ext>
              </a:extLst>
            </p:cNvPr>
            <p:cNvSpPr txBox="1"/>
            <p:nvPr/>
          </p:nvSpPr>
          <p:spPr>
            <a:xfrm>
              <a:off x="3745229" y="2907419"/>
              <a:ext cx="1810418" cy="2518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Isotype-Stained Control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4886BE0-91DF-940B-7479-A7C5FB4AAB46}"/>
                </a:ext>
              </a:extLst>
            </p:cNvPr>
            <p:cNvSpPr txBox="1"/>
            <p:nvPr/>
          </p:nvSpPr>
          <p:spPr>
            <a:xfrm>
              <a:off x="3745229" y="3185371"/>
              <a:ext cx="1810418" cy="2518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cTnT-Stained hiPSC-CMs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82BD972-5F1C-1F95-5CE6-111755A554C8}"/>
              </a:ext>
            </a:extLst>
          </p:cNvPr>
          <p:cNvGrpSpPr>
            <a:grpSpLocks noChangeAspect="1"/>
          </p:cNvGrpSpPr>
          <p:nvPr/>
        </p:nvGrpSpPr>
        <p:grpSpPr>
          <a:xfrm>
            <a:off x="114300" y="6076369"/>
            <a:ext cx="7543800" cy="1891755"/>
            <a:chOff x="348340" y="5202533"/>
            <a:chExt cx="5943600" cy="1490473"/>
          </a:xfrm>
        </p:grpSpPr>
        <p:pic>
          <p:nvPicPr>
            <p:cNvPr id="45" name="Picture 4">
              <a:extLst>
                <a:ext uri="{FF2B5EF4-FFF2-40B4-BE49-F238E27FC236}">
                  <a16:creationId xmlns:a16="http://schemas.microsoft.com/office/drawing/2014/main" id="{B50D91C0-AC3F-351A-762B-0DC083AAE1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53" r="50830" b="60783"/>
            <a:stretch>
              <a:fillRect/>
            </a:stretch>
          </p:blipFill>
          <p:spPr bwMode="auto">
            <a:xfrm>
              <a:off x="3320140" y="5202533"/>
              <a:ext cx="1485900" cy="14904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1F57E9D-DE17-710C-AE18-5B14F489E96C}"/>
                </a:ext>
              </a:extLst>
            </p:cNvPr>
            <p:cNvSpPr txBox="1"/>
            <p:nvPr/>
          </p:nvSpPr>
          <p:spPr>
            <a:xfrm>
              <a:off x="3938478" y="6352941"/>
              <a:ext cx="576408" cy="21824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 </a:t>
              </a:r>
              <a:r>
                <a:rPr lang="el-GR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  <p:pic>
          <p:nvPicPr>
            <p:cNvPr id="47" name="Picture 5">
              <a:extLst>
                <a:ext uri="{FF2B5EF4-FFF2-40B4-BE49-F238E27FC236}">
                  <a16:creationId xmlns:a16="http://schemas.microsoft.com/office/drawing/2014/main" id="{8683C0E5-1508-B1F7-97A7-015EA840F7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3" r="51309" b="60783"/>
            <a:stretch>
              <a:fillRect/>
            </a:stretch>
          </p:blipFill>
          <p:spPr bwMode="auto">
            <a:xfrm>
              <a:off x="4806040" y="5202533"/>
              <a:ext cx="1485900" cy="1490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1A9ACD3-88EE-E78D-776B-4DD7AC2899E3}"/>
                </a:ext>
              </a:extLst>
            </p:cNvPr>
            <p:cNvSpPr txBox="1"/>
            <p:nvPr/>
          </p:nvSpPr>
          <p:spPr>
            <a:xfrm>
              <a:off x="5385743" y="6352941"/>
              <a:ext cx="574305" cy="21824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 </a:t>
              </a:r>
              <a:r>
                <a:rPr lang="el-GR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  <p:pic>
          <p:nvPicPr>
            <p:cNvPr id="49" name="Picture 2">
              <a:extLst>
                <a:ext uri="{FF2B5EF4-FFF2-40B4-BE49-F238E27FC236}">
                  <a16:creationId xmlns:a16="http://schemas.microsoft.com/office/drawing/2014/main" id="{B2F6F202-C1B9-623B-3515-B56CBB5C72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1" r="51064" b="60777"/>
            <a:stretch>
              <a:fillRect/>
            </a:stretch>
          </p:blipFill>
          <p:spPr bwMode="auto">
            <a:xfrm>
              <a:off x="348340" y="5202533"/>
              <a:ext cx="1485900" cy="1490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EC3EA36-8B03-E274-D491-591702CB6E88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96586" y="6352941"/>
              <a:ext cx="574305" cy="21824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 </a:t>
              </a:r>
              <a:r>
                <a:rPr lang="el-GR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44B040F4-6BC4-E752-6794-882A6F4C4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3" r="51309" b="60783"/>
            <a:stretch>
              <a:fillRect/>
            </a:stretch>
          </p:blipFill>
          <p:spPr bwMode="auto">
            <a:xfrm>
              <a:off x="1834240" y="5202533"/>
              <a:ext cx="1485900" cy="1490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5A9A546-E2B8-454F-C019-F8F23926942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385458" y="6352941"/>
              <a:ext cx="574305" cy="21824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 </a:t>
              </a:r>
              <a:r>
                <a:rPr lang="el-GR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</p:grpSp>
      <p:sp>
        <p:nvSpPr>
          <p:cNvPr id="54" name="Text Box 2">
            <a:extLst>
              <a:ext uri="{FF2B5EF4-FFF2-40B4-BE49-F238E27FC236}">
                <a16:creationId xmlns:a16="http://schemas.microsoft.com/office/drawing/2014/main" id="{E4994D3A-BF7F-BA92-7050-BC105FEED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633" y="8036557"/>
            <a:ext cx="7133432" cy="2071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Supplemental Figure 2: hiPSC-CM Purity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A) Western blot for lineage specific markers for iPSCs (NANOG, OCT4, SOX2), day 14 post-differentiation hiPSC-CMs (cTnT, </a:t>
            </a:r>
            <a:r>
              <a:rPr lang="el-GR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α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-actinin), and iPSC-fibroblasts (vimentin) and GAPDH control. Lysate sample source indicated below Western blot.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B) Flow cytometry staining for cTnT—PE on day 14 post-differentiated hiPSC-CMs. Unstained control (orange), isotype stained control (blue), stained hiPSC-CMs (red).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C) Immunocytochemistry staining of day 24 post-differentiation hiPSC-CMs for cTnT (red), </a:t>
            </a:r>
            <a:r>
              <a:rPr lang="el-GR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α</a:t>
            </a: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-actinin (green), counterstained with DAPI (blue). Merged image in the left panel. </a:t>
            </a:r>
          </a:p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55" name="Text Box 37">
            <a:extLst>
              <a:ext uri="{FF2B5EF4-FFF2-40B4-BE49-F238E27FC236}">
                <a16:creationId xmlns:a16="http://schemas.microsoft.com/office/drawing/2014/main" id="{C85B14E9-B44E-3987-9576-35D15E8AD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7" y="-3493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A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56" name="Text Box 37">
            <a:extLst>
              <a:ext uri="{FF2B5EF4-FFF2-40B4-BE49-F238E27FC236}">
                <a16:creationId xmlns:a16="http://schemas.microsoft.com/office/drawing/2014/main" id="{FDA89A77-45D0-32FE-31D0-AC70A650E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9904" y="459133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B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57" name="Text Box 37">
            <a:extLst>
              <a:ext uri="{FF2B5EF4-FFF2-40B4-BE49-F238E27FC236}">
                <a16:creationId xmlns:a16="http://schemas.microsoft.com/office/drawing/2014/main" id="{C715A61B-CEE1-2CCF-C149-85F19F00E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633" y="5699573"/>
            <a:ext cx="719455" cy="49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3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5F422AF0012B43B6FB82C4313CB312" ma:contentTypeVersion="17" ma:contentTypeDescription="Create a new document." ma:contentTypeScope="" ma:versionID="3c6d819918a834f79ec918e834e61de1">
  <xsd:schema xmlns:xsd="http://www.w3.org/2001/XMLSchema" xmlns:xs="http://www.w3.org/2001/XMLSchema" xmlns:p="http://schemas.microsoft.com/office/2006/metadata/properties" xmlns:ns2="7bd54ab0-78ef-4640-81cd-681bc9185b76" xmlns:ns3="9078313c-23d6-48fe-a54e-030222db75c9" targetNamespace="http://schemas.microsoft.com/office/2006/metadata/properties" ma:root="true" ma:fieldsID="7a005f8eb2eff85f14c791ce566b1e29" ns2:_="" ns3:_="">
    <xsd:import namespace="7bd54ab0-78ef-4640-81cd-681bc9185b76"/>
    <xsd:import namespace="9078313c-23d6-48fe-a54e-030222db75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54ab0-78ef-4640-81cd-681bc9185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28e5b72-a11e-43e4-996b-2cb2b326d1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78313c-23d6-48fe-a54e-030222db75c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49a62c5-f021-4186-9d3e-ab59f14259ab}" ma:internalName="TaxCatchAll" ma:showField="CatchAllData" ma:web="9078313c-23d6-48fe-a54e-030222db7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d54ab0-78ef-4640-81cd-681bc9185b76">
      <Terms xmlns="http://schemas.microsoft.com/office/infopath/2007/PartnerControls"/>
    </lcf76f155ced4ddcb4097134ff3c332f>
    <TaxCatchAll xmlns="9078313c-23d6-48fe-a54e-030222db75c9" xsi:nil="true"/>
  </documentManagement>
</p:properties>
</file>

<file path=customXml/itemProps1.xml><?xml version="1.0" encoding="utf-8"?>
<ds:datastoreItem xmlns:ds="http://schemas.openxmlformats.org/officeDocument/2006/customXml" ds:itemID="{B18E54D1-E50E-4EE0-9710-28A8AD282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54ab0-78ef-4640-81cd-681bc9185b76"/>
    <ds:schemaRef ds:uri="9078313c-23d6-48fe-a54e-030222db75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7B2DF2-B97C-47CB-855A-F0A7F0FD11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A46597-0007-495B-8A43-AF3F434F7847}">
  <ds:schemaRefs>
    <ds:schemaRef ds:uri="http://schemas.microsoft.com/office/2006/metadata/properties"/>
    <ds:schemaRef ds:uri="http://schemas.microsoft.com/office/infopath/2007/PartnerControls"/>
    <ds:schemaRef ds:uri="7bd54ab0-78ef-4640-81cd-681bc9185b76"/>
    <ds:schemaRef ds:uri="9078313c-23d6-48fe-a54e-030222db75c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1682</TotalTime>
  <Words>192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Jensen, Garrett L</dc:creator>
  <cp:lastModifiedBy>Jensen, Garrett L</cp:lastModifiedBy>
  <cp:revision>4</cp:revision>
  <dcterms:created xsi:type="dcterms:W3CDTF">2024-05-14T02:10:01Z</dcterms:created>
  <dcterms:modified xsi:type="dcterms:W3CDTF">2024-11-10T20:53:00Z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0x010100F45F422AF0012B43B6FB82C4313CB312</vt:lpwstr>
  </property>
</Properties>
</file>