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4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A11C13-C164-468D-A2ED-31EE01EE7E16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DCC1D7-94D5-4AB3-B305-E1874FADA410}" v="42" dt="2024-11-10T21:41:39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2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447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en, Garrett L" userId="eb6b9fb7-0f76-4164-b7ef-2de8e6dc0c9e" providerId="ADAL" clId="{DFDCC1D7-94D5-4AB3-B305-E1874FADA410}"/>
    <pc:docChg chg="custSel delSld modSld modSection">
      <pc:chgData name="Jensen, Garrett L" userId="eb6b9fb7-0f76-4164-b7ef-2de8e6dc0c9e" providerId="ADAL" clId="{DFDCC1D7-94D5-4AB3-B305-E1874FADA410}" dt="2024-11-10T21:41:39.424" v="61" actId="1076"/>
      <pc:docMkLst>
        <pc:docMk/>
      </pc:docMkLst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1033408366" sldId="256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218293384" sldId="257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752265548" sldId="258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3444823612" sldId="259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616357919" sldId="260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183298923" sldId="261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2994133108" sldId="262"/>
        </pc:sldMkLst>
      </pc:sldChg>
      <pc:sldChg chg="del">
        <pc:chgData name="Jensen, Garrett L" userId="eb6b9fb7-0f76-4164-b7ef-2de8e6dc0c9e" providerId="ADAL" clId="{DFDCC1D7-94D5-4AB3-B305-E1874FADA410}" dt="2024-11-10T21:38:30.984" v="0" actId="47"/>
        <pc:sldMkLst>
          <pc:docMk/>
          <pc:sldMk cId="2138691404" sldId="263"/>
        </pc:sldMkLst>
      </pc:sldChg>
      <pc:sldChg chg="addSp delSp modSp mod">
        <pc:chgData name="Jensen, Garrett L" userId="eb6b9fb7-0f76-4164-b7ef-2de8e6dc0c9e" providerId="ADAL" clId="{DFDCC1D7-94D5-4AB3-B305-E1874FADA410}" dt="2024-11-10T21:41:39.424" v="61" actId="1076"/>
        <pc:sldMkLst>
          <pc:docMk/>
          <pc:sldMk cId="1631908735" sldId="264"/>
        </pc:sldMkLst>
        <pc:spChg chg="mod">
          <ac:chgData name="Jensen, Garrett L" userId="eb6b9fb7-0f76-4164-b7ef-2de8e6dc0c9e" providerId="ADAL" clId="{DFDCC1D7-94D5-4AB3-B305-E1874FADA410}" dt="2024-11-10T21:41:39.424" v="61" actId="1076"/>
          <ac:spMkLst>
            <pc:docMk/>
            <pc:sldMk cId="1631908735" sldId="264"/>
            <ac:spMk id="13" creationId="{A8FFDF2C-CDCE-7AED-4E1D-F8B62CEC2F89}"/>
          </ac:spMkLst>
        </pc:spChg>
        <pc:spChg chg="mod">
          <ac:chgData name="Jensen, Garrett L" userId="eb6b9fb7-0f76-4164-b7ef-2de8e6dc0c9e" providerId="ADAL" clId="{DFDCC1D7-94D5-4AB3-B305-E1874FADA410}" dt="2024-11-10T21:39:24.715" v="8" actId="2711"/>
          <ac:spMkLst>
            <pc:docMk/>
            <pc:sldMk cId="1631908735" sldId="264"/>
            <ac:spMk id="14" creationId="{2EFE2553-F4B3-6202-EA40-BA6539378B05}"/>
          </ac:spMkLst>
        </pc:spChg>
        <pc:spChg chg="mod">
          <ac:chgData name="Jensen, Garrett L" userId="eb6b9fb7-0f76-4164-b7ef-2de8e6dc0c9e" providerId="ADAL" clId="{DFDCC1D7-94D5-4AB3-B305-E1874FADA410}" dt="2024-11-10T21:41:05.160" v="46" actId="1076"/>
          <ac:spMkLst>
            <pc:docMk/>
            <pc:sldMk cId="1631908735" sldId="264"/>
            <ac:spMk id="15" creationId="{702D11EA-4FB4-CD85-2CCB-172EDBDFB25C}"/>
          </ac:spMkLst>
        </pc:spChg>
        <pc:spChg chg="mod">
          <ac:chgData name="Jensen, Garrett L" userId="eb6b9fb7-0f76-4164-b7ef-2de8e6dc0c9e" providerId="ADAL" clId="{DFDCC1D7-94D5-4AB3-B305-E1874FADA410}" dt="2024-11-10T21:41:12.937" v="50" actId="1076"/>
          <ac:spMkLst>
            <pc:docMk/>
            <pc:sldMk cId="1631908735" sldId="264"/>
            <ac:spMk id="16" creationId="{E96D1C16-06F5-22CE-0DB8-CC1266821BC8}"/>
          </ac:spMkLst>
        </pc:spChg>
        <pc:spChg chg="mod">
          <ac:chgData name="Jensen, Garrett L" userId="eb6b9fb7-0f76-4164-b7ef-2de8e6dc0c9e" providerId="ADAL" clId="{DFDCC1D7-94D5-4AB3-B305-E1874FADA410}" dt="2024-11-10T21:41:32.329" v="58" actId="1076"/>
          <ac:spMkLst>
            <pc:docMk/>
            <pc:sldMk cId="1631908735" sldId="264"/>
            <ac:spMk id="17" creationId="{893BA696-3AB1-0410-81FE-A150294594E5}"/>
          </ac:spMkLst>
        </pc:spChg>
        <pc:grpChg chg="mod">
          <ac:chgData name="Jensen, Garrett L" userId="eb6b9fb7-0f76-4164-b7ef-2de8e6dc0c9e" providerId="ADAL" clId="{DFDCC1D7-94D5-4AB3-B305-E1874FADA410}" dt="2024-11-10T21:39:24.715" v="8" actId="2711"/>
          <ac:grpSpMkLst>
            <pc:docMk/>
            <pc:sldMk cId="1631908735" sldId="264"/>
            <ac:grpSpMk id="8" creationId="{A821B15C-C345-732E-96E2-BA5FF4BE6356}"/>
          </ac:grpSpMkLst>
        </pc:grpChg>
        <pc:graphicFrameChg chg="add mod">
          <ac:chgData name="Jensen, Garrett L" userId="eb6b9fb7-0f76-4164-b7ef-2de8e6dc0c9e" providerId="ADAL" clId="{DFDCC1D7-94D5-4AB3-B305-E1874FADA410}" dt="2024-11-10T21:41:10.470" v="49" actId="1076"/>
          <ac:graphicFrameMkLst>
            <pc:docMk/>
            <pc:sldMk cId="1631908735" sldId="264"/>
            <ac:graphicFrameMk id="2" creationId="{732FFD69-7DB0-E320-DEDA-00E089F90851}"/>
          </ac:graphicFrameMkLst>
        </pc:graphicFrameChg>
        <pc:graphicFrameChg chg="add mod">
          <ac:chgData name="Jensen, Garrett L" userId="eb6b9fb7-0f76-4164-b7ef-2de8e6dc0c9e" providerId="ADAL" clId="{DFDCC1D7-94D5-4AB3-B305-E1874FADA410}" dt="2024-11-10T21:41:28.620" v="57" actId="1076"/>
          <ac:graphicFrameMkLst>
            <pc:docMk/>
            <pc:sldMk cId="1631908735" sldId="264"/>
            <ac:graphicFrameMk id="3" creationId="{DDBD93C8-A41F-88EC-12DF-7696DE564FF0}"/>
          </ac:graphicFrameMkLst>
        </pc:graphicFrameChg>
        <pc:graphicFrameChg chg="mod">
          <ac:chgData name="Jensen, Garrett L" userId="eb6b9fb7-0f76-4164-b7ef-2de8e6dc0c9e" providerId="ADAL" clId="{DFDCC1D7-94D5-4AB3-B305-E1874FADA410}" dt="2024-11-10T21:39:24.715" v="8" actId="2711"/>
          <ac:graphicFrameMkLst>
            <pc:docMk/>
            <pc:sldMk cId="1631908735" sldId="264"/>
            <ac:graphicFrameMk id="7" creationId="{AC4DBBAB-4CDC-ABD9-3B99-8F7279F9B1EF}"/>
          </ac:graphicFrameMkLst>
        </pc:graphicFrameChg>
        <pc:graphicFrameChg chg="mod">
          <ac:chgData name="Jensen, Garrett L" userId="eb6b9fb7-0f76-4164-b7ef-2de8e6dc0c9e" providerId="ADAL" clId="{DFDCC1D7-94D5-4AB3-B305-E1874FADA410}" dt="2024-11-10T21:41:05.160" v="46" actId="1076"/>
          <ac:graphicFrameMkLst>
            <pc:docMk/>
            <pc:sldMk cId="1631908735" sldId="264"/>
            <ac:graphicFrameMk id="9" creationId="{95EF5401-0129-30A2-708A-97305E6012B6}"/>
          </ac:graphicFrameMkLst>
        </pc:graphicFrameChg>
        <pc:graphicFrameChg chg="del mod">
          <ac:chgData name="Jensen, Garrett L" userId="eb6b9fb7-0f76-4164-b7ef-2de8e6dc0c9e" providerId="ADAL" clId="{DFDCC1D7-94D5-4AB3-B305-E1874FADA410}" dt="2024-11-10T21:39:41.737" v="14" actId="478"/>
          <ac:graphicFrameMkLst>
            <pc:docMk/>
            <pc:sldMk cId="1631908735" sldId="264"/>
            <ac:graphicFrameMk id="11" creationId="{E3E5EFF7-857E-2379-76EF-AF8053B203A1}"/>
          </ac:graphicFrameMkLst>
        </pc:graphicFrameChg>
        <pc:graphicFrameChg chg="del mod">
          <ac:chgData name="Jensen, Garrett L" userId="eb6b9fb7-0f76-4164-b7ef-2de8e6dc0c9e" providerId="ADAL" clId="{DFDCC1D7-94D5-4AB3-B305-E1874FADA410}" dt="2024-11-10T21:39:53.868" v="20" actId="478"/>
          <ac:graphicFrameMkLst>
            <pc:docMk/>
            <pc:sldMk cId="1631908735" sldId="264"/>
            <ac:graphicFrameMk id="12" creationId="{908A2E63-057E-10B3-8F84-0CDDBB97E5AD}"/>
          </ac:graphicFrameMkLst>
        </pc:graphicFrameChg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2702193164" sldId="265"/>
        </pc:sldMkLst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2650215297" sldId="266"/>
        </pc:sldMkLst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2947879307" sldId="267"/>
        </pc:sldMkLst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1976721977" sldId="268"/>
        </pc:sldMkLst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2760048976" sldId="269"/>
        </pc:sldMkLst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3492924687" sldId="270"/>
        </pc:sldMkLst>
      </pc:sldChg>
      <pc:sldChg chg="del">
        <pc:chgData name="Jensen, Garrett L" userId="eb6b9fb7-0f76-4164-b7ef-2de8e6dc0c9e" providerId="ADAL" clId="{DFDCC1D7-94D5-4AB3-B305-E1874FADA410}" dt="2024-11-10T21:38:34.409" v="1" actId="47"/>
        <pc:sldMkLst>
          <pc:docMk/>
          <pc:sldMk cId="3376157057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0FD19-F238-4B8F-8206-EADEF206428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22AD2-FE80-41D4-BF77-69348018D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3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3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6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8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8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821B15C-C345-732E-96E2-BA5FF4BE6356}"/>
              </a:ext>
            </a:extLst>
          </p:cNvPr>
          <p:cNvGrpSpPr/>
          <p:nvPr/>
        </p:nvGrpSpPr>
        <p:grpSpPr>
          <a:xfrm>
            <a:off x="114300" y="181214"/>
            <a:ext cx="3326607" cy="2206603"/>
            <a:chOff x="2838450" y="-84713"/>
            <a:chExt cx="3024188" cy="2006003"/>
          </a:xfrm>
        </p:grpSpPr>
        <p:pic>
          <p:nvPicPr>
            <p:cNvPr id="4" name="Picture 3" descr="A close-up of a test tube&#10;&#10;Description automatically generated">
              <a:extLst>
                <a:ext uri="{FF2B5EF4-FFF2-40B4-BE49-F238E27FC236}">
                  <a16:creationId xmlns:a16="http://schemas.microsoft.com/office/drawing/2014/main" id="{A8942C32-1E00-8858-1E28-B6D2904827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19"/>
            <a:stretch/>
          </p:blipFill>
          <p:spPr>
            <a:xfrm>
              <a:off x="2838450" y="-84713"/>
              <a:ext cx="3024188" cy="168941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F127372-1DEF-19AA-2567-D08E544EBD9F}"/>
                </a:ext>
              </a:extLst>
            </p:cNvPr>
            <p:cNvSpPr txBox="1"/>
            <p:nvPr/>
          </p:nvSpPr>
          <p:spPr>
            <a:xfrm>
              <a:off x="3186545" y="1669473"/>
              <a:ext cx="1052946" cy="251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-sort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F1F6CB-FE9E-4A6A-5665-E9468E33B46F}"/>
                </a:ext>
              </a:extLst>
            </p:cNvPr>
            <p:cNvSpPr txBox="1"/>
            <p:nvPr/>
          </p:nvSpPr>
          <p:spPr>
            <a:xfrm>
              <a:off x="4613562" y="1669473"/>
              <a:ext cx="1249075" cy="251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Post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-sort</a:t>
              </a:r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4DBBAB-4CDC-ABD9-3B99-8F7279F9B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232058"/>
              </p:ext>
            </p:extLst>
          </p:nvPr>
        </p:nvGraphicFramePr>
        <p:xfrm>
          <a:off x="3440906" y="685950"/>
          <a:ext cx="2392681" cy="848888"/>
        </p:xfrm>
        <a:graphic>
          <a:graphicData uri="http://schemas.openxmlformats.org/drawingml/2006/table">
            <a:tbl>
              <a:tblPr/>
              <a:tblGrid>
                <a:gridCol w="395008">
                  <a:extLst>
                    <a:ext uri="{9D8B030D-6E8A-4147-A177-3AD203B41FA5}">
                      <a16:colId xmlns:a16="http://schemas.microsoft.com/office/drawing/2014/main" val="1000417378"/>
                    </a:ext>
                  </a:extLst>
                </a:gridCol>
                <a:gridCol w="1997673">
                  <a:extLst>
                    <a:ext uri="{9D8B030D-6E8A-4147-A177-3AD203B41FA5}">
                      <a16:colId xmlns:a16="http://schemas.microsoft.com/office/drawing/2014/main" val="1489971366"/>
                    </a:ext>
                  </a:extLst>
                </a:gridCol>
              </a:tblGrid>
              <a:tr h="407086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234" marR="40234" marT="40234" marB="4023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DAD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Stained hPBMCs</a:t>
                      </a:r>
                    </a:p>
                  </a:txBody>
                  <a:tcPr marL="40234" marR="40234" marT="40234" marB="4023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4642195"/>
                  </a:ext>
                </a:extLst>
              </a:tr>
              <a:tr h="441802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234" marR="40234" marT="40234" marB="4023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EB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Isotype Stained hPBMCs</a:t>
                      </a:r>
                    </a:p>
                  </a:txBody>
                  <a:tcPr marL="40234" marR="40234" marT="40234" marB="4023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377212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5EF5401-0129-30A2-708A-97305E601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489229"/>
              </p:ext>
            </p:extLst>
          </p:nvPr>
        </p:nvGraphicFramePr>
        <p:xfrm>
          <a:off x="379652" y="2459061"/>
          <a:ext cx="2905760" cy="3150030"/>
        </p:xfrm>
        <a:graphic>
          <a:graphicData uri="http://schemas.openxmlformats.org/drawingml/2006/table">
            <a:tbl>
              <a:tblPr/>
              <a:tblGrid>
                <a:gridCol w="1452880">
                  <a:extLst>
                    <a:ext uri="{9D8B030D-6E8A-4147-A177-3AD203B41FA5}">
                      <a16:colId xmlns:a16="http://schemas.microsoft.com/office/drawing/2014/main" val="3434795890"/>
                    </a:ext>
                  </a:extLst>
                </a:gridCol>
                <a:gridCol w="1452880">
                  <a:extLst>
                    <a:ext uri="{9D8B030D-6E8A-4147-A177-3AD203B41FA5}">
                      <a16:colId xmlns:a16="http://schemas.microsoft.com/office/drawing/2014/main" val="1620879615"/>
                    </a:ext>
                  </a:extLst>
                </a:gridCol>
              </a:tblGrid>
              <a:tr h="562782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highlight>
                            <a:srgbClr val="156082"/>
                          </a:highlight>
                          <a:latin typeface="Times New Roman" panose="02020603050405020304" pitchFamily="18" charset="0"/>
                        </a:rPr>
                        <a:t>Donor Number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15608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highlight>
                            <a:srgbClr val="156082"/>
                          </a:highlight>
                          <a:latin typeface="Times New Roman" panose="02020603050405020304" pitchFamily="18" charset="0"/>
                        </a:rPr>
                        <a:t>Percentage of CD8</a:t>
                      </a:r>
                      <a:r>
                        <a:rPr lang="en-US" sz="1200" b="1" kern="120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highlight>
                            <a:srgbClr val="156082"/>
                          </a:highlight>
                          <a:latin typeface="Times New Roman" panose="02020603050405020304" pitchFamily="18" charset="0"/>
                        </a:rPr>
                        <a:t>+</a:t>
                      </a:r>
                      <a:r>
                        <a:rPr lang="en-US" sz="1200" b="1" kern="12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highlight>
                            <a:srgbClr val="156082"/>
                          </a:highlight>
                          <a:latin typeface="Times New Roman" panose="02020603050405020304" pitchFamily="18" charset="0"/>
                        </a:rPr>
                        <a:t> T Cells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15608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110313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Donor 1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27.7%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302110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Donor 2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14.9%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716042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Donor 3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33.7%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832989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Donor 4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16.4%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837894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Donor 5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34.2%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378316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Donor 6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30.2%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259127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Donor 7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CCD2D8"/>
                          </a:highlight>
                          <a:latin typeface="Times New Roman" panose="02020603050405020304" pitchFamily="18" charset="0"/>
                        </a:rPr>
                        <a:t>41.1%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CD2D8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895"/>
                  </a:ext>
                </a:extLst>
              </a:tr>
              <a:tr h="32340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Donor 8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E7EAED"/>
                          </a:highlight>
                          <a:latin typeface="Times New Roman" panose="02020603050405020304" pitchFamily="18" charset="0"/>
                        </a:rPr>
                        <a:t>36.7%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E7EAED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00584" marR="100584" marT="50292" marB="5029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302476"/>
                  </a:ext>
                </a:extLst>
              </a:tr>
            </a:tbl>
          </a:graphicData>
        </a:graphic>
      </p:graphicFrame>
      <p:sp>
        <p:nvSpPr>
          <p:cNvPr id="13" name="Text Box 4">
            <a:extLst>
              <a:ext uri="{FF2B5EF4-FFF2-40B4-BE49-F238E27FC236}">
                <a16:creationId xmlns:a16="http://schemas.microsoft.com/office/drawing/2014/main" id="{A8FFDF2C-CDCE-7AED-4E1D-F8B62CEC2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1074" y="6473279"/>
            <a:ext cx="4201402" cy="364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5:hPBMC FACS sorting and cytokine evaluation. </a:t>
            </a:r>
          </a:p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cytometric staining for PE stained hPBMC populations pre and post-FACS sorting.</a:t>
            </a:r>
          </a:p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Table listing the percentage of CD8</a:t>
            </a:r>
            <a:r>
              <a:rPr lang="en-US" alt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 lymphocytes among bulk hPBMCs for eight unique healthy donors. </a:t>
            </a:r>
          </a:p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hiPSC-CM survival following myocarditis modeling with hPBMCs obtained from eight different donors. n=8 technical replicates per condition. 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Simple linear regression and Pearson correlation analysis to evaluate the correlation between the proportion of a donors’ CD8</a:t>
            </a:r>
            <a:r>
              <a:rPr lang="en-US" alt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 cells relative to total hPBMC numbers and the survival of hiPSC-CMs following myocarditis </a:t>
            </a:r>
            <a:r>
              <a:rPr lang="en-US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n=8 technical replicates per condition. 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performed 4 (A), 1 (B, C, D) times. 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37">
            <a:extLst>
              <a:ext uri="{FF2B5EF4-FFF2-40B4-BE49-F238E27FC236}">
                <a16:creationId xmlns:a16="http://schemas.microsoft.com/office/drawing/2014/main" id="{2EFE2553-F4B3-6202-EA40-BA6539378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7" y="-3493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37">
            <a:extLst>
              <a:ext uri="{FF2B5EF4-FFF2-40B4-BE49-F238E27FC236}">
                <a16:creationId xmlns:a16="http://schemas.microsoft.com/office/drawing/2014/main" id="{702D11EA-4FB4-CD85-2CCB-172EDBDFB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93939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37">
            <a:extLst>
              <a:ext uri="{FF2B5EF4-FFF2-40B4-BE49-F238E27FC236}">
                <a16:creationId xmlns:a16="http://schemas.microsoft.com/office/drawing/2014/main" id="{E96D1C16-06F5-22CE-0DB8-CC1266821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4" y="6447130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37">
            <a:extLst>
              <a:ext uri="{FF2B5EF4-FFF2-40B4-BE49-F238E27FC236}">
                <a16:creationId xmlns:a16="http://schemas.microsoft.com/office/drawing/2014/main" id="{893BA696-3AB1-0410-81FE-A15029459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0906" y="2145098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32FFD69-7DB0-E320-DEDA-00E089F908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927891"/>
              </p:ext>
            </p:extLst>
          </p:nvPr>
        </p:nvGraphicFramePr>
        <p:xfrm>
          <a:off x="37863" y="6795373"/>
          <a:ext cx="3589337" cy="317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3" imgW="3588752" imgH="3173455" progId="Prism10.Document">
                  <p:embed/>
                </p:oleObj>
              </mc:Choice>
              <mc:Fallback>
                <p:oleObj name="Prism 10" r:id="rId3" imgW="3588752" imgH="3173455" progId="Prism10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32FFD69-7DB0-E320-DEDA-00E089F908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863" y="6795373"/>
                        <a:ext cx="3589337" cy="3173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DBD93C8-A41F-88EC-12DF-7696DE564F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311204"/>
              </p:ext>
            </p:extLst>
          </p:nvPr>
        </p:nvGraphicFramePr>
        <p:xfrm>
          <a:off x="3406775" y="2477593"/>
          <a:ext cx="4365625" cy="337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5" imgW="4366285" imgH="3374722" progId="Prism10.Document">
                  <p:embed/>
                </p:oleObj>
              </mc:Choice>
              <mc:Fallback>
                <p:oleObj name="Prism 10" r:id="rId5" imgW="4366285" imgH="3374722" progId="Prism10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DBD93C8-A41F-88EC-12DF-7696DE564F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06775" y="2477593"/>
                        <a:ext cx="4365625" cy="3375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1908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5F422AF0012B43B6FB82C4313CB312" ma:contentTypeVersion="17" ma:contentTypeDescription="Create a new document." ma:contentTypeScope="" ma:versionID="3c6d819918a834f79ec918e834e61de1">
  <xsd:schema xmlns:xsd="http://www.w3.org/2001/XMLSchema" xmlns:xs="http://www.w3.org/2001/XMLSchema" xmlns:p="http://schemas.microsoft.com/office/2006/metadata/properties" xmlns:ns2="7bd54ab0-78ef-4640-81cd-681bc9185b76" xmlns:ns3="9078313c-23d6-48fe-a54e-030222db75c9" targetNamespace="http://schemas.microsoft.com/office/2006/metadata/properties" ma:root="true" ma:fieldsID="7a005f8eb2eff85f14c791ce566b1e29" ns2:_="" ns3:_="">
    <xsd:import namespace="7bd54ab0-78ef-4640-81cd-681bc9185b76"/>
    <xsd:import namespace="9078313c-23d6-48fe-a54e-030222db75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54ab0-78ef-4640-81cd-681bc9185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28e5b72-a11e-43e4-996b-2cb2b326d1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78313c-23d6-48fe-a54e-030222db75c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49a62c5-f021-4186-9d3e-ab59f14259ab}" ma:internalName="TaxCatchAll" ma:showField="CatchAllData" ma:web="9078313c-23d6-48fe-a54e-030222db7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d54ab0-78ef-4640-81cd-681bc9185b76">
      <Terms xmlns="http://schemas.microsoft.com/office/infopath/2007/PartnerControls"/>
    </lcf76f155ced4ddcb4097134ff3c332f>
    <TaxCatchAll xmlns="9078313c-23d6-48fe-a54e-030222db75c9" xsi:nil="true"/>
  </documentManagement>
</p:properties>
</file>

<file path=customXml/itemProps1.xml><?xml version="1.0" encoding="utf-8"?>
<ds:datastoreItem xmlns:ds="http://schemas.openxmlformats.org/officeDocument/2006/customXml" ds:itemID="{B18E54D1-E50E-4EE0-9710-28A8AD282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54ab0-78ef-4640-81cd-681bc9185b76"/>
    <ds:schemaRef ds:uri="9078313c-23d6-48fe-a54e-030222db75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7B2DF2-B97C-47CB-855A-F0A7F0FD11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A46597-0007-495B-8A43-AF3F434F7847}">
  <ds:schemaRefs>
    <ds:schemaRef ds:uri="http://schemas.microsoft.com/office/2006/metadata/properties"/>
    <ds:schemaRef ds:uri="http://schemas.microsoft.com/office/infopath/2007/PartnerControls"/>
    <ds:schemaRef ds:uri="7bd54ab0-78ef-4640-81cd-681bc9185b76"/>
    <ds:schemaRef ds:uri="9078313c-23d6-48fe-a54e-030222db75c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1685</TotalTime>
  <Words>185</Words>
  <Application>Microsoft Office PowerPoint</Application>
  <PresentationFormat>Custom</PresentationFormat>
  <Paragraphs>34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Times New Roman</vt:lpstr>
      <vt:lpstr>Office Theme</vt:lpstr>
      <vt:lpstr>GraphPad Prism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Jensen, Garrett L</dc:creator>
  <cp:lastModifiedBy>Jensen, Garrett L</cp:lastModifiedBy>
  <cp:revision>4</cp:revision>
  <dcterms:created xsi:type="dcterms:W3CDTF">2024-05-14T02:10:01Z</dcterms:created>
  <dcterms:modified xsi:type="dcterms:W3CDTF">2024-11-10T21:41:42Z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0x010100F45F422AF0012B43B6FB82C4313CB312</vt:lpwstr>
  </property>
</Properties>
</file>