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6AC4825-978F-0365-78D8-0091EC24B6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B419B70-E511-767C-392F-7A18F8C52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35ADB5-B375-5286-B621-2A8AFFF62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2F7D22-190B-2D57-1C0A-56D0D1326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B853868-707E-3237-FC3B-62D01536D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198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BD7BB8C-DEEF-92D5-1FC8-81668218E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53FF4EC-A738-C0BC-1A05-A73E78321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80F186A-5479-829A-16AD-60EDD4252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B38FB3D-6DC4-9DB9-5CE1-52704EF40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48FE9E4-88F1-80C3-0D2E-69CB41F22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19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F28AB2D7-A7FB-3F21-4265-9725C0C6CC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8C6B790-4B92-60F4-C456-9C04BEBDC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2D44B1-DF46-6D1F-B1E0-19AA04700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395F70C-D7AB-3DCD-E724-0A50D76AC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CB0ABA4-F9A2-38D8-6C4B-4C899D9B6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42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6F0AA7C-F62D-7E65-5EE6-8DEA7DC93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65DE2C5-FFA5-42BC-6651-DF419AE41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F5E529D-244E-5224-6C63-365E13CFC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24A94BA-4651-792F-FDCD-5DF9042EC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B39B00D-9D67-A3DC-0CF6-AD6943D55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55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5CF538-05F5-574D-5A26-A831A9240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8A0488C-2D33-981C-37BD-738FE1CE9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77E6E1-B142-76A6-406C-DFBAEA10D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7C5D932-B077-D7F7-112A-3AFFEACF7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EC6E55C-1A3F-5F3E-291D-0D9072BD2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11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9E180B-46F2-9A14-33F6-A02EA3855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A1CEE30-761C-2E4D-514E-A47700D82D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96FF633-9529-071B-203C-2F76D20C9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5D6FA60-0EF3-9047-AA1B-200EF159B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9D72219-DC1E-94AC-6575-CFB4C8D97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C24528F-46C6-9740-DC0E-70E906794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00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4358CB-4FE1-7F3E-688B-FE51C9D75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F9680E2-B85A-5609-D54E-1190F9D39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37868B2-462B-FA86-1344-8FA0CD7ED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EC5834E-A712-3FD5-EEBB-48FF9879FA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8EC8CF-7850-C671-9FD2-C4955D8C61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25F82B4-B8C7-2DA7-CBCC-A692BA7EF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5DB070A-25BE-723B-B996-D35BF3FDF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D570F66-B4D6-C8EE-5B98-BBDEEDE58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941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35D6EA-45F7-7FDC-95EC-538AB159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F766B9D-EC87-FC97-0C3E-A398026E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53DC381-E6AE-FD76-574B-CCF1527C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D901164-4780-8A11-9D54-E56A534C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03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1876504-B2EF-EBA3-B19C-F3FC16C6D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48282608-B7EB-9AE4-82F6-9959EE016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0CE88A4-0526-2E0F-1839-6388A0F4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40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ED3A92-0066-263B-D041-2E762C124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12177A6-1C7E-24F8-446D-827B13681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446F752-A48B-FC5F-5C1D-17AB0DF7D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75D185A-7A29-04ED-4111-80D12344B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5BECA44-2B98-BDAD-770B-ADFE42958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0C163E9-2DF0-9804-0FDF-D2D5CD79A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484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B665F9-8D05-5A2D-BCDA-89EE6458F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EF72596-4CA3-2EF3-6B5F-B18A8A9BCB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18B5A1C-341A-AB50-209A-1CB2DC148A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1F34452-2988-BD53-0355-60F30502F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D67DBCB-65D0-81CC-B037-49851BB5D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2DC1C07-ECFD-D396-3CF0-BDBAA49BA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52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54EF3FE-6301-0726-5EB3-9CC9242CA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DE9AB3C-AB24-AEE9-3014-72AA16E32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C4BA428-406A-EFC3-F1EE-E20A9AF65E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7F327C-89CA-4951-A5D5-15C76C5C1EC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D29E9F9-0E2A-B1A2-96F3-526F1B0B6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4A0AE06-5E5D-9AA2-9D03-8EC3F73B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274AEE-725E-49F6-8A70-5481FC68F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2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showing a positive rate&#10;&#10;Description automatically generated">
            <a:extLst>
              <a:ext uri="{FF2B5EF4-FFF2-40B4-BE49-F238E27FC236}">
                <a16:creationId xmlns="" xmlns:a16="http://schemas.microsoft.com/office/drawing/2014/main" id="{FC5C02F6-73CB-EAC3-85B4-72C8CF87DC11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50" y="789305"/>
            <a:ext cx="2988000" cy="1584000"/>
          </a:xfrm>
          <a:prstGeom prst="rect">
            <a:avLst/>
          </a:prstGeom>
        </p:spPr>
      </p:pic>
      <p:pic>
        <p:nvPicPr>
          <p:cNvPr id="6" name="Picture 5" descr="A graph showing a positive rate&#10;&#10;Description automatically generated">
            <a:extLst>
              <a:ext uri="{FF2B5EF4-FFF2-40B4-BE49-F238E27FC236}">
                <a16:creationId xmlns="" xmlns:a16="http://schemas.microsoft.com/office/drawing/2014/main" id="{66D5D7B4-F577-C2B1-A8FF-F5854710F745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482" y="789305"/>
            <a:ext cx="2988000" cy="1583690"/>
          </a:xfrm>
          <a:prstGeom prst="rect">
            <a:avLst/>
          </a:prstGeom>
        </p:spPr>
      </p:pic>
      <p:pic>
        <p:nvPicPr>
          <p:cNvPr id="7" name="Picture 6" descr="A graph showing a positive rate&#10;&#10;Description automatically generated">
            <a:extLst>
              <a:ext uri="{FF2B5EF4-FFF2-40B4-BE49-F238E27FC236}">
                <a16:creationId xmlns="" xmlns:a16="http://schemas.microsoft.com/office/drawing/2014/main" id="{827CCA66-8E5B-12C4-240F-906518CCD041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5" y="2590546"/>
            <a:ext cx="2988000" cy="1584000"/>
          </a:xfrm>
          <a:prstGeom prst="rect">
            <a:avLst/>
          </a:prstGeom>
        </p:spPr>
      </p:pic>
      <p:pic>
        <p:nvPicPr>
          <p:cNvPr id="8" name="Picture 7" descr="A graph showing a positive rate&#10;&#10;Description automatically generated">
            <a:extLst>
              <a:ext uri="{FF2B5EF4-FFF2-40B4-BE49-F238E27FC236}">
                <a16:creationId xmlns="" xmlns:a16="http://schemas.microsoft.com/office/drawing/2014/main" id="{B5CEC1D5-4FB0-C7F1-43B5-590DB4A413DA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482" y="2590546"/>
            <a:ext cx="2988000" cy="15818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7D24BC9-C5DF-802B-6394-25B02208AF21}"/>
              </a:ext>
            </a:extLst>
          </p:cNvPr>
          <p:cNvSpPr txBox="1"/>
          <p:nvPr/>
        </p:nvSpPr>
        <p:spPr>
          <a:xfrm>
            <a:off x="2990850" y="569167"/>
            <a:ext cx="3000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Logistic Regression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0886359-4ABC-C5D6-7EE8-F1D83814AB71}"/>
              </a:ext>
            </a:extLst>
          </p:cNvPr>
          <p:cNvSpPr txBox="1"/>
          <p:nvPr/>
        </p:nvSpPr>
        <p:spPr>
          <a:xfrm>
            <a:off x="6083625" y="569167"/>
            <a:ext cx="3000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 (Bernoulli) Naïve Bayes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349DD04-307C-4974-76AE-A87D1AEA8EE8}"/>
              </a:ext>
            </a:extLst>
          </p:cNvPr>
          <p:cNvSpPr txBox="1"/>
          <p:nvPr/>
        </p:nvSpPr>
        <p:spPr>
          <a:xfrm>
            <a:off x="5991225" y="2436347"/>
            <a:ext cx="3000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Extreme Gradient Boosting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3C74B61-D587-C67D-A51A-E97D98708D6B}"/>
              </a:ext>
            </a:extLst>
          </p:cNvPr>
          <p:cNvSpPr txBox="1"/>
          <p:nvPr/>
        </p:nvSpPr>
        <p:spPr>
          <a:xfrm>
            <a:off x="3020716" y="2408149"/>
            <a:ext cx="3000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Random Forest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22A89D2-5527-C664-670B-D92D59E9D548}"/>
              </a:ext>
            </a:extLst>
          </p:cNvPr>
          <p:cNvSpPr txBox="1"/>
          <p:nvPr/>
        </p:nvSpPr>
        <p:spPr>
          <a:xfrm>
            <a:off x="3000375" y="4495274"/>
            <a:ext cx="7331402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3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b="1" i="1" smtClean="0">
                <a:solidFill>
                  <a:srgbClr val="000000"/>
                </a:solidFill>
                <a:effectLst/>
                <a:latin typeface="+mj-lt"/>
                <a:ea typeface="SimSun" panose="02010600030101010101" pitchFamily="2" charset="-122"/>
                <a:cs typeface="Arial" panose="020B0604020202020204" pitchFamily="34" charset="0"/>
              </a:rPr>
              <a:t>S1 Fig.  </a:t>
            </a:r>
            <a:r>
              <a:rPr lang="en-US" sz="1800" b="1" i="1" dirty="0">
                <a:solidFill>
                  <a:srgbClr val="000000"/>
                </a:solidFill>
                <a:effectLst/>
                <a:latin typeface="+mj-lt"/>
                <a:ea typeface="SimSun" panose="02010600030101010101" pitchFamily="2" charset="-122"/>
                <a:cs typeface="Arial" panose="020B0604020202020204" pitchFamily="34" charset="0"/>
              </a:rPr>
              <a:t>ML model test performance (area under the receiver operating characteristic, AUROC). </a:t>
            </a:r>
            <a:r>
              <a:rPr lang="en-US" sz="1800" i="1" dirty="0">
                <a:solidFill>
                  <a:srgbClr val="000000"/>
                </a:solidFill>
                <a:effectLst/>
                <a:latin typeface="+mj-lt"/>
                <a:ea typeface="SimSun" panose="02010600030101010101" pitchFamily="2" charset="-122"/>
                <a:cs typeface="Arial" panose="020B0604020202020204" pitchFamily="34" charset="0"/>
              </a:rPr>
              <a:t>Only the test set AUCs evaluated from the 5-fold cross-validation for the four best-performing ML models</a:t>
            </a:r>
            <a:r>
              <a:rPr lang="en-US" i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  <a:cs typeface="Arial" panose="020B0604020202020204" pitchFamily="34" charset="0"/>
              </a:rPr>
              <a:t> are shown.</a:t>
            </a:r>
            <a:endParaRPr lang="en-GB" sz="1800" i="1" dirty="0">
              <a:solidFill>
                <a:srgbClr val="000000"/>
              </a:solidFill>
              <a:effectLst/>
              <a:latin typeface="+mj-lt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912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SimSun</vt:lpstr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Jo-Wai Wang</dc:creator>
  <cp:lastModifiedBy>Oliver</cp:lastModifiedBy>
  <cp:revision>9</cp:revision>
  <dcterms:created xsi:type="dcterms:W3CDTF">2024-05-08T05:39:16Z</dcterms:created>
  <dcterms:modified xsi:type="dcterms:W3CDTF">2024-11-20T11:39:54Z</dcterms:modified>
</cp:coreProperties>
</file>