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581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63037-41FF-4E70-BF69-C7F86CD0394E}" type="datetimeFigureOut">
              <a:rPr lang="zh-TW" altLang="en-US" smtClean="0"/>
              <a:t>2024/9/20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93B0B-E698-4D11-BEB8-5CFDBA14A31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433891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63037-41FF-4E70-BF69-C7F86CD0394E}" type="datetimeFigureOut">
              <a:rPr lang="zh-TW" altLang="en-US" smtClean="0"/>
              <a:t>2024/9/20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93B0B-E698-4D11-BEB8-5CFDBA14A31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292913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63037-41FF-4E70-BF69-C7F86CD0394E}" type="datetimeFigureOut">
              <a:rPr lang="zh-TW" altLang="en-US" smtClean="0"/>
              <a:t>2024/9/20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93B0B-E698-4D11-BEB8-5CFDBA14A31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997059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63037-41FF-4E70-BF69-C7F86CD0394E}" type="datetimeFigureOut">
              <a:rPr lang="zh-TW" altLang="en-US" smtClean="0"/>
              <a:t>2024/9/20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93B0B-E698-4D11-BEB8-5CFDBA14A31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77448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63037-41FF-4E70-BF69-C7F86CD0394E}" type="datetimeFigureOut">
              <a:rPr lang="zh-TW" altLang="en-US" smtClean="0"/>
              <a:t>2024/9/20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93B0B-E698-4D11-BEB8-5CFDBA14A31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304317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63037-41FF-4E70-BF69-C7F86CD0394E}" type="datetimeFigureOut">
              <a:rPr lang="zh-TW" altLang="en-US" smtClean="0"/>
              <a:t>2024/9/20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93B0B-E698-4D11-BEB8-5CFDBA14A31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827731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63037-41FF-4E70-BF69-C7F86CD0394E}" type="datetimeFigureOut">
              <a:rPr lang="zh-TW" altLang="en-US" smtClean="0"/>
              <a:t>2024/9/20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93B0B-E698-4D11-BEB8-5CFDBA14A31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727543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63037-41FF-4E70-BF69-C7F86CD0394E}" type="datetimeFigureOut">
              <a:rPr lang="zh-TW" altLang="en-US" smtClean="0"/>
              <a:t>2024/9/20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93B0B-E698-4D11-BEB8-5CFDBA14A31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286871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63037-41FF-4E70-BF69-C7F86CD0394E}" type="datetimeFigureOut">
              <a:rPr lang="zh-TW" altLang="en-US" smtClean="0"/>
              <a:t>2024/9/20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93B0B-E698-4D11-BEB8-5CFDBA14A31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42299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63037-41FF-4E70-BF69-C7F86CD0394E}" type="datetimeFigureOut">
              <a:rPr lang="zh-TW" altLang="en-US" smtClean="0"/>
              <a:t>2024/9/20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93B0B-E698-4D11-BEB8-5CFDBA14A31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84667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63037-41FF-4E70-BF69-C7F86CD0394E}" type="datetimeFigureOut">
              <a:rPr lang="zh-TW" altLang="en-US" smtClean="0"/>
              <a:t>2024/9/20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93B0B-E698-4D11-BEB8-5CFDBA14A31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601397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63037-41FF-4E70-BF69-C7F86CD0394E}" type="datetimeFigureOut">
              <a:rPr lang="zh-TW" altLang="en-US" smtClean="0"/>
              <a:t>2024/9/20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293B0B-E698-4D11-BEB8-5CFDBA14A31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78882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/>
          <p:cNvSpPr txBox="1"/>
          <p:nvPr/>
        </p:nvSpPr>
        <p:spPr>
          <a:xfrm>
            <a:off x="3890229" y="821027"/>
            <a:ext cx="41656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TW" dirty="0" smtClean="0"/>
              <a:t>AGE</a:t>
            </a:r>
            <a:r>
              <a:rPr lang="zh-TW" altLang="en-US" dirty="0" smtClean="0"/>
              <a:t> </a:t>
            </a:r>
            <a:r>
              <a:rPr lang="en-US" altLang="zh-TW" dirty="0" smtClean="0"/>
              <a:t>as</a:t>
            </a:r>
            <a:r>
              <a:rPr lang="zh-TW" altLang="en-US" dirty="0" smtClean="0"/>
              <a:t> </a:t>
            </a:r>
            <a:r>
              <a:rPr lang="en-US" altLang="zh-TW" dirty="0"/>
              <a:t>L</a:t>
            </a:r>
            <a:r>
              <a:rPr lang="en-US" altLang="zh-TW" dirty="0" smtClean="0"/>
              <a:t>abel to </a:t>
            </a:r>
            <a:r>
              <a:rPr lang="en-US" altLang="zh-TW" dirty="0" smtClean="0"/>
              <a:t>build ML models</a:t>
            </a:r>
            <a:endParaRPr lang="zh-TW" altLang="en-US" dirty="0"/>
          </a:p>
        </p:txBody>
      </p:sp>
      <p:cxnSp>
        <p:nvCxnSpPr>
          <p:cNvPr id="12" name="直線單箭頭接點 11"/>
          <p:cNvCxnSpPr>
            <a:stCxn id="2" idx="2"/>
            <a:endCxn id="5" idx="0"/>
          </p:cNvCxnSpPr>
          <p:nvPr/>
        </p:nvCxnSpPr>
        <p:spPr>
          <a:xfrm>
            <a:off x="5973029" y="1190359"/>
            <a:ext cx="2296509" cy="73899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單箭頭接點 21"/>
          <p:cNvCxnSpPr>
            <a:stCxn id="2" idx="2"/>
            <a:endCxn id="20" idx="0"/>
          </p:cNvCxnSpPr>
          <p:nvPr/>
        </p:nvCxnSpPr>
        <p:spPr>
          <a:xfrm flipH="1">
            <a:off x="3700543" y="1190359"/>
            <a:ext cx="2272486" cy="73899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群組 5"/>
          <p:cNvGrpSpPr/>
          <p:nvPr/>
        </p:nvGrpSpPr>
        <p:grpSpPr>
          <a:xfrm>
            <a:off x="1617743" y="1929349"/>
            <a:ext cx="4165601" cy="2454661"/>
            <a:chOff x="6255057" y="1929349"/>
            <a:chExt cx="4165601" cy="2454661"/>
          </a:xfrm>
        </p:grpSpPr>
        <p:sp>
          <p:nvSpPr>
            <p:cNvPr id="20" name="文字方塊 19"/>
            <p:cNvSpPr txBox="1"/>
            <p:nvPr/>
          </p:nvSpPr>
          <p:spPr>
            <a:xfrm>
              <a:off x="6255057" y="1929349"/>
              <a:ext cx="4165600" cy="6463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dirty="0"/>
                <a:t>Age as </a:t>
              </a:r>
              <a:r>
                <a:rPr lang="en-US" altLang="zh-TW" dirty="0" smtClean="0"/>
                <a:t>continuous data</a:t>
              </a:r>
            </a:p>
            <a:p>
              <a:pPr algn="ctr"/>
              <a:r>
                <a:rPr lang="en-US" altLang="zh-TW" dirty="0" smtClean="0"/>
                <a:t>(Keep Age as originally reported value)</a:t>
              </a:r>
              <a:endParaRPr lang="en-US" altLang="zh-TW" dirty="0"/>
            </a:p>
          </p:txBody>
        </p:sp>
        <p:sp>
          <p:nvSpPr>
            <p:cNvPr id="17" name="文字方塊 16"/>
            <p:cNvSpPr txBox="1"/>
            <p:nvPr/>
          </p:nvSpPr>
          <p:spPr>
            <a:xfrm>
              <a:off x="6255058" y="3120598"/>
              <a:ext cx="4165600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dirty="0" smtClean="0"/>
                <a:t>Linear regression model</a:t>
              </a:r>
              <a:endParaRPr lang="zh-TW" altLang="en-US" dirty="0"/>
            </a:p>
          </p:txBody>
        </p:sp>
        <p:cxnSp>
          <p:nvCxnSpPr>
            <p:cNvPr id="19" name="直線單箭頭接點 18"/>
            <p:cNvCxnSpPr/>
            <p:nvPr/>
          </p:nvCxnSpPr>
          <p:spPr>
            <a:xfrm>
              <a:off x="8381300" y="2575680"/>
              <a:ext cx="0" cy="55032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文字方塊 20"/>
            <p:cNvSpPr txBox="1"/>
            <p:nvPr/>
          </p:nvSpPr>
          <p:spPr>
            <a:xfrm>
              <a:off x="6255058" y="4014678"/>
              <a:ext cx="4165600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dirty="0" smtClean="0"/>
                <a:t>RMSD as performance</a:t>
              </a:r>
              <a:endParaRPr lang="zh-TW" altLang="en-US" dirty="0"/>
            </a:p>
          </p:txBody>
        </p:sp>
        <p:cxnSp>
          <p:nvCxnSpPr>
            <p:cNvPr id="25" name="直線單箭頭接點 24"/>
            <p:cNvCxnSpPr/>
            <p:nvPr/>
          </p:nvCxnSpPr>
          <p:spPr>
            <a:xfrm>
              <a:off x="8381300" y="3469760"/>
              <a:ext cx="0" cy="55032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群組 6"/>
          <p:cNvGrpSpPr/>
          <p:nvPr/>
        </p:nvGrpSpPr>
        <p:grpSpPr>
          <a:xfrm>
            <a:off x="6186738" y="1929349"/>
            <a:ext cx="4165600" cy="3305828"/>
            <a:chOff x="1614740" y="1929349"/>
            <a:chExt cx="4165600" cy="3305828"/>
          </a:xfrm>
        </p:grpSpPr>
        <p:sp>
          <p:nvSpPr>
            <p:cNvPr id="5" name="文字方塊 4"/>
            <p:cNvSpPr txBox="1"/>
            <p:nvPr/>
          </p:nvSpPr>
          <p:spPr>
            <a:xfrm>
              <a:off x="1614740" y="1929349"/>
              <a:ext cx="4165600" cy="6463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dirty="0" smtClean="0"/>
                <a:t>Age as discrete data</a:t>
              </a:r>
            </a:p>
            <a:p>
              <a:pPr algn="ctr"/>
              <a:r>
                <a:rPr lang="en-US" altLang="zh-TW" dirty="0" smtClean="0"/>
                <a:t>(Age &lt; 55, Label =1; </a:t>
              </a:r>
              <a:r>
                <a:rPr lang="en-US" altLang="zh-TW" dirty="0"/>
                <a:t>Age </a:t>
              </a:r>
              <a:r>
                <a:rPr lang="en-US" altLang="zh-TW" dirty="0" smtClean="0">
                  <a:latin typeface="標楷體" panose="03000509000000000000" pitchFamily="65" charset="-120"/>
                  <a:ea typeface="標楷體" panose="03000509000000000000" pitchFamily="65" charset="-120"/>
                </a:rPr>
                <a:t>≧</a:t>
              </a:r>
              <a:r>
                <a:rPr lang="en-US" altLang="zh-TW" dirty="0" smtClean="0"/>
                <a:t>55</a:t>
              </a:r>
              <a:r>
                <a:rPr lang="en-US" altLang="zh-TW" dirty="0"/>
                <a:t>, Label </a:t>
              </a:r>
              <a:r>
                <a:rPr lang="en-US" altLang="zh-TW" dirty="0" smtClean="0"/>
                <a:t>=0 )</a:t>
              </a:r>
              <a:endParaRPr lang="zh-TW" altLang="en-US" dirty="0"/>
            </a:p>
          </p:txBody>
        </p:sp>
        <p:sp>
          <p:nvSpPr>
            <p:cNvPr id="10" name="文字方塊 9"/>
            <p:cNvSpPr txBox="1"/>
            <p:nvPr/>
          </p:nvSpPr>
          <p:spPr>
            <a:xfrm>
              <a:off x="1614740" y="3120598"/>
              <a:ext cx="4165600" cy="92333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dirty="0" smtClean="0"/>
                <a:t>Classification Models</a:t>
              </a:r>
            </a:p>
            <a:p>
              <a:pPr algn="ctr"/>
              <a:r>
                <a:rPr lang="en-US" altLang="zh-TW" dirty="0"/>
                <a:t>(</a:t>
              </a:r>
              <a:r>
                <a:rPr lang="en-US" altLang="zh-TW" dirty="0" smtClean="0"/>
                <a:t>GLM</a:t>
              </a:r>
              <a:r>
                <a:rPr lang="zh-TW" altLang="en-US" dirty="0" smtClean="0"/>
                <a:t>、</a:t>
              </a:r>
              <a:r>
                <a:rPr lang="en-US" altLang="zh-TW" dirty="0" smtClean="0"/>
                <a:t>Decision Tree</a:t>
              </a:r>
              <a:r>
                <a:rPr lang="zh-TW" altLang="en-US" dirty="0" smtClean="0"/>
                <a:t>、</a:t>
              </a:r>
              <a:r>
                <a:rPr lang="en-US" altLang="zh-TW" dirty="0" smtClean="0"/>
                <a:t>Random Forest</a:t>
              </a:r>
              <a:r>
                <a:rPr lang="zh-TW" altLang="en-US" dirty="0" smtClean="0"/>
                <a:t>、</a:t>
              </a:r>
              <a:r>
                <a:rPr lang="en-US" altLang="zh-TW" dirty="0" smtClean="0"/>
                <a:t>Rule induction)</a:t>
              </a:r>
              <a:endParaRPr lang="zh-TW" altLang="en-US" dirty="0"/>
            </a:p>
          </p:txBody>
        </p:sp>
        <p:cxnSp>
          <p:nvCxnSpPr>
            <p:cNvPr id="16" name="直線單箭頭接點 15"/>
            <p:cNvCxnSpPr/>
            <p:nvPr/>
          </p:nvCxnSpPr>
          <p:spPr>
            <a:xfrm>
              <a:off x="3697540" y="2575680"/>
              <a:ext cx="0" cy="55032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文字方塊 25"/>
            <p:cNvSpPr txBox="1"/>
            <p:nvPr/>
          </p:nvSpPr>
          <p:spPr>
            <a:xfrm>
              <a:off x="1614740" y="4588846"/>
              <a:ext cx="4165600" cy="6463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TW" dirty="0" smtClean="0"/>
                <a:t>ROC curve, accuracy, and recall rate  as performance</a:t>
              </a:r>
              <a:endParaRPr lang="zh-TW" altLang="en-US" dirty="0"/>
            </a:p>
          </p:txBody>
        </p:sp>
        <p:cxnSp>
          <p:nvCxnSpPr>
            <p:cNvPr id="27" name="直線單箭頭接點 26"/>
            <p:cNvCxnSpPr/>
            <p:nvPr/>
          </p:nvCxnSpPr>
          <p:spPr>
            <a:xfrm>
              <a:off x="3697540" y="4043928"/>
              <a:ext cx="0" cy="55032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文字方塊 3"/>
          <p:cNvSpPr txBox="1"/>
          <p:nvPr/>
        </p:nvSpPr>
        <p:spPr>
          <a:xfrm>
            <a:off x="9723120" y="0"/>
            <a:ext cx="2468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/>
              <a:t>Supplementary Figure 1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9588262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/>
          <p:cNvSpPr txBox="1"/>
          <p:nvPr/>
        </p:nvSpPr>
        <p:spPr>
          <a:xfrm>
            <a:off x="1614740" y="1034387"/>
            <a:ext cx="41656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TW" dirty="0" smtClean="0"/>
              <a:t>Gender</a:t>
            </a:r>
            <a:r>
              <a:rPr lang="zh-TW" altLang="en-US" dirty="0" smtClean="0"/>
              <a:t> </a:t>
            </a:r>
            <a:r>
              <a:rPr lang="en-US" altLang="zh-TW" dirty="0" smtClean="0"/>
              <a:t>as</a:t>
            </a:r>
            <a:r>
              <a:rPr lang="zh-TW" altLang="en-US" dirty="0" smtClean="0"/>
              <a:t> </a:t>
            </a:r>
            <a:r>
              <a:rPr lang="en-US" altLang="zh-TW" dirty="0"/>
              <a:t>L</a:t>
            </a:r>
            <a:r>
              <a:rPr lang="en-US" altLang="zh-TW" dirty="0" smtClean="0"/>
              <a:t>abel to </a:t>
            </a:r>
            <a:r>
              <a:rPr lang="en-US" altLang="zh-TW" dirty="0"/>
              <a:t>build ML models</a:t>
            </a:r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1614740" y="1929349"/>
            <a:ext cx="416560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TW" dirty="0" smtClean="0"/>
              <a:t>Gender </a:t>
            </a:r>
            <a:r>
              <a:rPr lang="en-US" altLang="zh-TW" dirty="0" smtClean="0"/>
              <a:t>as Label</a:t>
            </a:r>
          </a:p>
          <a:p>
            <a:pPr algn="ctr"/>
            <a:r>
              <a:rPr lang="en-US" altLang="zh-TW" dirty="0" smtClean="0"/>
              <a:t>(male, Label =1; female, </a:t>
            </a:r>
            <a:r>
              <a:rPr lang="en-US" altLang="zh-TW" dirty="0"/>
              <a:t>Label </a:t>
            </a:r>
            <a:r>
              <a:rPr lang="en-US" altLang="zh-TW" dirty="0" smtClean="0"/>
              <a:t>=0 )</a:t>
            </a:r>
            <a:endParaRPr lang="zh-TW" altLang="en-US" dirty="0"/>
          </a:p>
        </p:txBody>
      </p:sp>
      <p:sp>
        <p:nvSpPr>
          <p:cNvPr id="10" name="文字方塊 9"/>
          <p:cNvSpPr txBox="1"/>
          <p:nvPr/>
        </p:nvSpPr>
        <p:spPr>
          <a:xfrm>
            <a:off x="1614740" y="3120598"/>
            <a:ext cx="4165600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TW" dirty="0" smtClean="0"/>
              <a:t>Classification Models</a:t>
            </a:r>
          </a:p>
          <a:p>
            <a:pPr algn="ctr"/>
            <a:r>
              <a:rPr lang="en-US" altLang="zh-TW" dirty="0"/>
              <a:t>(</a:t>
            </a:r>
            <a:r>
              <a:rPr lang="en-US" altLang="zh-TW" dirty="0" smtClean="0"/>
              <a:t>GLM</a:t>
            </a:r>
            <a:r>
              <a:rPr lang="zh-TW" altLang="en-US" dirty="0" smtClean="0"/>
              <a:t>、</a:t>
            </a:r>
            <a:r>
              <a:rPr lang="en-US" altLang="zh-TW" dirty="0" smtClean="0"/>
              <a:t>Decision Tree</a:t>
            </a:r>
            <a:r>
              <a:rPr lang="zh-TW" altLang="en-US" dirty="0" smtClean="0"/>
              <a:t>、</a:t>
            </a:r>
            <a:r>
              <a:rPr lang="en-US" altLang="zh-TW" dirty="0" smtClean="0"/>
              <a:t>Random Forest</a:t>
            </a:r>
            <a:r>
              <a:rPr lang="zh-TW" altLang="en-US" dirty="0" smtClean="0"/>
              <a:t>、</a:t>
            </a:r>
            <a:r>
              <a:rPr lang="en-US" altLang="zh-TW" dirty="0" smtClean="0"/>
              <a:t>Rule induction)</a:t>
            </a:r>
            <a:endParaRPr lang="zh-TW" altLang="en-US" dirty="0"/>
          </a:p>
        </p:txBody>
      </p:sp>
      <p:cxnSp>
        <p:nvCxnSpPr>
          <p:cNvPr id="12" name="直線單箭頭接點 11"/>
          <p:cNvCxnSpPr>
            <a:stCxn id="2" idx="2"/>
            <a:endCxn id="5" idx="0"/>
          </p:cNvCxnSpPr>
          <p:nvPr/>
        </p:nvCxnSpPr>
        <p:spPr>
          <a:xfrm>
            <a:off x="3697540" y="1403719"/>
            <a:ext cx="0" cy="52563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單箭頭接點 15"/>
          <p:cNvCxnSpPr/>
          <p:nvPr/>
        </p:nvCxnSpPr>
        <p:spPr>
          <a:xfrm>
            <a:off x="3697540" y="2575680"/>
            <a:ext cx="0" cy="55032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字方塊 25"/>
          <p:cNvSpPr txBox="1"/>
          <p:nvPr/>
        </p:nvSpPr>
        <p:spPr>
          <a:xfrm>
            <a:off x="1614740" y="4588846"/>
            <a:ext cx="416560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TW" dirty="0" smtClean="0"/>
              <a:t>ROC curve, accuracy, and recall rate  as performance</a:t>
            </a:r>
            <a:endParaRPr lang="zh-TW" altLang="en-US" dirty="0"/>
          </a:p>
        </p:txBody>
      </p:sp>
      <p:cxnSp>
        <p:nvCxnSpPr>
          <p:cNvPr id="27" name="直線單箭頭接點 26"/>
          <p:cNvCxnSpPr/>
          <p:nvPr/>
        </p:nvCxnSpPr>
        <p:spPr>
          <a:xfrm>
            <a:off x="3697540" y="4043928"/>
            <a:ext cx="0" cy="55032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字方塊 3"/>
          <p:cNvSpPr txBox="1"/>
          <p:nvPr/>
        </p:nvSpPr>
        <p:spPr>
          <a:xfrm>
            <a:off x="9723120" y="0"/>
            <a:ext cx="2468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/>
              <a:t>Supplementary Figure 2</a:t>
            </a:r>
            <a:endParaRPr lang="zh-TW" altLang="en-US" dirty="0"/>
          </a:p>
        </p:txBody>
      </p:sp>
      <p:sp>
        <p:nvSpPr>
          <p:cNvPr id="9" name="文字方塊 8"/>
          <p:cNvSpPr txBox="1"/>
          <p:nvPr/>
        </p:nvSpPr>
        <p:spPr>
          <a:xfrm>
            <a:off x="3057460" y="480389"/>
            <a:ext cx="128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/>
              <a:t>First round</a:t>
            </a:r>
            <a:endParaRPr lang="zh-TW" altLang="en-US" dirty="0"/>
          </a:p>
        </p:txBody>
      </p:sp>
      <p:sp>
        <p:nvSpPr>
          <p:cNvPr id="33" name="文字方塊 32"/>
          <p:cNvSpPr txBox="1"/>
          <p:nvPr/>
        </p:nvSpPr>
        <p:spPr>
          <a:xfrm>
            <a:off x="7649780" y="480389"/>
            <a:ext cx="14942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/>
              <a:t>Second round</a:t>
            </a:r>
            <a:endParaRPr lang="zh-TW" altLang="en-US" dirty="0"/>
          </a:p>
        </p:txBody>
      </p:sp>
      <p:sp>
        <p:nvSpPr>
          <p:cNvPr id="34" name="文字方塊 33"/>
          <p:cNvSpPr txBox="1"/>
          <p:nvPr/>
        </p:nvSpPr>
        <p:spPr>
          <a:xfrm>
            <a:off x="6501700" y="1034387"/>
            <a:ext cx="41656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TW" dirty="0" smtClean="0"/>
              <a:t>Gender</a:t>
            </a:r>
            <a:r>
              <a:rPr lang="zh-TW" altLang="en-US" dirty="0" smtClean="0"/>
              <a:t> </a:t>
            </a:r>
            <a:r>
              <a:rPr lang="en-US" altLang="zh-TW" dirty="0" smtClean="0"/>
              <a:t>as</a:t>
            </a:r>
            <a:r>
              <a:rPr lang="zh-TW" altLang="en-US" dirty="0" smtClean="0"/>
              <a:t> </a:t>
            </a:r>
            <a:r>
              <a:rPr lang="en-US" altLang="zh-TW" dirty="0"/>
              <a:t>L</a:t>
            </a:r>
            <a:r>
              <a:rPr lang="en-US" altLang="zh-TW" dirty="0" smtClean="0"/>
              <a:t>abel to </a:t>
            </a:r>
            <a:r>
              <a:rPr lang="en-US" altLang="zh-TW" dirty="0"/>
              <a:t>build ML models</a:t>
            </a:r>
            <a:endParaRPr lang="zh-TW" altLang="en-US" dirty="0"/>
          </a:p>
        </p:txBody>
      </p:sp>
      <p:sp>
        <p:nvSpPr>
          <p:cNvPr id="35" name="文字方塊 34"/>
          <p:cNvSpPr txBox="1"/>
          <p:nvPr/>
        </p:nvSpPr>
        <p:spPr>
          <a:xfrm>
            <a:off x="6501700" y="1929349"/>
            <a:ext cx="416560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TW" dirty="0" smtClean="0"/>
              <a:t>Gender </a:t>
            </a:r>
            <a:r>
              <a:rPr lang="en-US" altLang="zh-TW" dirty="0" smtClean="0"/>
              <a:t>as Label</a:t>
            </a:r>
          </a:p>
          <a:p>
            <a:pPr algn="ctr"/>
            <a:r>
              <a:rPr lang="en-US" altLang="zh-TW" dirty="0" smtClean="0"/>
              <a:t>(male, Label =1; female, </a:t>
            </a:r>
            <a:r>
              <a:rPr lang="en-US" altLang="zh-TW" dirty="0"/>
              <a:t>Label </a:t>
            </a:r>
            <a:r>
              <a:rPr lang="en-US" altLang="zh-TW" dirty="0" smtClean="0"/>
              <a:t>=0 )</a:t>
            </a:r>
            <a:endParaRPr lang="zh-TW" altLang="en-US" dirty="0"/>
          </a:p>
        </p:txBody>
      </p:sp>
      <p:sp>
        <p:nvSpPr>
          <p:cNvPr id="36" name="文字方塊 35"/>
          <p:cNvSpPr txBox="1"/>
          <p:nvPr/>
        </p:nvSpPr>
        <p:spPr>
          <a:xfrm>
            <a:off x="6501700" y="4065478"/>
            <a:ext cx="4165600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TW" dirty="0" smtClean="0"/>
              <a:t>Classification Models</a:t>
            </a:r>
          </a:p>
          <a:p>
            <a:pPr algn="ctr"/>
            <a:r>
              <a:rPr lang="en-US" altLang="zh-TW" dirty="0"/>
              <a:t>(</a:t>
            </a:r>
            <a:r>
              <a:rPr lang="en-US" altLang="zh-TW" dirty="0" smtClean="0"/>
              <a:t>GLM</a:t>
            </a:r>
            <a:r>
              <a:rPr lang="zh-TW" altLang="en-US" dirty="0" smtClean="0"/>
              <a:t>、</a:t>
            </a:r>
            <a:r>
              <a:rPr lang="en-US" altLang="zh-TW" dirty="0" smtClean="0"/>
              <a:t>Decision Tree</a:t>
            </a:r>
            <a:r>
              <a:rPr lang="zh-TW" altLang="en-US" dirty="0" smtClean="0"/>
              <a:t>、</a:t>
            </a:r>
            <a:r>
              <a:rPr lang="en-US" altLang="zh-TW" dirty="0" smtClean="0"/>
              <a:t>Random Forest</a:t>
            </a:r>
            <a:r>
              <a:rPr lang="zh-TW" altLang="en-US" dirty="0" smtClean="0"/>
              <a:t>、</a:t>
            </a:r>
            <a:r>
              <a:rPr lang="en-US" altLang="zh-TW" dirty="0" smtClean="0"/>
              <a:t>Rule induction)</a:t>
            </a:r>
            <a:endParaRPr lang="zh-TW" altLang="en-US" dirty="0"/>
          </a:p>
        </p:txBody>
      </p:sp>
      <p:cxnSp>
        <p:nvCxnSpPr>
          <p:cNvPr id="37" name="直線單箭頭接點 36"/>
          <p:cNvCxnSpPr>
            <a:stCxn id="34" idx="2"/>
            <a:endCxn id="35" idx="0"/>
          </p:cNvCxnSpPr>
          <p:nvPr/>
        </p:nvCxnSpPr>
        <p:spPr>
          <a:xfrm>
            <a:off x="8584500" y="1403719"/>
            <a:ext cx="0" cy="52563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單箭頭接點 37"/>
          <p:cNvCxnSpPr>
            <a:endCxn id="41" idx="0"/>
          </p:cNvCxnSpPr>
          <p:nvPr/>
        </p:nvCxnSpPr>
        <p:spPr>
          <a:xfrm>
            <a:off x="8584500" y="2697600"/>
            <a:ext cx="0" cy="37093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文字方塊 38"/>
          <p:cNvSpPr txBox="1"/>
          <p:nvPr/>
        </p:nvSpPr>
        <p:spPr>
          <a:xfrm>
            <a:off x="6501700" y="5432126"/>
            <a:ext cx="416560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TW" dirty="0" smtClean="0"/>
              <a:t>ROC curve, accuracy, and recall rate  as performance</a:t>
            </a:r>
            <a:endParaRPr lang="zh-TW" altLang="en-US" dirty="0"/>
          </a:p>
        </p:txBody>
      </p:sp>
      <p:cxnSp>
        <p:nvCxnSpPr>
          <p:cNvPr id="40" name="直線單箭頭接點 39"/>
          <p:cNvCxnSpPr>
            <a:stCxn id="36" idx="2"/>
          </p:cNvCxnSpPr>
          <p:nvPr/>
        </p:nvCxnSpPr>
        <p:spPr>
          <a:xfrm>
            <a:off x="8584500" y="4988808"/>
            <a:ext cx="0" cy="44872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文字方塊 40"/>
          <p:cNvSpPr txBox="1"/>
          <p:nvPr/>
        </p:nvSpPr>
        <p:spPr>
          <a:xfrm>
            <a:off x="6501700" y="3068533"/>
            <a:ext cx="41656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TW" dirty="0" smtClean="0"/>
              <a:t>Exclude </a:t>
            </a:r>
            <a:r>
              <a:rPr lang="en-US" altLang="zh-TW" dirty="0"/>
              <a:t>Y chromosome </a:t>
            </a:r>
            <a:r>
              <a:rPr lang="en-US" altLang="zh-TW" dirty="0" smtClean="0"/>
              <a:t>genes</a:t>
            </a:r>
            <a:endParaRPr lang="zh-TW" altLang="en-US" dirty="0"/>
          </a:p>
        </p:txBody>
      </p:sp>
      <p:cxnSp>
        <p:nvCxnSpPr>
          <p:cNvPr id="18" name="直線單箭頭接點 17"/>
          <p:cNvCxnSpPr>
            <a:stCxn id="41" idx="2"/>
            <a:endCxn id="36" idx="0"/>
          </p:cNvCxnSpPr>
          <p:nvPr/>
        </p:nvCxnSpPr>
        <p:spPr>
          <a:xfrm>
            <a:off x="8584500" y="3437865"/>
            <a:ext cx="0" cy="62761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矩形 42"/>
          <p:cNvSpPr/>
          <p:nvPr/>
        </p:nvSpPr>
        <p:spPr>
          <a:xfrm>
            <a:off x="1412240" y="849721"/>
            <a:ext cx="4582405" cy="458240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4" name="矩形 43"/>
          <p:cNvSpPr/>
          <p:nvPr/>
        </p:nvSpPr>
        <p:spPr>
          <a:xfrm>
            <a:off x="6293297" y="849721"/>
            <a:ext cx="4582405" cy="539867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375281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/>
          <p:cNvSpPr txBox="1"/>
          <p:nvPr/>
        </p:nvSpPr>
        <p:spPr>
          <a:xfrm>
            <a:off x="3991829" y="993747"/>
            <a:ext cx="416560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TW" dirty="0" smtClean="0"/>
              <a:t>Genetic Mutation as</a:t>
            </a:r>
            <a:r>
              <a:rPr lang="zh-TW" altLang="en-US" dirty="0" smtClean="0"/>
              <a:t> </a:t>
            </a:r>
            <a:r>
              <a:rPr lang="en-US" altLang="zh-TW" dirty="0"/>
              <a:t>L</a:t>
            </a:r>
            <a:r>
              <a:rPr lang="en-US" altLang="zh-TW" dirty="0" smtClean="0"/>
              <a:t>abel to </a:t>
            </a:r>
            <a:r>
              <a:rPr lang="en-US" altLang="zh-TW" dirty="0"/>
              <a:t>build ML models</a:t>
            </a:r>
            <a:endParaRPr lang="zh-TW" altLang="en-US" dirty="0"/>
          </a:p>
        </p:txBody>
      </p:sp>
      <p:cxnSp>
        <p:nvCxnSpPr>
          <p:cNvPr id="12" name="直線單箭頭接點 11"/>
          <p:cNvCxnSpPr>
            <a:stCxn id="2" idx="2"/>
          </p:cNvCxnSpPr>
          <p:nvPr/>
        </p:nvCxnSpPr>
        <p:spPr>
          <a:xfrm>
            <a:off x="6074629" y="1640078"/>
            <a:ext cx="0" cy="5081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字方塊 16"/>
          <p:cNvSpPr txBox="1"/>
          <p:nvPr/>
        </p:nvSpPr>
        <p:spPr>
          <a:xfrm>
            <a:off x="3991829" y="2148235"/>
            <a:ext cx="4165600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TW" dirty="0" smtClean="0"/>
              <a:t>Label assignment </a:t>
            </a:r>
          </a:p>
          <a:p>
            <a:pPr algn="ctr"/>
            <a:r>
              <a:rPr lang="en-US" altLang="zh-TW" dirty="0"/>
              <a:t>(</a:t>
            </a:r>
            <a:r>
              <a:rPr lang="en-US" altLang="zh-TW" dirty="0" smtClean="0"/>
              <a:t>C9orf72 Repeat Expansion &gt;30 </a:t>
            </a:r>
            <a:r>
              <a:rPr lang="en-US" altLang="zh-TW" dirty="0"/>
              <a:t>or </a:t>
            </a:r>
            <a:r>
              <a:rPr lang="en-US" altLang="zh-TW" dirty="0" smtClean="0"/>
              <a:t>ATXN2 repeat size 30~33 =1; others =0)</a:t>
            </a:r>
            <a:endParaRPr lang="zh-TW" altLang="en-US" dirty="0"/>
          </a:p>
        </p:txBody>
      </p:sp>
      <p:sp>
        <p:nvSpPr>
          <p:cNvPr id="9" name="文字方塊 8"/>
          <p:cNvSpPr txBox="1"/>
          <p:nvPr/>
        </p:nvSpPr>
        <p:spPr>
          <a:xfrm>
            <a:off x="3991829" y="3691065"/>
            <a:ext cx="416560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TW" dirty="0" smtClean="0"/>
              <a:t>GLM</a:t>
            </a:r>
            <a:r>
              <a:rPr lang="zh-TW" altLang="en-US" dirty="0" smtClean="0"/>
              <a:t>、</a:t>
            </a:r>
            <a:r>
              <a:rPr lang="en-US" altLang="zh-TW" dirty="0" smtClean="0"/>
              <a:t>Decision Tree</a:t>
            </a:r>
            <a:r>
              <a:rPr lang="zh-TW" altLang="en-US" dirty="0" smtClean="0"/>
              <a:t>、</a:t>
            </a:r>
            <a:r>
              <a:rPr lang="en-US" altLang="zh-TW" dirty="0" smtClean="0"/>
              <a:t>Random Forest</a:t>
            </a:r>
            <a:r>
              <a:rPr lang="zh-TW" altLang="en-US" dirty="0" smtClean="0"/>
              <a:t>、</a:t>
            </a:r>
            <a:r>
              <a:rPr lang="en-US" altLang="zh-TW" dirty="0" smtClean="0"/>
              <a:t>Rule induction</a:t>
            </a:r>
          </a:p>
        </p:txBody>
      </p:sp>
      <p:cxnSp>
        <p:nvCxnSpPr>
          <p:cNvPr id="4" name="直線單箭頭接點 3"/>
          <p:cNvCxnSpPr>
            <a:stCxn id="17" idx="2"/>
            <a:endCxn id="9" idx="0"/>
          </p:cNvCxnSpPr>
          <p:nvPr/>
        </p:nvCxnSpPr>
        <p:spPr>
          <a:xfrm>
            <a:off x="6074629" y="3071565"/>
            <a:ext cx="0" cy="6195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字方塊 9"/>
          <p:cNvSpPr txBox="1"/>
          <p:nvPr/>
        </p:nvSpPr>
        <p:spPr>
          <a:xfrm>
            <a:off x="9723120" y="0"/>
            <a:ext cx="2468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/>
              <a:t>Supplementary Figure 3</a:t>
            </a:r>
            <a:endParaRPr lang="zh-TW" altLang="en-US" dirty="0"/>
          </a:p>
        </p:txBody>
      </p:sp>
      <p:sp>
        <p:nvSpPr>
          <p:cNvPr id="14" name="文字方塊 13"/>
          <p:cNvSpPr txBox="1"/>
          <p:nvPr/>
        </p:nvSpPr>
        <p:spPr>
          <a:xfrm>
            <a:off x="3991829" y="4956896"/>
            <a:ext cx="416560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TW" dirty="0" smtClean="0"/>
              <a:t>ROC curve, accuracy, and recall rate  as performance</a:t>
            </a:r>
            <a:endParaRPr lang="zh-TW" altLang="en-US" dirty="0"/>
          </a:p>
        </p:txBody>
      </p:sp>
      <p:cxnSp>
        <p:nvCxnSpPr>
          <p:cNvPr id="8" name="直線單箭頭接點 7"/>
          <p:cNvCxnSpPr>
            <a:stCxn id="9" idx="2"/>
            <a:endCxn id="14" idx="0"/>
          </p:cNvCxnSpPr>
          <p:nvPr/>
        </p:nvCxnSpPr>
        <p:spPr>
          <a:xfrm>
            <a:off x="6074629" y="4337396"/>
            <a:ext cx="0" cy="6195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17732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229</Words>
  <Application>Microsoft Office PowerPoint</Application>
  <PresentationFormat>寬螢幕</PresentationFormat>
  <Paragraphs>33</Paragraphs>
  <Slides>3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3</vt:i4>
      </vt:variant>
    </vt:vector>
  </HeadingPairs>
  <TitlesOfParts>
    <vt:vector size="9" baseType="lpstr">
      <vt:lpstr>新細明體</vt:lpstr>
      <vt:lpstr>標楷體</vt:lpstr>
      <vt:lpstr>Arial</vt:lpstr>
      <vt:lpstr>Calibri</vt:lpstr>
      <vt:lpstr>Calibri Light</vt:lpstr>
      <vt:lpstr>Office 佈景主題</vt:lpstr>
      <vt:lpstr>PowerPoint 簡報</vt:lpstr>
      <vt:lpstr>PowerPoint 簡報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Windows 使用者</dc:creator>
  <cp:lastModifiedBy>Windows 使用者</cp:lastModifiedBy>
  <cp:revision>4</cp:revision>
  <dcterms:created xsi:type="dcterms:W3CDTF">2024-09-20T03:32:41Z</dcterms:created>
  <dcterms:modified xsi:type="dcterms:W3CDTF">2024-09-20T06:04:47Z</dcterms:modified>
</cp:coreProperties>
</file>