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labon01\Dokumenter\Backup070507\Tidl%20projekter\Salb\GI%20abs\Old%20versions\salb%20oral%20dep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a-DK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a-DK"/>
              <a:t>Individual salbutamol concentrations after oral deposition</a:t>
            </a:r>
          </a:p>
        </c:rich>
      </c:tx>
      <c:layout>
        <c:manualLayout>
          <c:xMode val="edge"/>
          <c:yMode val="edge"/>
          <c:x val="0.14788004136504654"/>
          <c:y val="2.542372881355934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0894867308253134"/>
          <c:y val="0.13050847457627132"/>
          <c:w val="0.70490862253329445"/>
          <c:h val="0.74237288135593216"/>
        </c:manualLayout>
      </c:layout>
      <c:scatterChart>
        <c:scatterStyle val="lineMarker"/>
        <c:ser>
          <c:idx val="0"/>
          <c:order val="0"/>
          <c:tx>
            <c:v>young children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acjm!$H$16:$M$16</c:f>
              <c:numCache>
                <c:formatCode>General</c:formatCode>
                <c:ptCount val="6"/>
                <c:pt idx="0">
                  <c:v>0</c:v>
                </c:pt>
                <c:pt idx="1">
                  <c:v>201</c:v>
                </c:pt>
                <c:pt idx="2">
                  <c:v>209</c:v>
                </c:pt>
                <c:pt idx="3">
                  <c:v>286</c:v>
                </c:pt>
                <c:pt idx="4">
                  <c:v>502</c:v>
                </c:pt>
                <c:pt idx="5">
                  <c:v>638</c:v>
                </c:pt>
              </c:numCache>
            </c:numRef>
          </c:yVal>
        </c:ser>
        <c:ser>
          <c:idx val="6"/>
          <c:order val="1"/>
          <c:tx>
            <c:v>young (mean)</c:v>
          </c:tx>
          <c:spPr>
            <a:ln w="25400">
              <a:solidFill>
                <a:srgbClr val="000000"/>
              </a:solidFill>
              <a:prstDash val="sysDash"/>
            </a:ln>
          </c:spPr>
          <c:marker>
            <c:symbol val="triangle"/>
            <c:size val="7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acjm!$P$8:$U$8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acjm!$P$21:$U$21</c:f>
              <c:numCache>
                <c:formatCode>General</c:formatCode>
                <c:ptCount val="6"/>
                <c:pt idx="0">
                  <c:v>0</c:v>
                </c:pt>
                <c:pt idx="1">
                  <c:v>88.184747563239995</c:v>
                </c:pt>
                <c:pt idx="2">
                  <c:v>123.44709591580136</c:v>
                </c:pt>
                <c:pt idx="3">
                  <c:v>189.15064118926938</c:v>
                </c:pt>
                <c:pt idx="4">
                  <c:v>284.26099227473333</c:v>
                </c:pt>
                <c:pt idx="5">
                  <c:v>401.09353577586182</c:v>
                </c:pt>
              </c:numCache>
            </c:numRef>
          </c:yVal>
        </c:ser>
        <c:ser>
          <c:idx val="22"/>
          <c:order val="2"/>
          <c:tx>
            <c:v>old children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acjm!$P$9:$U$9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32.700000000000003</c:v>
                </c:pt>
                <c:pt idx="4">
                  <c:v>47.5</c:v>
                </c:pt>
                <c:pt idx="5">
                  <c:v>99.1</c:v>
                </c:pt>
              </c:numCache>
            </c:numRef>
          </c:yVal>
        </c:ser>
        <c:ser>
          <c:idx val="5"/>
          <c:order val="3"/>
          <c:tx>
            <c:v>old (mean)</c:v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circle"/>
            <c:size val="7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acjm!$P$8:$U$8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acjm!$P$14:$U$14</c:f>
              <c:numCache>
                <c:formatCode>General</c:formatCode>
                <c:ptCount val="6"/>
                <c:pt idx="0">
                  <c:v>0</c:v>
                </c:pt>
                <c:pt idx="1">
                  <c:v>26.435002358234584</c:v>
                </c:pt>
                <c:pt idx="2">
                  <c:v>46.871858235879692</c:v>
                </c:pt>
                <c:pt idx="3">
                  <c:v>78.860118145392818</c:v>
                </c:pt>
                <c:pt idx="4">
                  <c:v>132.31464918819805</c:v>
                </c:pt>
                <c:pt idx="5">
                  <c:v>239.79749677660482</c:v>
                </c:pt>
              </c:numCache>
            </c:numRef>
          </c:yVal>
        </c:ser>
        <c:ser>
          <c:idx val="23"/>
          <c:order val="4"/>
          <c:tx>
            <c:v>old #2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acjm!$P$10:$U$10</c:f>
              <c:numCache>
                <c:formatCode>General</c:formatCode>
                <c:ptCount val="6"/>
                <c:pt idx="0">
                  <c:v>0</c:v>
                </c:pt>
                <c:pt idx="1">
                  <c:v>29.8</c:v>
                </c:pt>
                <c:pt idx="2">
                  <c:v>98.6</c:v>
                </c:pt>
                <c:pt idx="3">
                  <c:v>224</c:v>
                </c:pt>
                <c:pt idx="4">
                  <c:v>362</c:v>
                </c:pt>
                <c:pt idx="5">
                  <c:v>679</c:v>
                </c:pt>
              </c:numCache>
            </c:numRef>
          </c:yVal>
        </c:ser>
        <c:ser>
          <c:idx val="24"/>
          <c:order val="5"/>
          <c:tx>
            <c:v>old #3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acjm!$P$11:$U$11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59.3</c:v>
                </c:pt>
                <c:pt idx="3">
                  <c:v>110</c:v>
                </c:pt>
                <c:pt idx="4">
                  <c:v>155</c:v>
                </c:pt>
                <c:pt idx="5">
                  <c:v>195</c:v>
                </c:pt>
              </c:numCache>
            </c:numRef>
          </c:yVal>
        </c:ser>
        <c:ser>
          <c:idx val="25"/>
          <c:order val="6"/>
          <c:tx>
            <c:v>old #4</c:v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acjm!$P$12:$U$12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32.5</c:v>
                </c:pt>
                <c:pt idx="3">
                  <c:v>48</c:v>
                </c:pt>
                <c:pt idx="4">
                  <c:v>115</c:v>
                </c:pt>
                <c:pt idx="5">
                  <c:v>252</c:v>
                </c:pt>
              </c:numCache>
            </c:numRef>
          </c:yVal>
        </c:ser>
        <c:ser>
          <c:idx val="1"/>
          <c:order val="7"/>
          <c:tx>
            <c:v>young 2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acjm!$H$17:$M$17</c:f>
              <c:numCache>
                <c:formatCode>General</c:formatCode>
                <c:ptCount val="6"/>
                <c:pt idx="0">
                  <c:v>2.14</c:v>
                </c:pt>
                <c:pt idx="1">
                  <c:v>172</c:v>
                </c:pt>
                <c:pt idx="2">
                  <c:v>202</c:v>
                </c:pt>
                <c:pt idx="3">
                  <c:v>265</c:v>
                </c:pt>
                <c:pt idx="4">
                  <c:v>417</c:v>
                </c:pt>
                <c:pt idx="5">
                  <c:v>719</c:v>
                </c:pt>
              </c:numCache>
            </c:numRef>
          </c:yVal>
        </c:ser>
        <c:ser>
          <c:idx val="2"/>
          <c:order val="8"/>
          <c:tx>
            <c:v>young #3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acjm!$H$18:$M$18</c:f>
              <c:numCache>
                <c:formatCode>General</c:formatCode>
                <c:ptCount val="6"/>
                <c:pt idx="0">
                  <c:v>3.87</c:v>
                </c:pt>
                <c:pt idx="1">
                  <c:v>67.8</c:v>
                </c:pt>
                <c:pt idx="2">
                  <c:v>144</c:v>
                </c:pt>
                <c:pt idx="3">
                  <c:v>232</c:v>
                </c:pt>
                <c:pt idx="4">
                  <c:v>281</c:v>
                </c:pt>
                <c:pt idx="5">
                  <c:v>260</c:v>
                </c:pt>
              </c:numCache>
            </c:numRef>
          </c:yVal>
        </c:ser>
        <c:ser>
          <c:idx val="3"/>
          <c:order val="9"/>
          <c:tx>
            <c:v>young #4</c:v>
          </c:tx>
          <c:spPr>
            <a:ln w="12700">
              <a:solidFill>
                <a:srgbClr val="0000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3366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acjm!$H$8:$M$8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acjm!$H$19:$M$19</c:f>
              <c:numCache>
                <c:formatCode>General</c:formatCode>
                <c:ptCount val="6"/>
                <c:pt idx="0">
                  <c:v>0</c:v>
                </c:pt>
                <c:pt idx="1">
                  <c:v>25.8</c:v>
                </c:pt>
                <c:pt idx="2">
                  <c:v>38.200000000000003</c:v>
                </c:pt>
                <c:pt idx="3">
                  <c:v>72.8</c:v>
                </c:pt>
                <c:pt idx="4">
                  <c:v>111</c:v>
                </c:pt>
                <c:pt idx="5">
                  <c:v>217</c:v>
                </c:pt>
              </c:numCache>
            </c:numRef>
          </c:yVal>
        </c:ser>
        <c:ser>
          <c:idx val="4"/>
          <c:order val="10"/>
          <c:tx>
            <c:v>LLQ (25.4 pg/mL)</c:v>
          </c:tx>
          <c:spPr>
            <a:ln w="12700">
              <a:solidFill>
                <a:srgbClr val="000000"/>
              </a:solidFill>
              <a:prstDash val="sysDash"/>
            </a:ln>
          </c:spPr>
          <c:marker>
            <c:symbol val="none"/>
          </c:marker>
          <c:xVal>
            <c:numRef>
              <c:f>acjm!$P$8:$U$8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60</c:v>
                </c:pt>
              </c:numCache>
            </c:numRef>
          </c:xVal>
          <c:yVal>
            <c:numRef>
              <c:f>acjm!$P$23:$U$23</c:f>
              <c:numCache>
                <c:formatCode>General</c:formatCode>
                <c:ptCount val="6"/>
                <c:pt idx="0">
                  <c:v>25.4</c:v>
                </c:pt>
                <c:pt idx="1">
                  <c:v>25.4</c:v>
                </c:pt>
                <c:pt idx="2">
                  <c:v>25.4</c:v>
                </c:pt>
                <c:pt idx="3">
                  <c:v>25.4</c:v>
                </c:pt>
                <c:pt idx="4">
                  <c:v>25.4</c:v>
                </c:pt>
                <c:pt idx="5">
                  <c:v>25.4</c:v>
                </c:pt>
              </c:numCache>
            </c:numRef>
          </c:yVal>
        </c:ser>
        <c:axId val="76407168"/>
        <c:axId val="76409088"/>
      </c:scatterChart>
      <c:valAx>
        <c:axId val="76407168"/>
        <c:scaling>
          <c:orientation val="minMax"/>
          <c:max val="60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a-DK" sz="1200"/>
                  <a:t>Time (min)</a:t>
                </a:r>
              </a:p>
            </c:rich>
          </c:tx>
          <c:layout>
            <c:manualLayout>
              <c:xMode val="edge"/>
              <c:yMode val="edge"/>
              <c:x val="0.39400206825232698"/>
              <c:y val="0.925423728813559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a-DK"/>
          </a:p>
        </c:txPr>
        <c:crossAx val="76409088"/>
        <c:crosses val="autoZero"/>
        <c:crossBetween val="midCat"/>
      </c:valAx>
      <c:valAx>
        <c:axId val="7640908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a-DK" sz="1200"/>
                  <a:t>Concentration (pg/mL)</a:t>
                </a:r>
              </a:p>
            </c:rich>
          </c:tx>
          <c:layout>
            <c:manualLayout>
              <c:xMode val="edge"/>
              <c:yMode val="edge"/>
              <c:x val="1.2409513960703203E-2"/>
              <c:y val="0.32203389830508489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a-DK"/>
          </a:p>
        </c:txPr>
        <c:crossAx val="76407168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12616339193381587"/>
          <c:y val="0.19152542372881359"/>
          <c:w val="0.18510858324715621"/>
          <c:h val="0.21694915254237318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a-DK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a-DK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50D2D-BDF2-4356-ACDB-0D7C384E25DF}" type="datetimeFigureOut">
              <a:rPr lang="da-DK" smtClean="0"/>
              <a:t>23-05-2008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90028-2EE4-4AC6-AFB6-7C5B25DAB2AF}" type="slidenum">
              <a:rPr lang="da-DK" smtClean="0"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graphicFrame>
        <p:nvGraphicFramePr>
          <p:cNvPr id="4" name="Pladsholder til indhold 3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Skærmshow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Dias nummer 1</vt:lpstr>
    </vt:vector>
  </TitlesOfParts>
  <Company>KBHAMT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klabon01</dc:creator>
  <cp:lastModifiedBy>klabon01</cp:lastModifiedBy>
  <cp:revision>1</cp:revision>
  <dcterms:created xsi:type="dcterms:W3CDTF">2008-05-23T13:13:27Z</dcterms:created>
  <dcterms:modified xsi:type="dcterms:W3CDTF">2008-05-23T13:17:13Z</dcterms:modified>
</cp:coreProperties>
</file>