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2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9C0FB4-3347-48EB-9142-3D704E3FFDC2}" type="datetimeFigureOut">
              <a:rPr lang="en-US" smtClean="0"/>
              <a:t>11/14/2009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7DB11B-D1D2-42BC-9211-4F29E4BB8E1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Supplemental</a:t>
            </a:r>
            <a:r>
              <a:rPr lang="en-US" baseline="0" dirty="0" smtClean="0"/>
              <a:t> Figure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6142D-31F7-4481-A9F9-3660B40C629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Supplemental figure 2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EF5A5E-1709-433D-BA1D-0B0F341D87C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Supplemental Figure 3</a:t>
            </a:r>
            <a:r>
              <a:rPr lang="en-US" baseline="0" dirty="0" smtClean="0"/>
              <a:t>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F4BFFD-D437-4A9E-A8A3-FA28C90046E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Supplemental Figure 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F4BFFD-D437-4A9E-A8A3-FA28C90046E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Supplemental Figure 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8E7895-6E8A-4AD4-ADC1-920FC0A88B8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C5E16-F0D4-4997-AB5A-F60639C883A4}" type="datetimeFigureOut">
              <a:rPr lang="en-US" smtClean="0"/>
              <a:t>11/14/2009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298D5-D2F1-4712-9A15-06ED34AE50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C5E16-F0D4-4997-AB5A-F60639C883A4}" type="datetimeFigureOut">
              <a:rPr lang="en-US" smtClean="0"/>
              <a:t>11/14/2009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298D5-D2F1-4712-9A15-06ED34AE50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C5E16-F0D4-4997-AB5A-F60639C883A4}" type="datetimeFigureOut">
              <a:rPr lang="en-US" smtClean="0"/>
              <a:t>11/14/2009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298D5-D2F1-4712-9A15-06ED34AE50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C5E16-F0D4-4997-AB5A-F60639C883A4}" type="datetimeFigureOut">
              <a:rPr lang="en-US" smtClean="0"/>
              <a:t>11/14/2009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298D5-D2F1-4712-9A15-06ED34AE50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C5E16-F0D4-4997-AB5A-F60639C883A4}" type="datetimeFigureOut">
              <a:rPr lang="en-US" smtClean="0"/>
              <a:t>11/14/2009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298D5-D2F1-4712-9A15-06ED34AE50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C5E16-F0D4-4997-AB5A-F60639C883A4}" type="datetimeFigureOut">
              <a:rPr lang="en-US" smtClean="0"/>
              <a:t>11/14/2009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298D5-D2F1-4712-9A15-06ED34AE50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C5E16-F0D4-4997-AB5A-F60639C883A4}" type="datetimeFigureOut">
              <a:rPr lang="en-US" smtClean="0"/>
              <a:t>11/14/2009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298D5-D2F1-4712-9A15-06ED34AE50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C5E16-F0D4-4997-AB5A-F60639C883A4}" type="datetimeFigureOut">
              <a:rPr lang="en-US" smtClean="0"/>
              <a:t>11/14/2009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298D5-D2F1-4712-9A15-06ED34AE50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C5E16-F0D4-4997-AB5A-F60639C883A4}" type="datetimeFigureOut">
              <a:rPr lang="en-US" smtClean="0"/>
              <a:t>11/14/2009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298D5-D2F1-4712-9A15-06ED34AE50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C5E16-F0D4-4997-AB5A-F60639C883A4}" type="datetimeFigureOut">
              <a:rPr lang="en-US" smtClean="0"/>
              <a:t>11/14/2009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298D5-D2F1-4712-9A15-06ED34AE50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C5E16-F0D4-4997-AB5A-F60639C883A4}" type="datetimeFigureOut">
              <a:rPr lang="en-US" smtClean="0"/>
              <a:t>11/14/2009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298D5-D2F1-4712-9A15-06ED34AE50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0C5E16-F0D4-4997-AB5A-F60639C883A4}" type="datetimeFigureOut">
              <a:rPr lang="en-US" smtClean="0"/>
              <a:t>11/14/2009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B298D5-D2F1-4712-9A15-06ED34AE50F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Kim\AppData\Local\Microsoft\Windows\Temporary Internet Files\Low\Content.IE5\A1SVJLZJ\SMO_Supplemental_Figure_1[1]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272" y="874776"/>
            <a:ext cx="8601456" cy="5108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2"/>
          <p:cNvSpPr txBox="1">
            <a:spLocks noChangeArrowheads="1"/>
          </p:cNvSpPr>
          <p:nvPr/>
        </p:nvSpPr>
        <p:spPr bwMode="auto">
          <a:xfrm>
            <a:off x="1128486" y="3487284"/>
            <a:ext cx="2825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latin typeface="Calibri" pitchFamily="34" charset="0"/>
              </a:rPr>
              <a:t>c</a:t>
            </a:r>
          </a:p>
        </p:txBody>
      </p:sp>
      <p:sp>
        <p:nvSpPr>
          <p:cNvPr id="12" name="TextBox 9"/>
          <p:cNvSpPr txBox="1">
            <a:spLocks noChangeArrowheads="1"/>
          </p:cNvSpPr>
          <p:nvPr/>
        </p:nvSpPr>
        <p:spPr bwMode="auto">
          <a:xfrm>
            <a:off x="1095828" y="925513"/>
            <a:ext cx="1995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>
                <a:latin typeface="Calibri" pitchFamily="34" charset="0"/>
              </a:rPr>
              <a:t>a</a:t>
            </a:r>
          </a:p>
        </p:txBody>
      </p:sp>
      <p:grpSp>
        <p:nvGrpSpPr>
          <p:cNvPr id="2" name="Group 23"/>
          <p:cNvGrpSpPr/>
          <p:nvPr/>
        </p:nvGrpSpPr>
        <p:grpSpPr>
          <a:xfrm>
            <a:off x="1105765" y="896256"/>
            <a:ext cx="6793354" cy="5155128"/>
            <a:chOff x="1105765" y="896256"/>
            <a:chExt cx="6793354" cy="5155128"/>
          </a:xfrm>
        </p:grpSpPr>
        <p:sp>
          <p:nvSpPr>
            <p:cNvPr id="13" name="TextBox 11"/>
            <p:cNvSpPr txBox="1">
              <a:spLocks noChangeArrowheads="1"/>
            </p:cNvSpPr>
            <p:nvPr/>
          </p:nvSpPr>
          <p:spPr bwMode="auto">
            <a:xfrm flipH="1">
              <a:off x="3430588" y="990600"/>
              <a:ext cx="114141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Calibri" pitchFamily="34" charset="0"/>
                </a:rPr>
                <a:t>b</a:t>
              </a:r>
            </a:p>
          </p:txBody>
        </p:sp>
        <p:sp>
          <p:nvSpPr>
            <p:cNvPr id="15" name="TextBox 13"/>
            <p:cNvSpPr txBox="1">
              <a:spLocks noChangeArrowheads="1"/>
            </p:cNvSpPr>
            <p:nvPr/>
          </p:nvSpPr>
          <p:spPr bwMode="auto">
            <a:xfrm>
              <a:off x="3352800" y="2971800"/>
              <a:ext cx="306388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 dirty="0">
                  <a:latin typeface="Calibri" pitchFamily="34" charset="0"/>
                </a:rPr>
                <a:t>d</a:t>
              </a:r>
            </a:p>
          </p:txBody>
        </p:sp>
        <p:pic>
          <p:nvPicPr>
            <p:cNvPr id="1027" name="Picture 3" descr="C:\Users\Kim\Documents\Thesis Work\CAF project\Smoothened\Smoothened IHC pictures\Pics for revisions 9.18.09\HPDE ck19.2.JPG"/>
            <p:cNvPicPr>
              <a:picLocks noChangeAspect="1" noChangeArrowheads="1"/>
            </p:cNvPicPr>
            <p:nvPr/>
          </p:nvPicPr>
          <p:blipFill>
            <a:blip r:embed="rId3" cstate="print"/>
            <a:stretch>
              <a:fillRect/>
            </a:stretch>
          </p:blipFill>
          <p:spPr bwMode="auto">
            <a:xfrm>
              <a:off x="4503060" y="3487056"/>
              <a:ext cx="3392424" cy="256432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</p:pic>
        <p:pic>
          <p:nvPicPr>
            <p:cNvPr id="20" name="Picture 2" descr="C:\Users\Kim\Documents\Thesis Work\CAF project\Smoothened\Smoothened IHC pictures\Pics for revisions 9.18.09\HPNE ck19.2.JPG"/>
            <p:cNvPicPr>
              <a:picLocks noChangeAspect="1" noChangeArrowheads="1"/>
            </p:cNvPicPr>
            <p:nvPr/>
          </p:nvPicPr>
          <p:blipFill>
            <a:blip r:embed="rId4" cstate="print"/>
            <a:stretch>
              <a:fillRect/>
            </a:stretch>
          </p:blipFill>
          <p:spPr bwMode="auto">
            <a:xfrm>
              <a:off x="1105765" y="3487070"/>
              <a:ext cx="3394330" cy="25632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</p:pic>
        <p:pic>
          <p:nvPicPr>
            <p:cNvPr id="21" name="Picture 2" descr="C:\Users\Kim\Documents\Thesis Work\Writing\Smoothened paper\NEW SMO pictures 10.21.09\HPNE vimentin 20X.JPG"/>
            <p:cNvPicPr>
              <a:picLocks noChangeAspect="1" noChangeArrowheads="1"/>
            </p:cNvPicPr>
            <p:nvPr/>
          </p:nvPicPr>
          <p:blipFill>
            <a:blip r:embed="rId5" cstate="print"/>
            <a:stretch>
              <a:fillRect/>
            </a:stretch>
          </p:blipFill>
          <p:spPr bwMode="auto">
            <a:xfrm>
              <a:off x="1110342" y="899886"/>
              <a:ext cx="3392331" cy="256032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</p:pic>
        <p:pic>
          <p:nvPicPr>
            <p:cNvPr id="22" name="Picture 21" descr="HPNE aSMA 10X 3.3.08.ti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 bwMode="auto">
            <a:xfrm>
              <a:off x="4510314" y="896256"/>
              <a:ext cx="3388805" cy="256032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</p:grpSp>
      <p:sp>
        <p:nvSpPr>
          <p:cNvPr id="25" name="TextBox 9"/>
          <p:cNvSpPr txBox="1">
            <a:spLocks noChangeArrowheads="1"/>
          </p:cNvSpPr>
          <p:nvPr/>
        </p:nvSpPr>
        <p:spPr bwMode="auto">
          <a:xfrm>
            <a:off x="1143000" y="914400"/>
            <a:ext cx="2397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>
                <a:latin typeface="Arial" pitchFamily="34" charset="0"/>
                <a:cs typeface="Arial" pitchFamily="34" charset="0"/>
              </a:rPr>
              <a:t>a</a:t>
            </a:r>
          </a:p>
        </p:txBody>
      </p:sp>
      <p:sp>
        <p:nvSpPr>
          <p:cNvPr id="26" name="TextBox 11"/>
          <p:cNvSpPr txBox="1">
            <a:spLocks noChangeArrowheads="1"/>
          </p:cNvSpPr>
          <p:nvPr/>
        </p:nvSpPr>
        <p:spPr bwMode="auto">
          <a:xfrm>
            <a:off x="4495800" y="914400"/>
            <a:ext cx="32573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27" name="TextBox 12"/>
          <p:cNvSpPr txBox="1">
            <a:spLocks noChangeArrowheads="1"/>
          </p:cNvSpPr>
          <p:nvPr/>
        </p:nvSpPr>
        <p:spPr bwMode="auto">
          <a:xfrm>
            <a:off x="1143000" y="3505200"/>
            <a:ext cx="3129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latin typeface="Arial" pitchFamily="34" charset="0"/>
                <a:cs typeface="Arial" pitchFamily="34" charset="0"/>
              </a:rPr>
              <a:t>c</a:t>
            </a:r>
          </a:p>
        </p:txBody>
      </p:sp>
      <p:sp>
        <p:nvSpPr>
          <p:cNvPr id="28" name="TextBox 13"/>
          <p:cNvSpPr txBox="1">
            <a:spLocks noChangeArrowheads="1"/>
          </p:cNvSpPr>
          <p:nvPr/>
        </p:nvSpPr>
        <p:spPr bwMode="auto">
          <a:xfrm>
            <a:off x="4572000" y="3505200"/>
            <a:ext cx="32573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latin typeface="Arial" pitchFamily="34" charset="0"/>
                <a:cs typeface="Arial" pitchFamily="34" charset="0"/>
              </a:rPr>
              <a:t>d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Kim\Documents\Thesis Work\Writing\Smoothened paper\CURRENT SMO paper and figures 7.20.09\Oil Red O Lipid Staining figures 11.12.09\PB1200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57486" y="1219200"/>
            <a:ext cx="2926080" cy="21945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5" name="Picture 1" descr="CAF18 vimentin 10X 3.3.08.t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2377" y="3415212"/>
            <a:ext cx="2926081" cy="21945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grpSp>
        <p:nvGrpSpPr>
          <p:cNvPr id="2" name="Group 19"/>
          <p:cNvGrpSpPr/>
          <p:nvPr/>
        </p:nvGrpSpPr>
        <p:grpSpPr>
          <a:xfrm>
            <a:off x="1603373" y="1219926"/>
            <a:ext cx="3281336" cy="2194560"/>
            <a:chOff x="163284" y="1158240"/>
            <a:chExt cx="3281336" cy="2194560"/>
          </a:xfrm>
        </p:grpSpPr>
        <p:pic>
          <p:nvPicPr>
            <p:cNvPr id="14" name="Picture 2" descr="CAF18 ck19 10X 3.3.08.tif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63284" y="1158240"/>
              <a:ext cx="2926080" cy="219456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6" name="TextBox 9"/>
            <p:cNvSpPr txBox="1">
              <a:spLocks noChangeArrowheads="1"/>
            </p:cNvSpPr>
            <p:nvPr/>
          </p:nvSpPr>
          <p:spPr bwMode="auto">
            <a:xfrm>
              <a:off x="177537" y="1196860"/>
              <a:ext cx="31290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 dirty="0">
                  <a:latin typeface="Arial" pitchFamily="34" charset="0"/>
                  <a:cs typeface="Arial" pitchFamily="34" charset="0"/>
                </a:rPr>
                <a:t>a</a:t>
              </a:r>
            </a:p>
          </p:txBody>
        </p:sp>
        <p:sp>
          <p:nvSpPr>
            <p:cNvPr id="17" name="TextBox 11"/>
            <p:cNvSpPr txBox="1">
              <a:spLocks noChangeArrowheads="1"/>
            </p:cNvSpPr>
            <p:nvPr/>
          </p:nvSpPr>
          <p:spPr bwMode="auto">
            <a:xfrm>
              <a:off x="3118890" y="1176453"/>
              <a:ext cx="32573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 dirty="0">
                  <a:latin typeface="Arial" pitchFamily="34" charset="0"/>
                  <a:cs typeface="Arial" pitchFamily="34" charset="0"/>
                </a:rPr>
                <a:t>b</a:t>
              </a:r>
            </a:p>
          </p:txBody>
        </p:sp>
      </p:grpSp>
      <p:pic>
        <p:nvPicPr>
          <p:cNvPr id="10" name="Picture 7" descr="CAF18 aSMA 10X 3.3.08.t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57029" y="3429000"/>
            <a:ext cx="2926080" cy="21945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1" name="TextBox 13"/>
          <p:cNvSpPr txBox="1">
            <a:spLocks noChangeArrowheads="1"/>
          </p:cNvSpPr>
          <p:nvPr/>
        </p:nvSpPr>
        <p:spPr bwMode="auto">
          <a:xfrm>
            <a:off x="4528001" y="3429000"/>
            <a:ext cx="3063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latin typeface="Calibri" pitchFamily="34" charset="0"/>
              </a:rPr>
              <a:t>d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600200" y="3440112"/>
            <a:ext cx="3129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latin typeface="Arial" pitchFamily="34" charset="0"/>
                <a:cs typeface="Arial" pitchFamily="34" charset="0"/>
              </a:rPr>
              <a:t>c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4" descr="C:\Users\Kim\Documents\Thesis Work\CAF project\Smoothened\Smoothened.Vimentin  IHC TMAs 637 and 638 5.29.09\Smoothened normal duct 5.29.09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2057400"/>
            <a:ext cx="3730752" cy="27980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7" name="Picture 16" descr="Vimentin normal duct 5.29.09.T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63170" y="2061030"/>
            <a:ext cx="3733800" cy="2800350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2" name="Group 15"/>
          <p:cNvGrpSpPr/>
          <p:nvPr/>
        </p:nvGrpSpPr>
        <p:grpSpPr>
          <a:xfrm>
            <a:off x="1066800" y="2057400"/>
            <a:ext cx="4059530" cy="369332"/>
            <a:chOff x="500754" y="2275110"/>
            <a:chExt cx="4059530" cy="369332"/>
          </a:xfrm>
        </p:grpSpPr>
        <p:sp>
          <p:nvSpPr>
            <p:cNvPr id="13" name="TextBox 9"/>
            <p:cNvSpPr txBox="1">
              <a:spLocks noChangeArrowheads="1"/>
            </p:cNvSpPr>
            <p:nvPr/>
          </p:nvSpPr>
          <p:spPr bwMode="auto">
            <a:xfrm>
              <a:off x="500754" y="2275110"/>
              <a:ext cx="31290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 dirty="0">
                  <a:latin typeface="Arial" pitchFamily="34" charset="0"/>
                  <a:cs typeface="Arial" pitchFamily="34" charset="0"/>
                </a:rPr>
                <a:t>a</a:t>
              </a:r>
            </a:p>
          </p:txBody>
        </p:sp>
        <p:sp>
          <p:nvSpPr>
            <p:cNvPr id="14" name="TextBox 11"/>
            <p:cNvSpPr txBox="1">
              <a:spLocks noChangeArrowheads="1"/>
            </p:cNvSpPr>
            <p:nvPr/>
          </p:nvSpPr>
          <p:spPr bwMode="auto">
            <a:xfrm>
              <a:off x="4234554" y="2275110"/>
              <a:ext cx="32573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 dirty="0">
                  <a:latin typeface="Arial" pitchFamily="34" charset="0"/>
                  <a:cs typeface="Arial" pitchFamily="34" charset="0"/>
                </a:rPr>
                <a:t>b</a:t>
              </a:r>
            </a:p>
          </p:txBody>
        </p:sp>
      </p:grpSp>
      <p:sp>
        <p:nvSpPr>
          <p:cNvPr id="19" name="Isosceles Triangle 18"/>
          <p:cNvSpPr/>
          <p:nvPr/>
        </p:nvSpPr>
        <p:spPr>
          <a:xfrm>
            <a:off x="5885544" y="3033486"/>
            <a:ext cx="228600" cy="304800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Isosceles Triangle 19"/>
          <p:cNvSpPr/>
          <p:nvPr/>
        </p:nvSpPr>
        <p:spPr>
          <a:xfrm>
            <a:off x="2057400" y="2971800"/>
            <a:ext cx="228600" cy="304800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MO[1].1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01028" y="823686"/>
            <a:ext cx="3392424" cy="254431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Picture 11" descr="SMA[1].1_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04686" y="823686"/>
            <a:ext cx="3389376" cy="2542032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2" name="Group 17"/>
          <p:cNvGrpSpPr/>
          <p:nvPr/>
        </p:nvGrpSpPr>
        <p:grpSpPr>
          <a:xfrm>
            <a:off x="1211652" y="810768"/>
            <a:ext cx="6789348" cy="5132832"/>
            <a:chOff x="762000" y="609600"/>
            <a:chExt cx="6789348" cy="5132832"/>
          </a:xfrm>
        </p:grpSpPr>
        <p:pic>
          <p:nvPicPr>
            <p:cNvPr id="8" name="Picture 2" descr="C:\Users\Kim\Documents\Thesis Work\Writing\Smoothened paper\NEW SMO pictures 10.21.09\09.19804 aSMA 20X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62000" y="3200400"/>
              <a:ext cx="3389376" cy="25420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</p:pic>
        <p:pic>
          <p:nvPicPr>
            <p:cNvPr id="11" name="Picture 3" descr="C:\Users\Kim\Documents\Thesis Work\Writing\Smoothened paper\NEW SMO pictures 10.21.09\09.19804 SMO 20X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161972" y="3200400"/>
              <a:ext cx="3389376" cy="25420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</p:pic>
        <p:sp>
          <p:nvSpPr>
            <p:cNvPr id="14" name="TextBox 13"/>
            <p:cNvSpPr txBox="1">
              <a:spLocks noChangeArrowheads="1"/>
            </p:cNvSpPr>
            <p:nvPr/>
          </p:nvSpPr>
          <p:spPr bwMode="auto">
            <a:xfrm>
              <a:off x="4176486" y="3200400"/>
              <a:ext cx="32573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 dirty="0">
                  <a:latin typeface="Arial" pitchFamily="34" charset="0"/>
                  <a:cs typeface="Arial" pitchFamily="34" charset="0"/>
                </a:rPr>
                <a:t>d</a:t>
              </a:r>
            </a:p>
          </p:txBody>
        </p:sp>
        <p:sp>
          <p:nvSpPr>
            <p:cNvPr id="15" name="TextBox 9"/>
            <p:cNvSpPr txBox="1">
              <a:spLocks noChangeArrowheads="1"/>
            </p:cNvSpPr>
            <p:nvPr/>
          </p:nvSpPr>
          <p:spPr bwMode="auto">
            <a:xfrm>
              <a:off x="762000" y="609600"/>
              <a:ext cx="31290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 dirty="0">
                  <a:latin typeface="Arial" pitchFamily="34" charset="0"/>
                  <a:cs typeface="Arial" pitchFamily="34" charset="0"/>
                </a:rPr>
                <a:t>a</a:t>
              </a:r>
            </a:p>
          </p:txBody>
        </p:sp>
        <p:sp>
          <p:nvSpPr>
            <p:cNvPr id="16" name="TextBox 12"/>
            <p:cNvSpPr txBox="1">
              <a:spLocks noChangeArrowheads="1"/>
            </p:cNvSpPr>
            <p:nvPr/>
          </p:nvSpPr>
          <p:spPr bwMode="auto">
            <a:xfrm>
              <a:off x="769548" y="3151632"/>
              <a:ext cx="31290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 dirty="0">
                  <a:latin typeface="Arial" pitchFamily="34" charset="0"/>
                  <a:cs typeface="Arial" pitchFamily="34" charset="0"/>
                </a:rPr>
                <a:t>c</a:t>
              </a:r>
            </a:p>
          </p:txBody>
        </p:sp>
        <p:sp>
          <p:nvSpPr>
            <p:cNvPr id="17" name="TextBox 11"/>
            <p:cNvSpPr txBox="1">
              <a:spLocks noChangeArrowheads="1"/>
            </p:cNvSpPr>
            <p:nvPr/>
          </p:nvSpPr>
          <p:spPr bwMode="auto">
            <a:xfrm>
              <a:off x="4191000" y="627744"/>
              <a:ext cx="32573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 dirty="0">
                  <a:latin typeface="Arial" pitchFamily="34" charset="0"/>
                  <a:cs typeface="Arial" pitchFamily="34" charset="0"/>
                </a:rPr>
                <a:t>b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38</Words>
  <Application>Microsoft Office PowerPoint</Application>
  <PresentationFormat>On-screen Show (4:3)</PresentationFormat>
  <Paragraphs>28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>Johns Hopkins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Johns Hopkins</dc:creator>
  <cp:lastModifiedBy>Johns Hopkins</cp:lastModifiedBy>
  <cp:revision>2</cp:revision>
  <dcterms:created xsi:type="dcterms:W3CDTF">2009-11-14T05:16:28Z</dcterms:created>
  <dcterms:modified xsi:type="dcterms:W3CDTF">2009-11-14T05:53:12Z</dcterms:modified>
</cp:coreProperties>
</file>