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58" r:id="rId3"/>
    <p:sldId id="257" r:id="rId4"/>
    <p:sldId id="259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606" autoAdjust="0"/>
  </p:normalViewPr>
  <p:slideViewPr>
    <p:cSldViewPr>
      <p:cViewPr varScale="1">
        <p:scale>
          <a:sx n="89" d="100"/>
          <a:sy n="89" d="100"/>
        </p:scale>
        <p:origin x="-624" y="-102"/>
      </p:cViewPr>
      <p:guideLst>
        <p:guide orient="horz" pos="624"/>
        <p:guide pos="7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D14A3AB-5E62-4449-AF5D-006D24D84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274B4C-1EC4-42F7-9845-9F1B46B320E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8497BB-A23D-40D4-B373-9BC82D8FCF3D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94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A93D1CE-7BDA-4F90-B89D-D28673A5B477}" type="slidenum">
              <a:rPr lang="en-US" sz="1200"/>
              <a:pPr algn="r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B3F2E2-AB83-4898-B465-7D744FE68042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8D9D15-21A3-46C6-A014-BE7ED3121B47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14A3AB-5E62-4449-AF5D-006D24D8483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23F51-A7A9-419A-8BAF-14CEE9DCE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FE3BC-13CD-4BC8-B607-3843D7958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22CF1-C94D-4CA5-9304-9FBC3566E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D28F6-0AC1-413C-9771-B4B9D3BA6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FF111-78CD-4541-B672-5445165325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05BA4-A77C-486B-B586-F2EDAA57AE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08C3E-BA05-425C-B371-8CAC8839A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B5CA5-6EF2-4E5F-805C-C96295D4C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80C7B-3A91-4502-8473-1F44D32A7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BD4A4-56FC-4E7D-AE12-B1F7D672A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AFB7E-2C3E-4839-B52F-1E13EAB4A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20D67504-9C65-46BE-8C0B-6DF3FB4CD1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1676400" y="1371600"/>
          <a:ext cx="5715000" cy="4241800"/>
        </p:xfrm>
        <a:graphic>
          <a:graphicData uri="http://schemas.openxmlformats.org/presentationml/2006/ole">
            <p:oleObj spid="_x0000_s1026" name="Acrobat Document" r:id="rId4" imgW="14153040" imgH="9408960" progId="AcroExch.Document.7">
              <p:embed/>
            </p:oleObj>
          </a:graphicData>
        </a:graphic>
      </p:graphicFrame>
      <p:sp>
        <p:nvSpPr>
          <p:cNvPr id="1027" name="Text Box 7"/>
          <p:cNvSpPr txBox="1">
            <a:spLocks noChangeArrowheads="1"/>
          </p:cNvSpPr>
          <p:nvPr/>
        </p:nvSpPr>
        <p:spPr bwMode="auto">
          <a:xfrm>
            <a:off x="2743200" y="3819525"/>
            <a:ext cx="36988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OVA</a:t>
            </a:r>
          </a:p>
        </p:txBody>
      </p:sp>
      <p:sp>
        <p:nvSpPr>
          <p:cNvPr id="1028" name="Text Box 8"/>
          <p:cNvSpPr txBox="1">
            <a:spLocks noChangeArrowheads="1"/>
          </p:cNvSpPr>
          <p:nvPr/>
        </p:nvSpPr>
        <p:spPr bwMode="auto">
          <a:xfrm>
            <a:off x="3048000" y="3810000"/>
            <a:ext cx="36988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SA-4-1BBL-OVA</a:t>
            </a:r>
          </a:p>
        </p:txBody>
      </p:sp>
      <p:sp>
        <p:nvSpPr>
          <p:cNvPr id="1029" name="Text Box 9"/>
          <p:cNvSpPr txBox="1">
            <a:spLocks noChangeArrowheads="1"/>
          </p:cNvSpPr>
          <p:nvPr/>
        </p:nvSpPr>
        <p:spPr bwMode="auto">
          <a:xfrm>
            <a:off x="3290888" y="3810000"/>
            <a:ext cx="36988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SA-4-1BBL</a:t>
            </a:r>
          </a:p>
        </p:txBody>
      </p:sp>
      <p:sp>
        <p:nvSpPr>
          <p:cNvPr id="1030" name="Text Box 10"/>
          <p:cNvSpPr txBox="1">
            <a:spLocks noChangeArrowheads="1"/>
          </p:cNvSpPr>
          <p:nvPr/>
        </p:nvSpPr>
        <p:spPr bwMode="auto">
          <a:xfrm>
            <a:off x="4049713" y="3819525"/>
            <a:ext cx="369887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OVA</a:t>
            </a:r>
          </a:p>
        </p:txBody>
      </p:sp>
      <p:sp>
        <p:nvSpPr>
          <p:cNvPr id="1031" name="Text Box 11"/>
          <p:cNvSpPr txBox="1">
            <a:spLocks noChangeArrowheads="1"/>
          </p:cNvSpPr>
          <p:nvPr/>
        </p:nvSpPr>
        <p:spPr bwMode="auto">
          <a:xfrm>
            <a:off x="4278313" y="3810000"/>
            <a:ext cx="36988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SA-4-1BBL-OVA</a:t>
            </a:r>
          </a:p>
        </p:txBody>
      </p:sp>
      <p:sp>
        <p:nvSpPr>
          <p:cNvPr id="1032" name="Text Box 12"/>
          <p:cNvSpPr txBox="1">
            <a:spLocks noChangeArrowheads="1"/>
          </p:cNvSpPr>
          <p:nvPr/>
        </p:nvSpPr>
        <p:spPr bwMode="auto">
          <a:xfrm>
            <a:off x="4554538" y="3810000"/>
            <a:ext cx="36988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SA-4-1BBL</a:t>
            </a:r>
          </a:p>
        </p:txBody>
      </p:sp>
      <p:sp>
        <p:nvSpPr>
          <p:cNvPr id="1033" name="Text Box 13"/>
          <p:cNvSpPr txBox="1">
            <a:spLocks noChangeArrowheads="1"/>
          </p:cNvSpPr>
          <p:nvPr/>
        </p:nvSpPr>
        <p:spPr bwMode="auto">
          <a:xfrm>
            <a:off x="5029200" y="3819525"/>
            <a:ext cx="369888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OVA</a:t>
            </a:r>
          </a:p>
        </p:txBody>
      </p:sp>
      <p:sp>
        <p:nvSpPr>
          <p:cNvPr id="1034" name="Text Box 14"/>
          <p:cNvSpPr txBox="1">
            <a:spLocks noChangeArrowheads="1"/>
          </p:cNvSpPr>
          <p:nvPr/>
        </p:nvSpPr>
        <p:spPr bwMode="auto">
          <a:xfrm>
            <a:off x="5268913" y="3810000"/>
            <a:ext cx="3698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SA-4-1BBL-OVA</a:t>
            </a:r>
          </a:p>
        </p:txBody>
      </p:sp>
      <p:sp>
        <p:nvSpPr>
          <p:cNvPr id="1035" name="Text Box 15"/>
          <p:cNvSpPr txBox="1">
            <a:spLocks noChangeArrowheads="1"/>
          </p:cNvSpPr>
          <p:nvPr/>
        </p:nvSpPr>
        <p:spPr bwMode="auto">
          <a:xfrm>
            <a:off x="5573713" y="3810000"/>
            <a:ext cx="36988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SA-4-1BBL</a:t>
            </a:r>
          </a:p>
        </p:txBody>
      </p:sp>
      <p:sp>
        <p:nvSpPr>
          <p:cNvPr id="1036" name="Text Box 16"/>
          <p:cNvSpPr txBox="1">
            <a:spLocks noChangeArrowheads="1"/>
          </p:cNvSpPr>
          <p:nvPr/>
        </p:nvSpPr>
        <p:spPr bwMode="auto">
          <a:xfrm>
            <a:off x="2830513" y="18288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Anti-SA</a:t>
            </a:r>
          </a:p>
        </p:txBody>
      </p:sp>
      <p:sp>
        <p:nvSpPr>
          <p:cNvPr id="1037" name="Text Box 19"/>
          <p:cNvSpPr txBox="1">
            <a:spLocks noChangeArrowheads="1"/>
          </p:cNvSpPr>
          <p:nvPr/>
        </p:nvSpPr>
        <p:spPr bwMode="auto">
          <a:xfrm>
            <a:off x="4024313" y="18288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Anti-OVA</a:t>
            </a:r>
          </a:p>
        </p:txBody>
      </p:sp>
      <p:sp>
        <p:nvSpPr>
          <p:cNvPr id="1038" name="Text Box 21"/>
          <p:cNvSpPr txBox="1">
            <a:spLocks noChangeArrowheads="1"/>
          </p:cNvSpPr>
          <p:nvPr/>
        </p:nvSpPr>
        <p:spPr bwMode="auto">
          <a:xfrm>
            <a:off x="5029200" y="18288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Anti-OVA</a:t>
            </a:r>
          </a:p>
        </p:txBody>
      </p:sp>
      <p:sp>
        <p:nvSpPr>
          <p:cNvPr id="1039" name="Line 17"/>
          <p:cNvSpPr>
            <a:spLocks noChangeShapeType="1"/>
          </p:cNvSpPr>
          <p:nvPr/>
        </p:nvSpPr>
        <p:spPr bwMode="auto">
          <a:xfrm>
            <a:off x="2841625" y="2100263"/>
            <a:ext cx="822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0" name="Line 18"/>
          <p:cNvSpPr>
            <a:spLocks noChangeShapeType="1"/>
          </p:cNvSpPr>
          <p:nvPr/>
        </p:nvSpPr>
        <p:spPr bwMode="auto">
          <a:xfrm>
            <a:off x="4064000" y="2100263"/>
            <a:ext cx="823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1" name="Line 20"/>
          <p:cNvSpPr>
            <a:spLocks noChangeShapeType="1"/>
          </p:cNvSpPr>
          <p:nvPr/>
        </p:nvSpPr>
        <p:spPr bwMode="auto">
          <a:xfrm>
            <a:off x="5076825" y="2100263"/>
            <a:ext cx="823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2" name="Rectangle 103"/>
          <p:cNvSpPr>
            <a:spLocks noChangeArrowheads="1"/>
          </p:cNvSpPr>
          <p:nvPr/>
        </p:nvSpPr>
        <p:spPr bwMode="auto">
          <a:xfrm>
            <a:off x="228600" y="417513"/>
            <a:ext cx="8753475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 anchor="ctr">
            <a:spAutoFit/>
          </a:bodyPr>
          <a:lstStyle/>
          <a:p>
            <a:pPr defTabSz="457200"/>
            <a:r>
              <a:rPr lang="en-US" altLang="zh-CN" sz="1600" b="1">
                <a:ea typeface="宋体" charset="-122"/>
              </a:rPr>
              <a:t>Supplementary Figure 1</a:t>
            </a:r>
            <a:r>
              <a:rPr lang="en-US" altLang="zh-CN" sz="1600">
                <a:ea typeface="宋体" charset="-122"/>
              </a:rPr>
              <a:t>. W</a:t>
            </a:r>
            <a:r>
              <a:rPr lang="en-US" sz="1600"/>
              <a:t>estern blot analysis of SA-4-1BBL-Ova conjugates. Protein samples were run on an SDS-PAGE without heating. Half of the samples were run in the last 3 lanes for quantification purposes. Polyclonal antibodies against SA were used to detect SA-4-1BBL. </a:t>
            </a:r>
            <a:endParaRPr lang="en-US" altLang="zh-CN" sz="160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51"/>
          <p:cNvGrpSpPr>
            <a:grpSpLocks/>
          </p:cNvGrpSpPr>
          <p:nvPr/>
        </p:nvGrpSpPr>
        <p:grpSpPr bwMode="auto">
          <a:xfrm>
            <a:off x="914400" y="1914525"/>
            <a:ext cx="7366000" cy="3571875"/>
            <a:chOff x="1797717" y="1609144"/>
            <a:chExt cx="7365333" cy="3572456"/>
          </a:xfrm>
        </p:grpSpPr>
        <p:sp>
          <p:nvSpPr>
            <p:cNvPr id="17411" name="Text Box 12"/>
            <p:cNvSpPr txBox="1">
              <a:spLocks noChangeArrowheads="1"/>
            </p:cNvSpPr>
            <p:nvPr/>
          </p:nvSpPr>
          <p:spPr bwMode="auto">
            <a:xfrm rot="-5400000">
              <a:off x="1762636" y="2775566"/>
              <a:ext cx="1219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Day 4</a:t>
              </a:r>
              <a:endParaRPr lang="en-US" sz="1400" baseline="30000"/>
            </a:p>
          </p:txBody>
        </p:sp>
        <p:sp>
          <p:nvSpPr>
            <p:cNvPr id="17412" name="Text Box 14"/>
            <p:cNvSpPr txBox="1">
              <a:spLocks noChangeArrowheads="1"/>
            </p:cNvSpPr>
            <p:nvPr/>
          </p:nvSpPr>
          <p:spPr bwMode="auto">
            <a:xfrm>
              <a:off x="4572000" y="1620256"/>
              <a:ext cx="914400" cy="354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/>
                <a:t>Ova</a:t>
              </a:r>
            </a:p>
          </p:txBody>
        </p:sp>
        <p:sp>
          <p:nvSpPr>
            <p:cNvPr id="17413" name="Text Box 15"/>
            <p:cNvSpPr txBox="1">
              <a:spLocks noChangeArrowheads="1"/>
            </p:cNvSpPr>
            <p:nvPr/>
          </p:nvSpPr>
          <p:spPr bwMode="auto">
            <a:xfrm>
              <a:off x="5410200" y="1609144"/>
              <a:ext cx="1905000" cy="354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/>
                <a:t>SA-4-1BBL+Ova</a:t>
              </a:r>
            </a:p>
          </p:txBody>
        </p:sp>
        <p:sp>
          <p:nvSpPr>
            <p:cNvPr id="17414" name="Text Box 16"/>
            <p:cNvSpPr txBox="1">
              <a:spLocks noChangeArrowheads="1"/>
            </p:cNvSpPr>
            <p:nvPr/>
          </p:nvSpPr>
          <p:spPr bwMode="auto">
            <a:xfrm>
              <a:off x="7181850" y="1620256"/>
              <a:ext cx="1981200" cy="61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700"/>
                <a:t>SA-4-1BBL-Ova       conj</a:t>
              </a:r>
            </a:p>
          </p:txBody>
        </p:sp>
        <p:sp>
          <p:nvSpPr>
            <p:cNvPr id="17415" name="Text Box 14"/>
            <p:cNvSpPr txBox="1">
              <a:spLocks noChangeArrowheads="1"/>
            </p:cNvSpPr>
            <p:nvPr/>
          </p:nvSpPr>
          <p:spPr bwMode="auto">
            <a:xfrm>
              <a:off x="2895600" y="1620256"/>
              <a:ext cx="914400" cy="354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/>
                <a:t>Naive</a:t>
              </a:r>
            </a:p>
          </p:txBody>
        </p:sp>
        <p:grpSp>
          <p:nvGrpSpPr>
            <p:cNvPr id="17416" name="Group 74"/>
            <p:cNvGrpSpPr>
              <a:grpSpLocks/>
            </p:cNvGrpSpPr>
            <p:nvPr/>
          </p:nvGrpSpPr>
          <p:grpSpPr bwMode="auto">
            <a:xfrm>
              <a:off x="4191000" y="2247900"/>
              <a:ext cx="1371600" cy="1371600"/>
              <a:chOff x="8382000" y="1447800"/>
              <a:chExt cx="2743200" cy="2743200"/>
            </a:xfrm>
          </p:grpSpPr>
          <p:pic>
            <p:nvPicPr>
              <p:cNvPr id="17455" name="Picture 2"/>
              <p:cNvPicPr preferRelativeResize="0"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382000" y="1447800"/>
                <a:ext cx="2743200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2" name="Straight Connector 17"/>
              <p:cNvCxnSpPr/>
              <p:nvPr/>
            </p:nvCxnSpPr>
            <p:spPr bwMode="auto">
              <a:xfrm rot="5400000">
                <a:off x="8712819" y="2685298"/>
                <a:ext cx="1984699" cy="317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20"/>
              <p:cNvCxnSpPr/>
              <p:nvPr/>
            </p:nvCxnSpPr>
            <p:spPr bwMode="auto">
              <a:xfrm>
                <a:off x="8801962" y="2675772"/>
                <a:ext cx="2241347" cy="317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417" name="Group 75"/>
            <p:cNvGrpSpPr>
              <a:grpSpLocks/>
            </p:cNvGrpSpPr>
            <p:nvPr/>
          </p:nvGrpSpPr>
          <p:grpSpPr bwMode="auto">
            <a:xfrm>
              <a:off x="5786438" y="2247900"/>
              <a:ext cx="1371600" cy="1371600"/>
              <a:chOff x="11571288" y="1447800"/>
              <a:chExt cx="2743200" cy="2743200"/>
            </a:xfrm>
          </p:grpSpPr>
          <p:pic>
            <p:nvPicPr>
              <p:cNvPr id="17452" name="Picture 5"/>
              <p:cNvPicPr preferRelativeResize="0"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571288" y="1447800"/>
                <a:ext cx="2743200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5" name="Straight Connector 17"/>
              <p:cNvCxnSpPr/>
              <p:nvPr/>
            </p:nvCxnSpPr>
            <p:spPr bwMode="auto">
              <a:xfrm rot="5400000">
                <a:off x="11908168" y="2694825"/>
                <a:ext cx="1984697" cy="317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20"/>
              <p:cNvCxnSpPr/>
              <p:nvPr/>
            </p:nvCxnSpPr>
            <p:spPr bwMode="auto">
              <a:xfrm>
                <a:off x="11997311" y="2685297"/>
                <a:ext cx="2241347" cy="317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418" name="Group 76"/>
            <p:cNvGrpSpPr>
              <a:grpSpLocks/>
            </p:cNvGrpSpPr>
            <p:nvPr/>
          </p:nvGrpSpPr>
          <p:grpSpPr bwMode="auto">
            <a:xfrm>
              <a:off x="7467600" y="2247900"/>
              <a:ext cx="1371600" cy="1371600"/>
              <a:chOff x="14935200" y="1447800"/>
              <a:chExt cx="2743200" cy="2743200"/>
            </a:xfrm>
          </p:grpSpPr>
          <p:pic>
            <p:nvPicPr>
              <p:cNvPr id="17449" name="Picture 4"/>
              <p:cNvPicPr preferRelativeResize="0"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4935200" y="1447800"/>
                <a:ext cx="2743200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8" name="Straight Connector 17"/>
              <p:cNvCxnSpPr/>
              <p:nvPr/>
            </p:nvCxnSpPr>
            <p:spPr bwMode="auto">
              <a:xfrm rot="5400000">
                <a:off x="15265427" y="2694825"/>
                <a:ext cx="1984697" cy="317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20"/>
              <p:cNvCxnSpPr/>
              <p:nvPr/>
            </p:nvCxnSpPr>
            <p:spPr bwMode="auto">
              <a:xfrm>
                <a:off x="15354570" y="2685297"/>
                <a:ext cx="2241347" cy="317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19" name="TextBox 15"/>
            <p:cNvSpPr txBox="1">
              <a:spLocks noChangeArrowheads="1"/>
            </p:cNvSpPr>
            <p:nvPr/>
          </p:nvSpPr>
          <p:spPr bwMode="auto">
            <a:xfrm>
              <a:off x="5000625" y="2400300"/>
              <a:ext cx="6858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cs typeface="Arial" charset="0"/>
                </a:rPr>
                <a:t>3.9%</a:t>
              </a:r>
            </a:p>
          </p:txBody>
        </p:sp>
        <p:sp>
          <p:nvSpPr>
            <p:cNvPr id="17420" name="TextBox 15"/>
            <p:cNvSpPr txBox="1">
              <a:spLocks noChangeArrowheads="1"/>
            </p:cNvSpPr>
            <p:nvPr/>
          </p:nvSpPr>
          <p:spPr bwMode="auto">
            <a:xfrm>
              <a:off x="6588125" y="2400300"/>
              <a:ext cx="6858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cs typeface="Arial" charset="0"/>
                </a:rPr>
                <a:t>8.1%</a:t>
              </a:r>
            </a:p>
          </p:txBody>
        </p:sp>
        <p:sp>
          <p:nvSpPr>
            <p:cNvPr id="17421" name="TextBox 15"/>
            <p:cNvSpPr txBox="1">
              <a:spLocks noChangeArrowheads="1"/>
            </p:cNvSpPr>
            <p:nvPr/>
          </p:nvSpPr>
          <p:spPr bwMode="auto">
            <a:xfrm>
              <a:off x="8191500" y="2400300"/>
              <a:ext cx="8001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cs typeface="Arial" charset="0"/>
                </a:rPr>
                <a:t>16.8%</a:t>
              </a:r>
            </a:p>
          </p:txBody>
        </p:sp>
        <p:grpSp>
          <p:nvGrpSpPr>
            <p:cNvPr id="17422" name="Group 73"/>
            <p:cNvGrpSpPr>
              <a:grpSpLocks/>
            </p:cNvGrpSpPr>
            <p:nvPr/>
          </p:nvGrpSpPr>
          <p:grpSpPr bwMode="auto">
            <a:xfrm>
              <a:off x="2628900" y="2247900"/>
              <a:ext cx="1371600" cy="1371600"/>
              <a:chOff x="5257800" y="1447800"/>
              <a:chExt cx="2743200" cy="2743200"/>
            </a:xfrm>
          </p:grpSpPr>
          <p:pic>
            <p:nvPicPr>
              <p:cNvPr id="17446" name="Picture 9"/>
              <p:cNvPicPr preferRelativeResize="0"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257800" y="1447800"/>
                <a:ext cx="2743200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42" name="Straight Connector 17"/>
              <p:cNvCxnSpPr/>
              <p:nvPr/>
            </p:nvCxnSpPr>
            <p:spPr bwMode="auto">
              <a:xfrm rot="5400000">
                <a:off x="5628588" y="2702762"/>
                <a:ext cx="1981522" cy="317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20"/>
              <p:cNvCxnSpPr/>
              <p:nvPr/>
            </p:nvCxnSpPr>
            <p:spPr bwMode="auto">
              <a:xfrm>
                <a:off x="5716143" y="2694825"/>
                <a:ext cx="2193728" cy="317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23" name="TextBox 15"/>
            <p:cNvSpPr txBox="1">
              <a:spLocks noChangeArrowheads="1"/>
            </p:cNvSpPr>
            <p:nvPr/>
          </p:nvSpPr>
          <p:spPr bwMode="auto">
            <a:xfrm>
              <a:off x="3429000" y="2400300"/>
              <a:ext cx="6858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cs typeface="Arial" charset="0"/>
                </a:rPr>
                <a:t>0.4%</a:t>
              </a:r>
            </a:p>
          </p:txBody>
        </p:sp>
        <p:grpSp>
          <p:nvGrpSpPr>
            <p:cNvPr id="17424" name="Group 69"/>
            <p:cNvGrpSpPr>
              <a:grpSpLocks/>
            </p:cNvGrpSpPr>
            <p:nvPr/>
          </p:nvGrpSpPr>
          <p:grpSpPr bwMode="auto">
            <a:xfrm>
              <a:off x="2628900" y="3810000"/>
              <a:ext cx="1371600" cy="1371600"/>
              <a:chOff x="5257800" y="4572000"/>
              <a:chExt cx="2743200" cy="2743200"/>
            </a:xfrm>
          </p:grpSpPr>
          <p:pic>
            <p:nvPicPr>
              <p:cNvPr id="17443" name="Picture 13"/>
              <p:cNvPicPr preferRelativeResize="0"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257800" y="4572000"/>
                <a:ext cx="2743200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45" name="Straight Connector 17"/>
              <p:cNvCxnSpPr/>
              <p:nvPr/>
            </p:nvCxnSpPr>
            <p:spPr bwMode="auto">
              <a:xfrm rot="5400000">
                <a:off x="5507949" y="5808417"/>
                <a:ext cx="1981522" cy="317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20"/>
              <p:cNvCxnSpPr/>
              <p:nvPr/>
            </p:nvCxnSpPr>
            <p:spPr bwMode="auto">
              <a:xfrm>
                <a:off x="5712969" y="5829058"/>
                <a:ext cx="2193726" cy="317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425" name="Group 70"/>
            <p:cNvGrpSpPr>
              <a:grpSpLocks/>
            </p:cNvGrpSpPr>
            <p:nvPr/>
          </p:nvGrpSpPr>
          <p:grpSpPr bwMode="auto">
            <a:xfrm>
              <a:off x="4191000" y="3810000"/>
              <a:ext cx="1371600" cy="1371600"/>
              <a:chOff x="8382000" y="4572000"/>
              <a:chExt cx="2743200" cy="2743200"/>
            </a:xfrm>
          </p:grpSpPr>
          <p:pic>
            <p:nvPicPr>
              <p:cNvPr id="17440" name="Picture 12"/>
              <p:cNvPicPr preferRelativeResize="0"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8382000" y="4572000"/>
                <a:ext cx="2743200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50" name="Straight Connector 17"/>
              <p:cNvCxnSpPr/>
              <p:nvPr/>
            </p:nvCxnSpPr>
            <p:spPr bwMode="auto">
              <a:xfrm rot="5400000">
                <a:off x="8631865" y="5817945"/>
                <a:ext cx="1981522" cy="317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20"/>
              <p:cNvCxnSpPr/>
              <p:nvPr/>
            </p:nvCxnSpPr>
            <p:spPr bwMode="auto">
              <a:xfrm>
                <a:off x="8836885" y="5838586"/>
                <a:ext cx="2193726" cy="317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426" name="Group 71"/>
            <p:cNvGrpSpPr>
              <a:grpSpLocks/>
            </p:cNvGrpSpPr>
            <p:nvPr/>
          </p:nvGrpSpPr>
          <p:grpSpPr bwMode="auto">
            <a:xfrm>
              <a:off x="5792788" y="3810000"/>
              <a:ext cx="1371600" cy="1371600"/>
              <a:chOff x="11586884" y="4572000"/>
              <a:chExt cx="2743200" cy="2743200"/>
            </a:xfrm>
          </p:grpSpPr>
          <p:pic>
            <p:nvPicPr>
              <p:cNvPr id="17437" name="Picture 11"/>
              <p:cNvPicPr preferRelativeResize="0">
                <a:picLocks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1586884" y="4572000"/>
                <a:ext cx="2743200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53" name="Straight Connector 17"/>
              <p:cNvCxnSpPr/>
              <p:nvPr/>
            </p:nvCxnSpPr>
            <p:spPr bwMode="auto">
              <a:xfrm rot="5400000">
                <a:off x="11836459" y="5817945"/>
                <a:ext cx="1981522" cy="317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20"/>
              <p:cNvCxnSpPr/>
              <p:nvPr/>
            </p:nvCxnSpPr>
            <p:spPr bwMode="auto">
              <a:xfrm>
                <a:off x="12041477" y="5838586"/>
                <a:ext cx="2193728" cy="317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427" name="Group 72"/>
            <p:cNvGrpSpPr>
              <a:grpSpLocks/>
            </p:cNvGrpSpPr>
            <p:nvPr/>
          </p:nvGrpSpPr>
          <p:grpSpPr bwMode="auto">
            <a:xfrm>
              <a:off x="7467600" y="3810000"/>
              <a:ext cx="1371600" cy="1371600"/>
              <a:chOff x="14935200" y="4572000"/>
              <a:chExt cx="2743200" cy="2743200"/>
            </a:xfrm>
          </p:grpSpPr>
          <p:pic>
            <p:nvPicPr>
              <p:cNvPr id="17434" name="Picture 10"/>
              <p:cNvPicPr preferRelativeResize="0">
                <a:picLocks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4935200" y="4572000"/>
                <a:ext cx="2743200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56" name="Straight Connector 17"/>
              <p:cNvCxnSpPr/>
              <p:nvPr/>
            </p:nvCxnSpPr>
            <p:spPr bwMode="auto">
              <a:xfrm rot="5400000">
                <a:off x="15193998" y="5817945"/>
                <a:ext cx="1981522" cy="317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20"/>
              <p:cNvCxnSpPr/>
              <p:nvPr/>
            </p:nvCxnSpPr>
            <p:spPr bwMode="auto">
              <a:xfrm>
                <a:off x="15399016" y="5838586"/>
                <a:ext cx="2193728" cy="317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28" name="TextBox 15"/>
            <p:cNvSpPr txBox="1">
              <a:spLocks noChangeArrowheads="1"/>
            </p:cNvSpPr>
            <p:nvPr/>
          </p:nvSpPr>
          <p:spPr bwMode="auto">
            <a:xfrm>
              <a:off x="8267700" y="3962400"/>
              <a:ext cx="6858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cs typeface="Arial" charset="0"/>
                </a:rPr>
                <a:t>5.3%</a:t>
              </a:r>
            </a:p>
          </p:txBody>
        </p:sp>
        <p:sp>
          <p:nvSpPr>
            <p:cNvPr id="17429" name="TextBox 15"/>
            <p:cNvSpPr txBox="1">
              <a:spLocks noChangeArrowheads="1"/>
            </p:cNvSpPr>
            <p:nvPr/>
          </p:nvSpPr>
          <p:spPr bwMode="auto">
            <a:xfrm>
              <a:off x="6592888" y="3962400"/>
              <a:ext cx="6858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cs typeface="Arial" charset="0"/>
                </a:rPr>
                <a:t>2.1%</a:t>
              </a:r>
            </a:p>
          </p:txBody>
        </p:sp>
        <p:sp>
          <p:nvSpPr>
            <p:cNvPr id="17430" name="TextBox 15"/>
            <p:cNvSpPr txBox="1">
              <a:spLocks noChangeArrowheads="1"/>
            </p:cNvSpPr>
            <p:nvPr/>
          </p:nvSpPr>
          <p:spPr bwMode="auto">
            <a:xfrm>
              <a:off x="4991100" y="3962400"/>
              <a:ext cx="6858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cs typeface="Arial" charset="0"/>
                </a:rPr>
                <a:t>1.5%</a:t>
              </a:r>
            </a:p>
          </p:txBody>
        </p:sp>
        <p:sp>
          <p:nvSpPr>
            <p:cNvPr id="17431" name="TextBox 15"/>
            <p:cNvSpPr txBox="1">
              <a:spLocks noChangeArrowheads="1"/>
            </p:cNvSpPr>
            <p:nvPr/>
          </p:nvSpPr>
          <p:spPr bwMode="auto">
            <a:xfrm>
              <a:off x="3429000" y="3962400"/>
              <a:ext cx="6858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cs typeface="Arial" charset="0"/>
                </a:rPr>
                <a:t>0.3%</a:t>
              </a:r>
            </a:p>
          </p:txBody>
        </p:sp>
        <p:sp>
          <p:nvSpPr>
            <p:cNvPr id="17432" name="Text Box 12"/>
            <p:cNvSpPr txBox="1">
              <a:spLocks noChangeArrowheads="1"/>
            </p:cNvSpPr>
            <p:nvPr/>
          </p:nvSpPr>
          <p:spPr bwMode="auto">
            <a:xfrm rot="-5400000">
              <a:off x="1798732" y="4287534"/>
              <a:ext cx="11811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Day 7</a:t>
              </a:r>
              <a:endParaRPr lang="en-US" sz="1400" baseline="30000"/>
            </a:p>
          </p:txBody>
        </p:sp>
        <p:sp>
          <p:nvSpPr>
            <p:cNvPr id="17433" name="TextBox 78"/>
            <p:cNvSpPr txBox="1">
              <a:spLocks noChangeArrowheads="1"/>
            </p:cNvSpPr>
            <p:nvPr/>
          </p:nvSpPr>
          <p:spPr bwMode="auto">
            <a:xfrm rot="-5400000">
              <a:off x="1140492" y="3556841"/>
              <a:ext cx="1638300" cy="32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>
              <a:spAutoFit/>
            </a:bodyPr>
            <a:lstStyle/>
            <a:p>
              <a:r>
                <a:rPr lang="en-US"/>
                <a:t>Lymphoid DCs</a:t>
              </a:r>
            </a:p>
          </p:txBody>
        </p:sp>
      </p:grpSp>
      <p:sp>
        <p:nvSpPr>
          <p:cNvPr id="17410" name="Rectangle 103"/>
          <p:cNvSpPr>
            <a:spLocks noChangeArrowheads="1"/>
          </p:cNvSpPr>
          <p:nvPr/>
        </p:nvSpPr>
        <p:spPr bwMode="auto">
          <a:xfrm>
            <a:off x="228600" y="387350"/>
            <a:ext cx="875347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 anchor="ctr">
            <a:spAutoFit/>
          </a:bodyPr>
          <a:lstStyle/>
          <a:p>
            <a:pPr defTabSz="457200"/>
            <a:r>
              <a:rPr lang="en-US" altLang="zh-CN" sz="1600" b="1">
                <a:ea typeface="宋体" charset="-122"/>
              </a:rPr>
              <a:t>Supplementary Figure 2</a:t>
            </a:r>
            <a:r>
              <a:rPr lang="en-US" altLang="zh-CN" sz="1600">
                <a:ea typeface="宋体" charset="-122"/>
              </a:rPr>
              <a:t>. Vaccination with SA-4-1BBL-Ova conjugates results in increased and sustained antigen cross-presentation by lymphoid DCs. C57BL/6 mice were vaccinated as in Fig. 1</a:t>
            </a:r>
            <a:r>
              <a:rPr lang="en-US" altLang="zh-CN" sz="1600" i="1">
                <a:ea typeface="宋体" charset="-122"/>
              </a:rPr>
              <a:t>C</a:t>
            </a:r>
            <a:r>
              <a:rPr lang="en-US" altLang="zh-CN" sz="1600">
                <a:ea typeface="宋体" charset="-122"/>
              </a:rPr>
              <a:t>, and d</a:t>
            </a:r>
            <a:r>
              <a:rPr lang="en-US" sz="1600"/>
              <a:t>raining LNs were harvested 4 and 7 days later to assess antigen cross-presentation </a:t>
            </a:r>
            <a:r>
              <a:rPr lang="en-US" altLang="zh-CN" sz="1600">
                <a:ea typeface="宋体" charset="-122"/>
              </a:rPr>
              <a:t>as in Fig. 1</a:t>
            </a:r>
            <a:r>
              <a:rPr lang="en-US" altLang="zh-CN" sz="1600" i="1">
                <a:ea typeface="宋体" charset="-122"/>
              </a:rPr>
              <a:t>C</a:t>
            </a:r>
            <a:r>
              <a:rPr lang="en-US" altLang="zh-CN" sz="1600">
                <a:ea typeface="宋体" charset="-12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03"/>
          <p:cNvSpPr>
            <a:spLocks noChangeArrowheads="1"/>
          </p:cNvSpPr>
          <p:nvPr/>
        </p:nvSpPr>
        <p:spPr bwMode="auto">
          <a:xfrm>
            <a:off x="228600" y="149225"/>
            <a:ext cx="87534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 anchor="ctr">
            <a:spAutoFit/>
          </a:bodyPr>
          <a:lstStyle/>
          <a:p>
            <a:pPr defTabSz="457200"/>
            <a:r>
              <a:rPr lang="en-US" altLang="zh-CN" sz="1600" b="1">
                <a:ea typeface="宋体" charset="-122"/>
              </a:rPr>
              <a:t>Supplementary Figure 3</a:t>
            </a:r>
            <a:r>
              <a:rPr lang="en-US" altLang="zh-CN" sz="1600">
                <a:ea typeface="宋体" charset="-122"/>
              </a:rPr>
              <a:t>. Increased antigen cross-presentation is strictly dependent on 4-1BB expression.  C57BL/6 </a:t>
            </a:r>
            <a:r>
              <a:rPr lang="en-US" altLang="zh-CN" sz="1600" i="1">
                <a:ea typeface="宋体" charset="-122"/>
              </a:rPr>
              <a:t>4-1BB</a:t>
            </a:r>
            <a:r>
              <a:rPr lang="en-US" altLang="zh-CN" sz="1600" i="1" baseline="30000">
                <a:ea typeface="宋体" charset="-122"/>
              </a:rPr>
              <a:t>-/-</a:t>
            </a:r>
            <a:r>
              <a:rPr lang="en-US" altLang="zh-CN" sz="1600">
                <a:ea typeface="宋体" charset="-122"/>
              </a:rPr>
              <a:t> mice were vaccinated and analyzed as in Fig. 1</a:t>
            </a:r>
            <a:r>
              <a:rPr lang="en-US" altLang="zh-CN" sz="1600" i="1">
                <a:ea typeface="宋体" charset="-122"/>
              </a:rPr>
              <a:t>C</a:t>
            </a:r>
            <a:r>
              <a:rPr lang="en-US" altLang="zh-CN" sz="1600">
                <a:ea typeface="宋体" charset="-122"/>
              </a:rPr>
              <a:t>.</a:t>
            </a:r>
          </a:p>
        </p:txBody>
      </p:sp>
      <p:grpSp>
        <p:nvGrpSpPr>
          <p:cNvPr id="18434" name="Group 106"/>
          <p:cNvGrpSpPr>
            <a:grpSpLocks/>
          </p:cNvGrpSpPr>
          <p:nvPr/>
        </p:nvGrpSpPr>
        <p:grpSpPr bwMode="auto">
          <a:xfrm>
            <a:off x="-76200" y="749300"/>
            <a:ext cx="9163050" cy="6116638"/>
            <a:chOff x="0" y="749465"/>
            <a:chExt cx="9163050" cy="6117253"/>
          </a:xfrm>
        </p:grpSpPr>
        <p:grpSp>
          <p:nvGrpSpPr>
            <p:cNvPr id="18435" name="Group 73"/>
            <p:cNvGrpSpPr>
              <a:grpSpLocks/>
            </p:cNvGrpSpPr>
            <p:nvPr/>
          </p:nvGrpSpPr>
          <p:grpSpPr bwMode="auto">
            <a:xfrm>
              <a:off x="2563813" y="1346200"/>
              <a:ext cx="1376362" cy="1209675"/>
              <a:chOff x="1632" y="360"/>
              <a:chExt cx="864" cy="864"/>
            </a:xfrm>
          </p:grpSpPr>
          <p:pic>
            <p:nvPicPr>
              <p:cNvPr id="18531" name="Picture 4"/>
              <p:cNvPicPr preferRelativeResize="0"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632" y="360"/>
                <a:ext cx="864" cy="86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8532" name="Group 72"/>
              <p:cNvGrpSpPr>
                <a:grpSpLocks/>
              </p:cNvGrpSpPr>
              <p:nvPr/>
            </p:nvGrpSpPr>
            <p:grpSpPr bwMode="auto">
              <a:xfrm>
                <a:off x="1800" y="456"/>
                <a:ext cx="662" cy="582"/>
                <a:chOff x="1800" y="456"/>
                <a:chExt cx="662" cy="582"/>
              </a:xfrm>
            </p:grpSpPr>
            <p:cxnSp>
              <p:nvCxnSpPr>
                <p:cNvPr id="4" name="Straight Connector 17"/>
                <p:cNvCxnSpPr/>
                <p:nvPr/>
              </p:nvCxnSpPr>
              <p:spPr>
                <a:xfrm rot="5400000">
                  <a:off x="1771" y="751"/>
                  <a:ext cx="582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20"/>
                <p:cNvCxnSpPr/>
                <p:nvPr/>
              </p:nvCxnSpPr>
              <p:spPr>
                <a:xfrm>
                  <a:off x="1801" y="746"/>
                  <a:ext cx="661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436" name="Group 74"/>
            <p:cNvGrpSpPr>
              <a:grpSpLocks/>
            </p:cNvGrpSpPr>
            <p:nvPr/>
          </p:nvGrpSpPr>
          <p:grpSpPr bwMode="auto">
            <a:xfrm>
              <a:off x="4170363" y="1346200"/>
              <a:ext cx="1377950" cy="1209675"/>
              <a:chOff x="2640" y="360"/>
              <a:chExt cx="864" cy="864"/>
            </a:xfrm>
          </p:grpSpPr>
          <p:pic>
            <p:nvPicPr>
              <p:cNvPr id="18527" name="Picture 8"/>
              <p:cNvPicPr preferRelativeResize="0"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640" y="360"/>
                <a:ext cx="864" cy="86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8528" name="Group 31"/>
              <p:cNvGrpSpPr>
                <a:grpSpLocks/>
              </p:cNvGrpSpPr>
              <p:nvPr/>
            </p:nvGrpSpPr>
            <p:grpSpPr bwMode="auto">
              <a:xfrm>
                <a:off x="2806" y="462"/>
                <a:ext cx="662" cy="582"/>
                <a:chOff x="672" y="456"/>
                <a:chExt cx="662" cy="582"/>
              </a:xfrm>
            </p:grpSpPr>
            <p:cxnSp>
              <p:nvCxnSpPr>
                <p:cNvPr id="6" name="Straight Connector 17"/>
                <p:cNvCxnSpPr/>
                <p:nvPr/>
              </p:nvCxnSpPr>
              <p:spPr>
                <a:xfrm rot="5400000">
                  <a:off x="643" y="751"/>
                  <a:ext cx="582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20"/>
                <p:cNvCxnSpPr/>
                <p:nvPr/>
              </p:nvCxnSpPr>
              <p:spPr>
                <a:xfrm>
                  <a:off x="672" y="744"/>
                  <a:ext cx="662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437" name="Group 75"/>
            <p:cNvGrpSpPr>
              <a:grpSpLocks/>
            </p:cNvGrpSpPr>
            <p:nvPr/>
          </p:nvGrpSpPr>
          <p:grpSpPr bwMode="auto">
            <a:xfrm>
              <a:off x="5786438" y="1346200"/>
              <a:ext cx="1377950" cy="1209675"/>
              <a:chOff x="3654" y="360"/>
              <a:chExt cx="864" cy="864"/>
            </a:xfrm>
          </p:grpSpPr>
          <p:pic>
            <p:nvPicPr>
              <p:cNvPr id="18523" name="Picture 12"/>
              <p:cNvPicPr preferRelativeResize="0"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654" y="360"/>
                <a:ext cx="864" cy="86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8524" name="Group 34"/>
              <p:cNvGrpSpPr>
                <a:grpSpLocks/>
              </p:cNvGrpSpPr>
              <p:nvPr/>
            </p:nvGrpSpPr>
            <p:grpSpPr bwMode="auto">
              <a:xfrm>
                <a:off x="3820" y="462"/>
                <a:ext cx="662" cy="582"/>
                <a:chOff x="672" y="456"/>
                <a:chExt cx="662" cy="582"/>
              </a:xfrm>
            </p:grpSpPr>
            <p:cxnSp>
              <p:nvCxnSpPr>
                <p:cNvPr id="8" name="Straight Connector 17"/>
                <p:cNvCxnSpPr/>
                <p:nvPr/>
              </p:nvCxnSpPr>
              <p:spPr>
                <a:xfrm rot="5400000">
                  <a:off x="643" y="751"/>
                  <a:ext cx="582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20"/>
                <p:cNvCxnSpPr/>
                <p:nvPr/>
              </p:nvCxnSpPr>
              <p:spPr>
                <a:xfrm>
                  <a:off x="672" y="744"/>
                  <a:ext cx="662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438" name="Group 76"/>
            <p:cNvGrpSpPr>
              <a:grpSpLocks/>
            </p:cNvGrpSpPr>
            <p:nvPr/>
          </p:nvGrpSpPr>
          <p:grpSpPr bwMode="auto">
            <a:xfrm>
              <a:off x="7431088" y="1346200"/>
              <a:ext cx="1377950" cy="1209675"/>
              <a:chOff x="4686" y="360"/>
              <a:chExt cx="864" cy="864"/>
            </a:xfrm>
          </p:grpSpPr>
          <p:pic>
            <p:nvPicPr>
              <p:cNvPr id="18519" name="Picture 18"/>
              <p:cNvPicPr preferRelativeResize="0"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686" y="360"/>
                <a:ext cx="864" cy="86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8520" name="Group 37"/>
              <p:cNvGrpSpPr>
                <a:grpSpLocks/>
              </p:cNvGrpSpPr>
              <p:nvPr/>
            </p:nvGrpSpPr>
            <p:grpSpPr bwMode="auto">
              <a:xfrm>
                <a:off x="4852" y="462"/>
                <a:ext cx="662" cy="582"/>
                <a:chOff x="672" y="456"/>
                <a:chExt cx="662" cy="582"/>
              </a:xfrm>
            </p:grpSpPr>
            <p:cxnSp>
              <p:nvCxnSpPr>
                <p:cNvPr id="10" name="Straight Connector 17"/>
                <p:cNvCxnSpPr/>
                <p:nvPr/>
              </p:nvCxnSpPr>
              <p:spPr>
                <a:xfrm rot="5400000">
                  <a:off x="642" y="751"/>
                  <a:ext cx="582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20"/>
                <p:cNvCxnSpPr/>
                <p:nvPr/>
              </p:nvCxnSpPr>
              <p:spPr>
                <a:xfrm>
                  <a:off x="672" y="744"/>
                  <a:ext cx="662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439" name="Group 104"/>
            <p:cNvGrpSpPr>
              <a:grpSpLocks/>
            </p:cNvGrpSpPr>
            <p:nvPr/>
          </p:nvGrpSpPr>
          <p:grpSpPr bwMode="auto">
            <a:xfrm>
              <a:off x="7431088" y="2647950"/>
              <a:ext cx="1377950" cy="1208088"/>
              <a:chOff x="4686" y="1296"/>
              <a:chExt cx="864" cy="864"/>
            </a:xfrm>
          </p:grpSpPr>
          <p:pic>
            <p:nvPicPr>
              <p:cNvPr id="18515" name="Picture 17"/>
              <p:cNvPicPr preferRelativeResize="0"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686" y="1296"/>
                <a:ext cx="864" cy="86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8516" name="Group 103"/>
              <p:cNvGrpSpPr>
                <a:grpSpLocks/>
              </p:cNvGrpSpPr>
              <p:nvPr/>
            </p:nvGrpSpPr>
            <p:grpSpPr bwMode="auto">
              <a:xfrm>
                <a:off x="4848" y="1398"/>
                <a:ext cx="674" cy="570"/>
                <a:chOff x="4848" y="1398"/>
                <a:chExt cx="674" cy="570"/>
              </a:xfrm>
            </p:grpSpPr>
            <p:cxnSp>
              <p:nvCxnSpPr>
                <p:cNvPr id="12" name="Straight Connector 17"/>
                <p:cNvCxnSpPr/>
                <p:nvPr/>
              </p:nvCxnSpPr>
              <p:spPr>
                <a:xfrm rot="5400000">
                  <a:off x="4824" y="1687"/>
                  <a:ext cx="570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20"/>
                <p:cNvCxnSpPr/>
                <p:nvPr/>
              </p:nvCxnSpPr>
              <p:spPr>
                <a:xfrm>
                  <a:off x="4848" y="1704"/>
                  <a:ext cx="67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440" name="Group 82"/>
            <p:cNvGrpSpPr>
              <a:grpSpLocks/>
            </p:cNvGrpSpPr>
            <p:nvPr/>
          </p:nvGrpSpPr>
          <p:grpSpPr bwMode="auto">
            <a:xfrm>
              <a:off x="5776913" y="2647950"/>
              <a:ext cx="1377950" cy="1208088"/>
              <a:chOff x="3648" y="1296"/>
              <a:chExt cx="864" cy="864"/>
            </a:xfrm>
          </p:grpSpPr>
          <p:pic>
            <p:nvPicPr>
              <p:cNvPr id="18511" name="Picture 20"/>
              <p:cNvPicPr preferRelativeResize="0">
                <a:picLocks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648" y="1296"/>
                <a:ext cx="864" cy="86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8512" name="Group 68"/>
              <p:cNvGrpSpPr>
                <a:grpSpLocks/>
              </p:cNvGrpSpPr>
              <p:nvPr/>
            </p:nvGrpSpPr>
            <p:grpSpPr bwMode="auto">
              <a:xfrm>
                <a:off x="3814" y="1398"/>
                <a:ext cx="662" cy="570"/>
                <a:chOff x="3814" y="1398"/>
                <a:chExt cx="662" cy="570"/>
              </a:xfrm>
            </p:grpSpPr>
            <p:cxnSp>
              <p:nvCxnSpPr>
                <p:cNvPr id="14" name="Straight Connector 17"/>
                <p:cNvCxnSpPr/>
                <p:nvPr/>
              </p:nvCxnSpPr>
              <p:spPr>
                <a:xfrm rot="5400000">
                  <a:off x="3791" y="1687"/>
                  <a:ext cx="570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20"/>
                <p:cNvCxnSpPr/>
                <p:nvPr/>
              </p:nvCxnSpPr>
              <p:spPr>
                <a:xfrm>
                  <a:off x="3814" y="1704"/>
                  <a:ext cx="66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441" name="Group 81"/>
            <p:cNvGrpSpPr>
              <a:grpSpLocks/>
            </p:cNvGrpSpPr>
            <p:nvPr/>
          </p:nvGrpSpPr>
          <p:grpSpPr bwMode="auto">
            <a:xfrm>
              <a:off x="4170363" y="2647950"/>
              <a:ext cx="1377950" cy="1208088"/>
              <a:chOff x="2640" y="1296"/>
              <a:chExt cx="864" cy="864"/>
            </a:xfrm>
          </p:grpSpPr>
          <p:pic>
            <p:nvPicPr>
              <p:cNvPr id="18507" name="Picture 7"/>
              <p:cNvPicPr preferRelativeResize="0">
                <a:picLocks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640" y="1296"/>
                <a:ext cx="864" cy="86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8508" name="Group 70"/>
              <p:cNvGrpSpPr>
                <a:grpSpLocks/>
              </p:cNvGrpSpPr>
              <p:nvPr/>
            </p:nvGrpSpPr>
            <p:grpSpPr bwMode="auto">
              <a:xfrm>
                <a:off x="2808" y="1398"/>
                <a:ext cx="662" cy="570"/>
                <a:chOff x="2808" y="1398"/>
                <a:chExt cx="662" cy="570"/>
              </a:xfrm>
            </p:grpSpPr>
            <p:cxnSp>
              <p:nvCxnSpPr>
                <p:cNvPr id="16" name="Straight Connector 17"/>
                <p:cNvCxnSpPr/>
                <p:nvPr/>
              </p:nvCxnSpPr>
              <p:spPr>
                <a:xfrm rot="5400000">
                  <a:off x="2785" y="1687"/>
                  <a:ext cx="570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20"/>
                <p:cNvCxnSpPr/>
                <p:nvPr/>
              </p:nvCxnSpPr>
              <p:spPr>
                <a:xfrm>
                  <a:off x="2808" y="1704"/>
                  <a:ext cx="66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8442" name="Picture 6"/>
            <p:cNvPicPr preferRelativeResize="0"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563813" y="4000500"/>
              <a:ext cx="1376362" cy="12080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8" name="Straight Connector 17"/>
            <p:cNvCxnSpPr/>
            <p:nvPr/>
          </p:nvCxnSpPr>
          <p:spPr bwMode="auto">
            <a:xfrm rot="5400000">
              <a:off x="2849522" y="4539209"/>
              <a:ext cx="79859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0"/>
            <p:cNvCxnSpPr/>
            <p:nvPr/>
          </p:nvCxnSpPr>
          <p:spPr bwMode="auto">
            <a:xfrm>
              <a:off x="2820988" y="4529683"/>
              <a:ext cx="1073150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45" name="Group 106"/>
            <p:cNvGrpSpPr>
              <a:grpSpLocks/>
            </p:cNvGrpSpPr>
            <p:nvPr/>
          </p:nvGrpSpPr>
          <p:grpSpPr bwMode="auto">
            <a:xfrm>
              <a:off x="4170363" y="4000500"/>
              <a:ext cx="1377950" cy="1208088"/>
              <a:chOff x="2640" y="2304"/>
              <a:chExt cx="864" cy="864"/>
            </a:xfrm>
          </p:grpSpPr>
          <p:pic>
            <p:nvPicPr>
              <p:cNvPr id="18503" name="Picture 9"/>
              <p:cNvPicPr preferRelativeResize="0">
                <a:picLocks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2640" y="2304"/>
                <a:ext cx="864" cy="86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8504" name="Group 105"/>
              <p:cNvGrpSpPr>
                <a:grpSpLocks/>
              </p:cNvGrpSpPr>
              <p:nvPr/>
            </p:nvGrpSpPr>
            <p:grpSpPr bwMode="auto">
              <a:xfrm>
                <a:off x="2802" y="2412"/>
                <a:ext cx="674" cy="564"/>
                <a:chOff x="2802" y="2412"/>
                <a:chExt cx="674" cy="564"/>
              </a:xfrm>
            </p:grpSpPr>
            <p:cxnSp>
              <p:nvCxnSpPr>
                <p:cNvPr id="20" name="Straight Connector 17"/>
                <p:cNvCxnSpPr/>
                <p:nvPr/>
              </p:nvCxnSpPr>
              <p:spPr>
                <a:xfrm rot="5400000">
                  <a:off x="2777" y="2698"/>
                  <a:ext cx="564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802" y="2682"/>
                  <a:ext cx="674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446" name="Group 114"/>
            <p:cNvGrpSpPr>
              <a:grpSpLocks/>
            </p:cNvGrpSpPr>
            <p:nvPr/>
          </p:nvGrpSpPr>
          <p:grpSpPr bwMode="auto">
            <a:xfrm>
              <a:off x="5776913" y="4000500"/>
              <a:ext cx="1377950" cy="1208088"/>
              <a:chOff x="3648" y="2304"/>
              <a:chExt cx="864" cy="864"/>
            </a:xfrm>
          </p:grpSpPr>
          <p:pic>
            <p:nvPicPr>
              <p:cNvPr id="18499" name="Picture 13"/>
              <p:cNvPicPr preferRelativeResize="0">
                <a:picLocks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648" y="2304"/>
                <a:ext cx="864" cy="86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8500" name="Group 113"/>
              <p:cNvGrpSpPr>
                <a:grpSpLocks/>
              </p:cNvGrpSpPr>
              <p:nvPr/>
            </p:nvGrpSpPr>
            <p:grpSpPr bwMode="auto">
              <a:xfrm>
                <a:off x="3809" y="2406"/>
                <a:ext cx="674" cy="564"/>
                <a:chOff x="3809" y="2406"/>
                <a:chExt cx="674" cy="564"/>
              </a:xfrm>
            </p:grpSpPr>
            <p:cxnSp>
              <p:nvCxnSpPr>
                <p:cNvPr id="22" name="Straight Connector 17"/>
                <p:cNvCxnSpPr/>
                <p:nvPr/>
              </p:nvCxnSpPr>
              <p:spPr>
                <a:xfrm rot="5400000">
                  <a:off x="3789" y="2694"/>
                  <a:ext cx="564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0"/>
                <p:cNvCxnSpPr/>
                <p:nvPr/>
              </p:nvCxnSpPr>
              <p:spPr>
                <a:xfrm>
                  <a:off x="3809" y="2689"/>
                  <a:ext cx="67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447" name="Group 112"/>
            <p:cNvGrpSpPr>
              <a:grpSpLocks/>
            </p:cNvGrpSpPr>
            <p:nvPr/>
          </p:nvGrpSpPr>
          <p:grpSpPr bwMode="auto">
            <a:xfrm>
              <a:off x="7461250" y="4000500"/>
              <a:ext cx="1376363" cy="1208088"/>
              <a:chOff x="4704" y="2304"/>
              <a:chExt cx="864" cy="864"/>
            </a:xfrm>
          </p:grpSpPr>
          <p:pic>
            <p:nvPicPr>
              <p:cNvPr id="18495" name="Picture 19"/>
              <p:cNvPicPr preferRelativeResize="0"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4704" y="2304"/>
                <a:ext cx="864" cy="86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8496" name="Group 111"/>
              <p:cNvGrpSpPr>
                <a:grpSpLocks/>
              </p:cNvGrpSpPr>
              <p:nvPr/>
            </p:nvGrpSpPr>
            <p:grpSpPr bwMode="auto">
              <a:xfrm>
                <a:off x="4865" y="2406"/>
                <a:ext cx="674" cy="564"/>
                <a:chOff x="4865" y="2406"/>
                <a:chExt cx="674" cy="564"/>
              </a:xfrm>
            </p:grpSpPr>
            <p:cxnSp>
              <p:nvCxnSpPr>
                <p:cNvPr id="24" name="Straight Connector 17"/>
                <p:cNvCxnSpPr/>
                <p:nvPr/>
              </p:nvCxnSpPr>
              <p:spPr>
                <a:xfrm rot="5400000">
                  <a:off x="4850" y="2694"/>
                  <a:ext cx="564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0"/>
                <p:cNvCxnSpPr/>
                <p:nvPr/>
              </p:nvCxnSpPr>
              <p:spPr>
                <a:xfrm>
                  <a:off x="4866" y="2678"/>
                  <a:ext cx="673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8448" name="Picture 5"/>
            <p:cNvPicPr preferRelativeResize="0"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563813" y="2647950"/>
              <a:ext cx="1376362" cy="12080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26" name="Straight Connector 17"/>
            <p:cNvCxnSpPr/>
            <p:nvPr/>
          </p:nvCxnSpPr>
          <p:spPr bwMode="auto">
            <a:xfrm rot="5400000">
              <a:off x="2856666" y="3192080"/>
              <a:ext cx="797005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0"/>
            <p:cNvCxnSpPr/>
            <p:nvPr/>
          </p:nvCxnSpPr>
          <p:spPr bwMode="auto">
            <a:xfrm>
              <a:off x="2814638" y="3218276"/>
              <a:ext cx="1079500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51" name="Text Box 80"/>
            <p:cNvSpPr txBox="1">
              <a:spLocks noChangeArrowheads="1"/>
            </p:cNvSpPr>
            <p:nvPr/>
          </p:nvSpPr>
          <p:spPr bwMode="auto">
            <a:xfrm>
              <a:off x="3386138" y="1438275"/>
              <a:ext cx="620712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0.3%</a:t>
              </a:r>
            </a:p>
          </p:txBody>
        </p:sp>
        <p:sp>
          <p:nvSpPr>
            <p:cNvPr id="18452" name="Text Box 80"/>
            <p:cNvSpPr txBox="1">
              <a:spLocks noChangeArrowheads="1"/>
            </p:cNvSpPr>
            <p:nvPr/>
          </p:nvSpPr>
          <p:spPr bwMode="auto">
            <a:xfrm>
              <a:off x="4983163" y="1435100"/>
              <a:ext cx="6873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4.5%</a:t>
              </a:r>
            </a:p>
          </p:txBody>
        </p:sp>
        <p:sp>
          <p:nvSpPr>
            <p:cNvPr id="18453" name="Text Box 80"/>
            <p:cNvSpPr txBox="1">
              <a:spLocks noChangeArrowheads="1"/>
            </p:cNvSpPr>
            <p:nvPr/>
          </p:nvSpPr>
          <p:spPr bwMode="auto">
            <a:xfrm>
              <a:off x="8235950" y="1431925"/>
              <a:ext cx="661988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4.4%</a:t>
              </a:r>
            </a:p>
          </p:txBody>
        </p:sp>
        <p:sp>
          <p:nvSpPr>
            <p:cNvPr id="18454" name="Text Box 80"/>
            <p:cNvSpPr txBox="1">
              <a:spLocks noChangeArrowheads="1"/>
            </p:cNvSpPr>
            <p:nvPr/>
          </p:nvSpPr>
          <p:spPr bwMode="auto">
            <a:xfrm>
              <a:off x="6604000" y="1431925"/>
              <a:ext cx="703263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4.2%</a:t>
              </a:r>
            </a:p>
          </p:txBody>
        </p:sp>
        <p:sp>
          <p:nvSpPr>
            <p:cNvPr id="18455" name="Text Box 80"/>
            <p:cNvSpPr txBox="1">
              <a:spLocks noChangeArrowheads="1"/>
            </p:cNvSpPr>
            <p:nvPr/>
          </p:nvSpPr>
          <p:spPr bwMode="auto">
            <a:xfrm>
              <a:off x="3386138" y="2744788"/>
              <a:ext cx="6540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0.4%</a:t>
              </a:r>
            </a:p>
          </p:txBody>
        </p:sp>
        <p:sp>
          <p:nvSpPr>
            <p:cNvPr id="18456" name="Text Box 80"/>
            <p:cNvSpPr txBox="1">
              <a:spLocks noChangeArrowheads="1"/>
            </p:cNvSpPr>
            <p:nvPr/>
          </p:nvSpPr>
          <p:spPr bwMode="auto">
            <a:xfrm>
              <a:off x="4973638" y="2752725"/>
              <a:ext cx="6127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5.3%</a:t>
              </a:r>
            </a:p>
          </p:txBody>
        </p:sp>
        <p:sp>
          <p:nvSpPr>
            <p:cNvPr id="18457" name="Text Box 80"/>
            <p:cNvSpPr txBox="1">
              <a:spLocks noChangeArrowheads="1"/>
            </p:cNvSpPr>
            <p:nvPr/>
          </p:nvSpPr>
          <p:spPr bwMode="auto">
            <a:xfrm>
              <a:off x="6599238" y="2752725"/>
              <a:ext cx="61436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5.5%</a:t>
              </a:r>
            </a:p>
          </p:txBody>
        </p:sp>
        <p:sp>
          <p:nvSpPr>
            <p:cNvPr id="18458" name="Text Box 80"/>
            <p:cNvSpPr txBox="1">
              <a:spLocks noChangeArrowheads="1"/>
            </p:cNvSpPr>
            <p:nvPr/>
          </p:nvSpPr>
          <p:spPr bwMode="auto">
            <a:xfrm>
              <a:off x="8264525" y="2752725"/>
              <a:ext cx="6207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5.1%</a:t>
              </a:r>
            </a:p>
          </p:txBody>
        </p:sp>
        <p:sp>
          <p:nvSpPr>
            <p:cNvPr id="18459" name="Text Box 80"/>
            <p:cNvSpPr txBox="1">
              <a:spLocks noChangeArrowheads="1"/>
            </p:cNvSpPr>
            <p:nvPr/>
          </p:nvSpPr>
          <p:spPr bwMode="auto">
            <a:xfrm>
              <a:off x="3394075" y="4102100"/>
              <a:ext cx="660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0.2%</a:t>
              </a:r>
            </a:p>
          </p:txBody>
        </p:sp>
        <p:sp>
          <p:nvSpPr>
            <p:cNvPr id="18460" name="Text Box 80"/>
            <p:cNvSpPr txBox="1">
              <a:spLocks noChangeArrowheads="1"/>
            </p:cNvSpPr>
            <p:nvPr/>
          </p:nvSpPr>
          <p:spPr bwMode="auto">
            <a:xfrm>
              <a:off x="5002213" y="4102100"/>
              <a:ext cx="6492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2.1%</a:t>
              </a:r>
            </a:p>
          </p:txBody>
        </p:sp>
        <p:sp>
          <p:nvSpPr>
            <p:cNvPr id="18461" name="Text Box 80"/>
            <p:cNvSpPr txBox="1">
              <a:spLocks noChangeArrowheads="1"/>
            </p:cNvSpPr>
            <p:nvPr/>
          </p:nvSpPr>
          <p:spPr bwMode="auto">
            <a:xfrm>
              <a:off x="6608763" y="4087813"/>
              <a:ext cx="6508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1.7%</a:t>
              </a:r>
            </a:p>
          </p:txBody>
        </p:sp>
        <p:sp>
          <p:nvSpPr>
            <p:cNvPr id="18462" name="Text Box 80"/>
            <p:cNvSpPr txBox="1">
              <a:spLocks noChangeArrowheads="1"/>
            </p:cNvSpPr>
            <p:nvPr/>
          </p:nvSpPr>
          <p:spPr bwMode="auto">
            <a:xfrm>
              <a:off x="8272463" y="4090988"/>
              <a:ext cx="679450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2.3%</a:t>
              </a:r>
            </a:p>
          </p:txBody>
        </p:sp>
        <p:sp>
          <p:nvSpPr>
            <p:cNvPr id="18463" name="Text Box 11"/>
            <p:cNvSpPr txBox="1">
              <a:spLocks noChangeArrowheads="1"/>
            </p:cNvSpPr>
            <p:nvPr/>
          </p:nvSpPr>
          <p:spPr bwMode="auto">
            <a:xfrm>
              <a:off x="214312" y="1638300"/>
              <a:ext cx="1843088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/>
              <a:r>
                <a:rPr lang="en-US"/>
                <a:t>CD11c</a:t>
              </a:r>
              <a:r>
                <a:rPr lang="en-US" baseline="30000"/>
                <a:t>high</a:t>
              </a:r>
              <a:r>
                <a:rPr lang="en-US"/>
                <a:t> DCs      4-1BB</a:t>
              </a:r>
              <a:r>
                <a:rPr lang="en-US" baseline="30000"/>
                <a:t>-/-</a:t>
              </a:r>
            </a:p>
          </p:txBody>
        </p:sp>
        <p:sp>
          <p:nvSpPr>
            <p:cNvPr id="18464" name="Text Box 12"/>
            <p:cNvSpPr txBox="1">
              <a:spLocks noChangeArrowheads="1"/>
            </p:cNvSpPr>
            <p:nvPr/>
          </p:nvSpPr>
          <p:spPr bwMode="auto">
            <a:xfrm>
              <a:off x="6350" y="2846388"/>
              <a:ext cx="225107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/>
              <a:r>
                <a:rPr lang="en-US"/>
                <a:t>Lymphoid DCs </a:t>
              </a:r>
            </a:p>
            <a:p>
              <a:pPr algn="ctr" defTabSz="457200"/>
              <a:r>
                <a:rPr lang="en-US"/>
                <a:t>    4-1BB</a:t>
              </a:r>
              <a:r>
                <a:rPr lang="en-US" baseline="30000"/>
                <a:t>-/-</a:t>
              </a:r>
              <a:endParaRPr lang="en-US" sz="1400" baseline="30000"/>
            </a:p>
          </p:txBody>
        </p:sp>
        <p:sp>
          <p:nvSpPr>
            <p:cNvPr id="18465" name="Text Box 13"/>
            <p:cNvSpPr txBox="1">
              <a:spLocks noChangeArrowheads="1"/>
            </p:cNvSpPr>
            <p:nvPr/>
          </p:nvSpPr>
          <p:spPr bwMode="auto">
            <a:xfrm>
              <a:off x="6350" y="4256088"/>
              <a:ext cx="228917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/>
              <a:r>
                <a:rPr lang="en-US"/>
                <a:t>Myeloid DCs </a:t>
              </a:r>
            </a:p>
            <a:p>
              <a:pPr algn="ctr" defTabSz="457200"/>
              <a:r>
                <a:rPr lang="en-US"/>
                <a:t>        4-1BB</a:t>
              </a:r>
              <a:r>
                <a:rPr lang="en-US" baseline="30000"/>
                <a:t>-/-</a:t>
              </a:r>
              <a:endParaRPr lang="en-US" sz="1400" baseline="30000"/>
            </a:p>
          </p:txBody>
        </p:sp>
        <p:sp>
          <p:nvSpPr>
            <p:cNvPr id="18466" name="Text Box 14"/>
            <p:cNvSpPr txBox="1">
              <a:spLocks noChangeArrowheads="1"/>
            </p:cNvSpPr>
            <p:nvPr/>
          </p:nvSpPr>
          <p:spPr bwMode="auto">
            <a:xfrm>
              <a:off x="4552950" y="761497"/>
              <a:ext cx="917575" cy="35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700"/>
                <a:t>Ova</a:t>
              </a:r>
            </a:p>
          </p:txBody>
        </p:sp>
        <p:sp>
          <p:nvSpPr>
            <p:cNvPr id="18467" name="Text Box 15"/>
            <p:cNvSpPr txBox="1">
              <a:spLocks noChangeArrowheads="1"/>
            </p:cNvSpPr>
            <p:nvPr/>
          </p:nvSpPr>
          <p:spPr bwMode="auto">
            <a:xfrm>
              <a:off x="5466517" y="764004"/>
              <a:ext cx="1912938" cy="35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700"/>
                <a:t>SA-4-1BBL+Ova</a:t>
              </a:r>
            </a:p>
          </p:txBody>
        </p:sp>
        <p:sp>
          <p:nvSpPr>
            <p:cNvPr id="18468" name="Text Box 16"/>
            <p:cNvSpPr txBox="1">
              <a:spLocks noChangeArrowheads="1"/>
            </p:cNvSpPr>
            <p:nvPr/>
          </p:nvSpPr>
          <p:spPr bwMode="auto">
            <a:xfrm>
              <a:off x="7173913" y="762000"/>
              <a:ext cx="1989137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/>
              <a:r>
                <a:rPr lang="en-US" sz="1700"/>
                <a:t>SA-4-1BBL-Ova       conj</a:t>
              </a:r>
            </a:p>
          </p:txBody>
        </p:sp>
        <p:sp>
          <p:nvSpPr>
            <p:cNvPr id="18469" name="Text Box 14"/>
            <p:cNvSpPr txBox="1">
              <a:spLocks noChangeArrowheads="1"/>
            </p:cNvSpPr>
            <p:nvPr/>
          </p:nvSpPr>
          <p:spPr bwMode="auto">
            <a:xfrm>
              <a:off x="2870200" y="749465"/>
              <a:ext cx="917575" cy="35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700"/>
                <a:t>Naive</a:t>
              </a:r>
            </a:p>
          </p:txBody>
        </p:sp>
        <p:sp>
          <p:nvSpPr>
            <p:cNvPr id="18470" name="TextBox 85"/>
            <p:cNvSpPr txBox="1">
              <a:spLocks noChangeArrowheads="1"/>
            </p:cNvSpPr>
            <p:nvPr/>
          </p:nvSpPr>
          <p:spPr bwMode="auto">
            <a:xfrm>
              <a:off x="2514600" y="6497386"/>
              <a:ext cx="99536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en-US"/>
                <a:t>CD11c</a:t>
              </a:r>
            </a:p>
          </p:txBody>
        </p:sp>
        <p:sp>
          <p:nvSpPr>
            <p:cNvPr id="89" name="TextBox 88"/>
            <p:cNvSpPr txBox="1"/>
            <p:nvPr/>
          </p:nvSpPr>
          <p:spPr bwMode="auto">
            <a:xfrm>
              <a:off x="2015351" y="4974988"/>
              <a:ext cx="646331" cy="1546132"/>
            </a:xfrm>
            <a:prstGeom prst="rect">
              <a:avLst/>
            </a:prstGeom>
            <a:noFill/>
          </p:spPr>
          <p:txBody>
            <a:bodyPr vert="vert270" lIns="182880" tIns="91440" rIns="182880" bIns="91440">
              <a:spAutoFit/>
            </a:bodyPr>
            <a:lstStyle/>
            <a:p>
              <a:pPr>
                <a:defRPr/>
              </a:pPr>
              <a:r>
                <a:rPr lang="en-US" dirty="0"/>
                <a:t>K</a:t>
              </a:r>
              <a:r>
                <a:rPr lang="en-US" baseline="30000" dirty="0"/>
                <a:t>b</a:t>
              </a:r>
              <a:r>
                <a:rPr lang="en-US" dirty="0"/>
                <a:t>-SIINFEKL</a:t>
              </a:r>
            </a:p>
          </p:txBody>
        </p:sp>
        <p:sp>
          <p:nvSpPr>
            <p:cNvPr id="18472" name="Text Box 13"/>
            <p:cNvSpPr txBox="1">
              <a:spLocks noChangeArrowheads="1"/>
            </p:cNvSpPr>
            <p:nvPr/>
          </p:nvSpPr>
          <p:spPr bwMode="auto">
            <a:xfrm>
              <a:off x="0" y="5634038"/>
              <a:ext cx="2244725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/>
              <a:r>
                <a:rPr lang="en-US"/>
                <a:t>Plasmacytoid DCs 4-1BB</a:t>
              </a:r>
              <a:r>
                <a:rPr lang="en-US" baseline="30000"/>
                <a:t>-/-</a:t>
              </a:r>
              <a:endParaRPr lang="en-US" sz="1400" baseline="30000"/>
            </a:p>
          </p:txBody>
        </p:sp>
        <p:pic>
          <p:nvPicPr>
            <p:cNvPr id="18473" name="Picture 2"/>
            <p:cNvPicPr preferRelativeResize="0">
              <a:picLocks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461250" y="5294313"/>
              <a:ext cx="1376363" cy="120808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474" name="Picture 3"/>
            <p:cNvPicPr preferRelativeResize="0"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778500" y="5310188"/>
              <a:ext cx="1376363" cy="120808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475" name="Picture 4"/>
            <p:cNvPicPr preferRelativeResize="0">
              <a:picLocks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170363" y="5307013"/>
              <a:ext cx="1376362" cy="120808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476" name="Picture 5"/>
            <p:cNvPicPr preferRelativeResize="0">
              <a:picLocks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2563813" y="5318125"/>
              <a:ext cx="1376362" cy="120967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grpSp>
          <p:nvGrpSpPr>
            <p:cNvPr id="18477" name="Group 101"/>
            <p:cNvGrpSpPr>
              <a:grpSpLocks/>
            </p:cNvGrpSpPr>
            <p:nvPr/>
          </p:nvGrpSpPr>
          <p:grpSpPr bwMode="auto">
            <a:xfrm>
              <a:off x="2795588" y="5440363"/>
              <a:ext cx="1101725" cy="846137"/>
              <a:chOff x="3555" y="6618"/>
              <a:chExt cx="1382" cy="1209"/>
            </a:xfrm>
          </p:grpSpPr>
          <p:cxnSp>
            <p:nvCxnSpPr>
              <p:cNvPr id="28" name="Straight Connector 17"/>
              <p:cNvCxnSpPr/>
              <p:nvPr/>
            </p:nvCxnSpPr>
            <p:spPr>
              <a:xfrm rot="5400000">
                <a:off x="3384" y="7222"/>
                <a:ext cx="1209" cy="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0"/>
              <p:cNvCxnSpPr/>
              <p:nvPr/>
            </p:nvCxnSpPr>
            <p:spPr>
              <a:xfrm>
                <a:off x="3555" y="7125"/>
                <a:ext cx="1382" cy="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78" name="Group 102"/>
            <p:cNvGrpSpPr>
              <a:grpSpLocks/>
            </p:cNvGrpSpPr>
            <p:nvPr/>
          </p:nvGrpSpPr>
          <p:grpSpPr bwMode="auto">
            <a:xfrm>
              <a:off x="4402138" y="5429250"/>
              <a:ext cx="1101725" cy="846138"/>
              <a:chOff x="3555" y="6618"/>
              <a:chExt cx="1382" cy="1209"/>
            </a:xfrm>
          </p:grpSpPr>
          <p:cxnSp>
            <p:nvCxnSpPr>
              <p:cNvPr id="30" name="Straight Connector 17"/>
              <p:cNvCxnSpPr/>
              <p:nvPr/>
            </p:nvCxnSpPr>
            <p:spPr>
              <a:xfrm rot="5400000">
                <a:off x="3384" y="7222"/>
                <a:ext cx="1209" cy="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20"/>
              <p:cNvCxnSpPr/>
              <p:nvPr/>
            </p:nvCxnSpPr>
            <p:spPr>
              <a:xfrm>
                <a:off x="3555" y="7125"/>
                <a:ext cx="1382" cy="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79" name="Group 105"/>
            <p:cNvGrpSpPr>
              <a:grpSpLocks/>
            </p:cNvGrpSpPr>
            <p:nvPr/>
          </p:nvGrpSpPr>
          <p:grpSpPr bwMode="auto">
            <a:xfrm>
              <a:off x="6010275" y="5435600"/>
              <a:ext cx="1101725" cy="846138"/>
              <a:chOff x="3555" y="6618"/>
              <a:chExt cx="1382" cy="1209"/>
            </a:xfrm>
          </p:grpSpPr>
          <p:cxnSp>
            <p:nvCxnSpPr>
              <p:cNvPr id="25600" name="Straight Connector 17"/>
              <p:cNvCxnSpPr/>
              <p:nvPr/>
            </p:nvCxnSpPr>
            <p:spPr>
              <a:xfrm rot="5400000">
                <a:off x="3384" y="7222"/>
                <a:ext cx="1209" cy="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08" name="Straight Connector 20"/>
              <p:cNvCxnSpPr/>
              <p:nvPr/>
            </p:nvCxnSpPr>
            <p:spPr>
              <a:xfrm>
                <a:off x="3557" y="7125"/>
                <a:ext cx="1382" cy="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80" name="Group 108"/>
            <p:cNvGrpSpPr>
              <a:grpSpLocks/>
            </p:cNvGrpSpPr>
            <p:nvPr/>
          </p:nvGrpSpPr>
          <p:grpSpPr bwMode="auto">
            <a:xfrm>
              <a:off x="7693025" y="5416550"/>
              <a:ext cx="1101725" cy="846138"/>
              <a:chOff x="3555" y="6618"/>
              <a:chExt cx="1382" cy="1209"/>
            </a:xfrm>
          </p:grpSpPr>
          <p:cxnSp>
            <p:nvCxnSpPr>
              <p:cNvPr id="2" name="Straight Connector 17"/>
              <p:cNvCxnSpPr/>
              <p:nvPr/>
            </p:nvCxnSpPr>
            <p:spPr>
              <a:xfrm rot="5400000">
                <a:off x="3384" y="7222"/>
                <a:ext cx="1209" cy="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Straight Connector 20"/>
              <p:cNvCxnSpPr/>
              <p:nvPr/>
            </p:nvCxnSpPr>
            <p:spPr>
              <a:xfrm>
                <a:off x="3557" y="7125"/>
                <a:ext cx="1382" cy="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481" name="Text Box 80"/>
            <p:cNvSpPr txBox="1">
              <a:spLocks noChangeArrowheads="1"/>
            </p:cNvSpPr>
            <p:nvPr/>
          </p:nvSpPr>
          <p:spPr bwMode="auto">
            <a:xfrm>
              <a:off x="3405188" y="5410200"/>
              <a:ext cx="660400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0.9%</a:t>
              </a:r>
            </a:p>
          </p:txBody>
        </p:sp>
        <p:sp>
          <p:nvSpPr>
            <p:cNvPr id="18482" name="Text Box 80"/>
            <p:cNvSpPr txBox="1">
              <a:spLocks noChangeArrowheads="1"/>
            </p:cNvSpPr>
            <p:nvPr/>
          </p:nvSpPr>
          <p:spPr bwMode="auto">
            <a:xfrm>
              <a:off x="5002213" y="5410200"/>
              <a:ext cx="660400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0.8%</a:t>
              </a:r>
            </a:p>
          </p:txBody>
        </p:sp>
        <p:sp>
          <p:nvSpPr>
            <p:cNvPr id="18483" name="Text Box 80"/>
            <p:cNvSpPr txBox="1">
              <a:spLocks noChangeArrowheads="1"/>
            </p:cNvSpPr>
            <p:nvPr/>
          </p:nvSpPr>
          <p:spPr bwMode="auto">
            <a:xfrm>
              <a:off x="6608763" y="5410200"/>
              <a:ext cx="660400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0.6%</a:t>
              </a:r>
            </a:p>
          </p:txBody>
        </p:sp>
        <p:sp>
          <p:nvSpPr>
            <p:cNvPr id="18484" name="Text Box 80"/>
            <p:cNvSpPr txBox="1">
              <a:spLocks noChangeArrowheads="1"/>
            </p:cNvSpPr>
            <p:nvPr/>
          </p:nvSpPr>
          <p:spPr bwMode="auto">
            <a:xfrm>
              <a:off x="8293100" y="5410200"/>
              <a:ext cx="658813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spcBef>
                  <a:spcPct val="50000"/>
                </a:spcBef>
              </a:pPr>
              <a:r>
                <a:rPr lang="en-US" sz="1400" b="1"/>
                <a:t>0.8%</a:t>
              </a:r>
            </a:p>
          </p:txBody>
        </p:sp>
        <p:cxnSp>
          <p:nvCxnSpPr>
            <p:cNvPr id="104" name="Straight Arrow Connector 103"/>
            <p:cNvCxnSpPr/>
            <p:nvPr/>
          </p:nvCxnSpPr>
          <p:spPr>
            <a:xfrm rot="5400000">
              <a:off x="914255" y="3427846"/>
              <a:ext cx="2895891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 rot="10800000">
              <a:off x="3521075" y="6706364"/>
              <a:ext cx="4479925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339"/>
          <p:cNvGrpSpPr>
            <a:grpSpLocks/>
          </p:cNvGrpSpPr>
          <p:nvPr/>
        </p:nvGrpSpPr>
        <p:grpSpPr bwMode="auto">
          <a:xfrm>
            <a:off x="1981200" y="1416050"/>
            <a:ext cx="4881563" cy="5129213"/>
            <a:chOff x="457200" y="1111250"/>
            <a:chExt cx="4880808" cy="5129126"/>
          </a:xfrm>
        </p:grpSpPr>
        <p:sp>
          <p:nvSpPr>
            <p:cNvPr id="20483" name="Text Box 4"/>
            <p:cNvSpPr txBox="1">
              <a:spLocks noChangeArrowheads="1"/>
            </p:cNvSpPr>
            <p:nvPr/>
          </p:nvSpPr>
          <p:spPr bwMode="auto">
            <a:xfrm>
              <a:off x="1116013" y="1111250"/>
              <a:ext cx="16335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/>
                <a:t>Naive</a:t>
              </a:r>
            </a:p>
          </p:txBody>
        </p:sp>
        <p:sp>
          <p:nvSpPr>
            <p:cNvPr id="20484" name="Text Box 5"/>
            <p:cNvSpPr txBox="1">
              <a:spLocks noChangeArrowheads="1"/>
            </p:cNvSpPr>
            <p:nvPr/>
          </p:nvSpPr>
          <p:spPr bwMode="auto">
            <a:xfrm>
              <a:off x="3256544" y="1143000"/>
              <a:ext cx="1524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/>
                <a:t>OVA (10 µg)</a:t>
              </a:r>
            </a:p>
          </p:txBody>
        </p:sp>
        <p:grpSp>
          <p:nvGrpSpPr>
            <p:cNvPr id="20485" name="Group 177"/>
            <p:cNvGrpSpPr>
              <a:grpSpLocks/>
            </p:cNvGrpSpPr>
            <p:nvPr/>
          </p:nvGrpSpPr>
          <p:grpSpPr bwMode="auto">
            <a:xfrm>
              <a:off x="3038475" y="4105275"/>
              <a:ext cx="1730375" cy="1720850"/>
              <a:chOff x="1950" y="2560"/>
              <a:chExt cx="927" cy="888"/>
            </a:xfrm>
          </p:grpSpPr>
          <p:sp>
            <p:nvSpPr>
              <p:cNvPr id="20735" name="Rectangle 178"/>
              <p:cNvSpPr>
                <a:spLocks noChangeArrowheads="1"/>
              </p:cNvSpPr>
              <p:nvPr/>
            </p:nvSpPr>
            <p:spPr bwMode="auto">
              <a:xfrm>
                <a:off x="2034" y="2564"/>
                <a:ext cx="816" cy="816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36" name="Line 179"/>
              <p:cNvSpPr>
                <a:spLocks noChangeShapeType="1"/>
              </p:cNvSpPr>
              <p:nvPr/>
            </p:nvSpPr>
            <p:spPr bwMode="auto">
              <a:xfrm>
                <a:off x="2030" y="3384"/>
                <a:ext cx="816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737" name="Group 180"/>
              <p:cNvGrpSpPr>
                <a:grpSpLocks/>
              </p:cNvGrpSpPr>
              <p:nvPr/>
            </p:nvGrpSpPr>
            <p:grpSpPr bwMode="auto">
              <a:xfrm>
                <a:off x="2030" y="3384"/>
                <a:ext cx="817" cy="24"/>
                <a:chOff x="1957" y="3229"/>
                <a:chExt cx="817" cy="24"/>
              </a:xfrm>
            </p:grpSpPr>
            <p:sp>
              <p:nvSpPr>
                <p:cNvPr id="20784" name="Line 181"/>
                <p:cNvSpPr>
                  <a:spLocks noChangeShapeType="1"/>
                </p:cNvSpPr>
                <p:nvPr/>
              </p:nvSpPr>
              <p:spPr bwMode="auto">
                <a:xfrm>
                  <a:off x="1957" y="322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85" name="Line 182"/>
                <p:cNvSpPr>
                  <a:spLocks noChangeShapeType="1"/>
                </p:cNvSpPr>
                <p:nvPr/>
              </p:nvSpPr>
              <p:spPr bwMode="auto">
                <a:xfrm>
                  <a:off x="2013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86" name="Line 183"/>
                <p:cNvSpPr>
                  <a:spLocks noChangeShapeType="1"/>
                </p:cNvSpPr>
                <p:nvPr/>
              </p:nvSpPr>
              <p:spPr bwMode="auto">
                <a:xfrm>
                  <a:off x="2053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87" name="Line 184"/>
                <p:cNvSpPr>
                  <a:spLocks noChangeShapeType="1"/>
                </p:cNvSpPr>
                <p:nvPr/>
              </p:nvSpPr>
              <p:spPr bwMode="auto">
                <a:xfrm>
                  <a:off x="2077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88" name="Line 185"/>
                <p:cNvSpPr>
                  <a:spLocks noChangeShapeType="1"/>
                </p:cNvSpPr>
                <p:nvPr/>
              </p:nvSpPr>
              <p:spPr bwMode="auto">
                <a:xfrm>
                  <a:off x="2093" y="322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89" name="Line 186"/>
                <p:cNvSpPr>
                  <a:spLocks noChangeShapeType="1"/>
                </p:cNvSpPr>
                <p:nvPr/>
              </p:nvSpPr>
              <p:spPr bwMode="auto">
                <a:xfrm>
                  <a:off x="2109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90" name="Line 187"/>
                <p:cNvSpPr>
                  <a:spLocks noChangeShapeType="1"/>
                </p:cNvSpPr>
                <p:nvPr/>
              </p:nvSpPr>
              <p:spPr bwMode="auto">
                <a:xfrm>
                  <a:off x="2125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91" name="Line 188"/>
                <p:cNvSpPr>
                  <a:spLocks noChangeShapeType="1"/>
                </p:cNvSpPr>
                <p:nvPr/>
              </p:nvSpPr>
              <p:spPr bwMode="auto">
                <a:xfrm>
                  <a:off x="2141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92" name="Line 189"/>
                <p:cNvSpPr>
                  <a:spLocks noChangeShapeType="1"/>
                </p:cNvSpPr>
                <p:nvPr/>
              </p:nvSpPr>
              <p:spPr bwMode="auto">
                <a:xfrm>
                  <a:off x="2149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93" name="Line 190"/>
                <p:cNvSpPr>
                  <a:spLocks noChangeShapeType="1"/>
                </p:cNvSpPr>
                <p:nvPr/>
              </p:nvSpPr>
              <p:spPr bwMode="auto">
                <a:xfrm>
                  <a:off x="2157" y="322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94" name="Line 191"/>
                <p:cNvSpPr>
                  <a:spLocks noChangeShapeType="1"/>
                </p:cNvSpPr>
                <p:nvPr/>
              </p:nvSpPr>
              <p:spPr bwMode="auto">
                <a:xfrm>
                  <a:off x="2221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95" name="Line 192"/>
                <p:cNvSpPr>
                  <a:spLocks noChangeShapeType="1"/>
                </p:cNvSpPr>
                <p:nvPr/>
              </p:nvSpPr>
              <p:spPr bwMode="auto">
                <a:xfrm>
                  <a:off x="2253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96" name="Line 193"/>
                <p:cNvSpPr>
                  <a:spLocks noChangeShapeType="1"/>
                </p:cNvSpPr>
                <p:nvPr/>
              </p:nvSpPr>
              <p:spPr bwMode="auto">
                <a:xfrm>
                  <a:off x="2285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97" name="Line 194"/>
                <p:cNvSpPr>
                  <a:spLocks noChangeShapeType="1"/>
                </p:cNvSpPr>
                <p:nvPr/>
              </p:nvSpPr>
              <p:spPr bwMode="auto">
                <a:xfrm>
                  <a:off x="2301" y="322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98" name="Line 195"/>
                <p:cNvSpPr>
                  <a:spLocks noChangeShapeType="1"/>
                </p:cNvSpPr>
                <p:nvPr/>
              </p:nvSpPr>
              <p:spPr bwMode="auto">
                <a:xfrm>
                  <a:off x="2317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99" name="Line 196"/>
                <p:cNvSpPr>
                  <a:spLocks noChangeShapeType="1"/>
                </p:cNvSpPr>
                <p:nvPr/>
              </p:nvSpPr>
              <p:spPr bwMode="auto">
                <a:xfrm>
                  <a:off x="2333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00" name="Line 197"/>
                <p:cNvSpPr>
                  <a:spLocks noChangeShapeType="1"/>
                </p:cNvSpPr>
                <p:nvPr/>
              </p:nvSpPr>
              <p:spPr bwMode="auto">
                <a:xfrm>
                  <a:off x="2349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01" name="Line 198"/>
                <p:cNvSpPr>
                  <a:spLocks noChangeShapeType="1"/>
                </p:cNvSpPr>
                <p:nvPr/>
              </p:nvSpPr>
              <p:spPr bwMode="auto">
                <a:xfrm>
                  <a:off x="2357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02" name="Line 199"/>
                <p:cNvSpPr>
                  <a:spLocks noChangeShapeType="1"/>
                </p:cNvSpPr>
                <p:nvPr/>
              </p:nvSpPr>
              <p:spPr bwMode="auto">
                <a:xfrm>
                  <a:off x="2365" y="322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03" name="Line 200"/>
                <p:cNvSpPr>
                  <a:spLocks noChangeShapeType="1"/>
                </p:cNvSpPr>
                <p:nvPr/>
              </p:nvSpPr>
              <p:spPr bwMode="auto">
                <a:xfrm>
                  <a:off x="2429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04" name="Line 201"/>
                <p:cNvSpPr>
                  <a:spLocks noChangeShapeType="1"/>
                </p:cNvSpPr>
                <p:nvPr/>
              </p:nvSpPr>
              <p:spPr bwMode="auto">
                <a:xfrm>
                  <a:off x="2461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05" name="Line 202"/>
                <p:cNvSpPr>
                  <a:spLocks noChangeShapeType="1"/>
                </p:cNvSpPr>
                <p:nvPr/>
              </p:nvSpPr>
              <p:spPr bwMode="auto">
                <a:xfrm>
                  <a:off x="2493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06" name="Line 203"/>
                <p:cNvSpPr>
                  <a:spLocks noChangeShapeType="1"/>
                </p:cNvSpPr>
                <p:nvPr/>
              </p:nvSpPr>
              <p:spPr bwMode="auto">
                <a:xfrm>
                  <a:off x="2509" y="322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07" name="Line 204"/>
                <p:cNvSpPr>
                  <a:spLocks noChangeShapeType="1"/>
                </p:cNvSpPr>
                <p:nvPr/>
              </p:nvSpPr>
              <p:spPr bwMode="auto">
                <a:xfrm>
                  <a:off x="2525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08" name="Line 205"/>
                <p:cNvSpPr>
                  <a:spLocks noChangeShapeType="1"/>
                </p:cNvSpPr>
                <p:nvPr/>
              </p:nvSpPr>
              <p:spPr bwMode="auto">
                <a:xfrm>
                  <a:off x="2541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09" name="Line 206"/>
                <p:cNvSpPr>
                  <a:spLocks noChangeShapeType="1"/>
                </p:cNvSpPr>
                <p:nvPr/>
              </p:nvSpPr>
              <p:spPr bwMode="auto">
                <a:xfrm>
                  <a:off x="2549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10" name="Line 207"/>
                <p:cNvSpPr>
                  <a:spLocks noChangeShapeType="1"/>
                </p:cNvSpPr>
                <p:nvPr/>
              </p:nvSpPr>
              <p:spPr bwMode="auto">
                <a:xfrm>
                  <a:off x="2565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11" name="Line 208"/>
                <p:cNvSpPr>
                  <a:spLocks noChangeShapeType="1"/>
                </p:cNvSpPr>
                <p:nvPr/>
              </p:nvSpPr>
              <p:spPr bwMode="auto">
                <a:xfrm>
                  <a:off x="2573" y="322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12" name="Line 209"/>
                <p:cNvSpPr>
                  <a:spLocks noChangeShapeType="1"/>
                </p:cNvSpPr>
                <p:nvPr/>
              </p:nvSpPr>
              <p:spPr bwMode="auto">
                <a:xfrm>
                  <a:off x="2629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13" name="Line 210"/>
                <p:cNvSpPr>
                  <a:spLocks noChangeShapeType="1"/>
                </p:cNvSpPr>
                <p:nvPr/>
              </p:nvSpPr>
              <p:spPr bwMode="auto">
                <a:xfrm>
                  <a:off x="2669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14" name="Line 211"/>
                <p:cNvSpPr>
                  <a:spLocks noChangeShapeType="1"/>
                </p:cNvSpPr>
                <p:nvPr/>
              </p:nvSpPr>
              <p:spPr bwMode="auto">
                <a:xfrm>
                  <a:off x="2693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15" name="Line 212"/>
                <p:cNvSpPr>
                  <a:spLocks noChangeShapeType="1"/>
                </p:cNvSpPr>
                <p:nvPr/>
              </p:nvSpPr>
              <p:spPr bwMode="auto">
                <a:xfrm>
                  <a:off x="2717" y="322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16" name="Line 213"/>
                <p:cNvSpPr>
                  <a:spLocks noChangeShapeType="1"/>
                </p:cNvSpPr>
                <p:nvPr/>
              </p:nvSpPr>
              <p:spPr bwMode="auto">
                <a:xfrm>
                  <a:off x="2733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17" name="Line 214"/>
                <p:cNvSpPr>
                  <a:spLocks noChangeShapeType="1"/>
                </p:cNvSpPr>
                <p:nvPr/>
              </p:nvSpPr>
              <p:spPr bwMode="auto">
                <a:xfrm>
                  <a:off x="2741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18" name="Line 215"/>
                <p:cNvSpPr>
                  <a:spLocks noChangeShapeType="1"/>
                </p:cNvSpPr>
                <p:nvPr/>
              </p:nvSpPr>
              <p:spPr bwMode="auto">
                <a:xfrm>
                  <a:off x="2757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19" name="Line 216"/>
                <p:cNvSpPr>
                  <a:spLocks noChangeShapeType="1"/>
                </p:cNvSpPr>
                <p:nvPr/>
              </p:nvSpPr>
              <p:spPr bwMode="auto">
                <a:xfrm>
                  <a:off x="2765" y="322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20" name="Line 217"/>
                <p:cNvSpPr>
                  <a:spLocks noChangeShapeType="1"/>
                </p:cNvSpPr>
                <p:nvPr/>
              </p:nvSpPr>
              <p:spPr bwMode="auto">
                <a:xfrm>
                  <a:off x="2773" y="322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738" name="Group 218"/>
              <p:cNvGrpSpPr>
                <a:grpSpLocks/>
              </p:cNvGrpSpPr>
              <p:nvPr/>
            </p:nvGrpSpPr>
            <p:grpSpPr bwMode="auto">
              <a:xfrm>
                <a:off x="1990" y="3400"/>
                <a:ext cx="887" cy="48"/>
                <a:chOff x="1917" y="3245"/>
                <a:chExt cx="887" cy="48"/>
              </a:xfrm>
            </p:grpSpPr>
            <p:sp>
              <p:nvSpPr>
                <p:cNvPr id="20774" name="Rectangle 219"/>
                <p:cNvSpPr>
                  <a:spLocks noChangeArrowheads="1"/>
                </p:cNvSpPr>
                <p:nvPr/>
              </p:nvSpPr>
              <p:spPr bwMode="auto">
                <a:xfrm>
                  <a:off x="1917" y="3253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775" name="Rectangle 220"/>
                <p:cNvSpPr>
                  <a:spLocks noChangeArrowheads="1"/>
                </p:cNvSpPr>
                <p:nvPr/>
              </p:nvSpPr>
              <p:spPr bwMode="auto">
                <a:xfrm>
                  <a:off x="1965" y="324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0</a:t>
                  </a:r>
                  <a:endParaRPr lang="en-US"/>
                </a:p>
              </p:txBody>
            </p:sp>
            <p:sp>
              <p:nvSpPr>
                <p:cNvPr id="20776" name="Rectangle 221"/>
                <p:cNvSpPr>
                  <a:spLocks noChangeArrowheads="1"/>
                </p:cNvSpPr>
                <p:nvPr/>
              </p:nvSpPr>
              <p:spPr bwMode="auto">
                <a:xfrm>
                  <a:off x="2125" y="3253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777" name="Rectangle 222"/>
                <p:cNvSpPr>
                  <a:spLocks noChangeArrowheads="1"/>
                </p:cNvSpPr>
                <p:nvPr/>
              </p:nvSpPr>
              <p:spPr bwMode="auto">
                <a:xfrm>
                  <a:off x="2165" y="324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1</a:t>
                  </a:r>
                  <a:endParaRPr lang="en-US"/>
                </a:p>
              </p:txBody>
            </p:sp>
            <p:sp>
              <p:nvSpPr>
                <p:cNvPr id="20778" name="Rectangle 223"/>
                <p:cNvSpPr>
                  <a:spLocks noChangeArrowheads="1"/>
                </p:cNvSpPr>
                <p:nvPr/>
              </p:nvSpPr>
              <p:spPr bwMode="auto">
                <a:xfrm>
                  <a:off x="2333" y="3253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779" name="Rectangle 224"/>
                <p:cNvSpPr>
                  <a:spLocks noChangeArrowheads="1"/>
                </p:cNvSpPr>
                <p:nvPr/>
              </p:nvSpPr>
              <p:spPr bwMode="auto">
                <a:xfrm>
                  <a:off x="2373" y="324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2</a:t>
                  </a:r>
                  <a:endParaRPr lang="en-US"/>
                </a:p>
              </p:txBody>
            </p:sp>
            <p:sp>
              <p:nvSpPr>
                <p:cNvPr id="20780" name="Rectangle 225"/>
                <p:cNvSpPr>
                  <a:spLocks noChangeArrowheads="1"/>
                </p:cNvSpPr>
                <p:nvPr/>
              </p:nvSpPr>
              <p:spPr bwMode="auto">
                <a:xfrm>
                  <a:off x="2541" y="3253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781" name="Rectangle 226"/>
                <p:cNvSpPr>
                  <a:spLocks noChangeArrowheads="1"/>
                </p:cNvSpPr>
                <p:nvPr/>
              </p:nvSpPr>
              <p:spPr bwMode="auto">
                <a:xfrm>
                  <a:off x="2581" y="324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3</a:t>
                  </a:r>
                  <a:endParaRPr lang="en-US"/>
                </a:p>
              </p:txBody>
            </p:sp>
            <p:sp>
              <p:nvSpPr>
                <p:cNvPr id="20782" name="Rectangle 227"/>
                <p:cNvSpPr>
                  <a:spLocks noChangeArrowheads="1"/>
                </p:cNvSpPr>
                <p:nvPr/>
              </p:nvSpPr>
              <p:spPr bwMode="auto">
                <a:xfrm>
                  <a:off x="2741" y="3253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783" name="Rectangle 228"/>
                <p:cNvSpPr>
                  <a:spLocks noChangeArrowheads="1"/>
                </p:cNvSpPr>
                <p:nvPr/>
              </p:nvSpPr>
              <p:spPr bwMode="auto">
                <a:xfrm>
                  <a:off x="2789" y="324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4</a:t>
                  </a:r>
                  <a:endParaRPr lang="en-US"/>
                </a:p>
              </p:txBody>
            </p:sp>
          </p:grpSp>
          <p:sp>
            <p:nvSpPr>
              <p:cNvPr id="20739" name="Line 229"/>
              <p:cNvSpPr>
                <a:spLocks noChangeShapeType="1"/>
              </p:cNvSpPr>
              <p:nvPr/>
            </p:nvSpPr>
            <p:spPr bwMode="auto">
              <a:xfrm flipV="1">
                <a:off x="2030" y="2560"/>
                <a:ext cx="1" cy="82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740" name="Group 230"/>
              <p:cNvGrpSpPr>
                <a:grpSpLocks/>
              </p:cNvGrpSpPr>
              <p:nvPr/>
            </p:nvGrpSpPr>
            <p:grpSpPr bwMode="auto">
              <a:xfrm>
                <a:off x="1950" y="2672"/>
                <a:ext cx="38" cy="728"/>
                <a:chOff x="1877" y="2517"/>
                <a:chExt cx="38" cy="728"/>
              </a:xfrm>
            </p:grpSpPr>
            <p:sp>
              <p:nvSpPr>
                <p:cNvPr id="20769" name="Rectangle 231"/>
                <p:cNvSpPr>
                  <a:spLocks noChangeArrowheads="1"/>
                </p:cNvSpPr>
                <p:nvPr/>
              </p:nvSpPr>
              <p:spPr bwMode="auto">
                <a:xfrm>
                  <a:off x="1893" y="3205"/>
                  <a:ext cx="19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0</a:t>
                  </a:r>
                  <a:endParaRPr lang="en-US"/>
                </a:p>
              </p:txBody>
            </p:sp>
            <p:sp>
              <p:nvSpPr>
                <p:cNvPr id="20770" name="Rectangle 232"/>
                <p:cNvSpPr>
                  <a:spLocks noChangeArrowheads="1"/>
                </p:cNvSpPr>
                <p:nvPr/>
              </p:nvSpPr>
              <p:spPr bwMode="auto">
                <a:xfrm>
                  <a:off x="1877" y="3029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20</a:t>
                  </a:r>
                  <a:endParaRPr lang="en-US"/>
                </a:p>
              </p:txBody>
            </p:sp>
            <p:sp>
              <p:nvSpPr>
                <p:cNvPr id="20771" name="Rectangle 233"/>
                <p:cNvSpPr>
                  <a:spLocks noChangeArrowheads="1"/>
                </p:cNvSpPr>
                <p:nvPr/>
              </p:nvSpPr>
              <p:spPr bwMode="auto">
                <a:xfrm>
                  <a:off x="1877" y="2861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40</a:t>
                  </a:r>
                  <a:endParaRPr lang="en-US"/>
                </a:p>
              </p:txBody>
            </p:sp>
            <p:sp>
              <p:nvSpPr>
                <p:cNvPr id="20772" name="Rectangle 234"/>
                <p:cNvSpPr>
                  <a:spLocks noChangeArrowheads="1"/>
                </p:cNvSpPr>
                <p:nvPr/>
              </p:nvSpPr>
              <p:spPr bwMode="auto">
                <a:xfrm>
                  <a:off x="1877" y="2693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60</a:t>
                  </a:r>
                  <a:endParaRPr lang="en-US"/>
                </a:p>
              </p:txBody>
            </p:sp>
            <p:sp>
              <p:nvSpPr>
                <p:cNvPr id="20773" name="Rectangle 235"/>
                <p:cNvSpPr>
                  <a:spLocks noChangeArrowheads="1"/>
                </p:cNvSpPr>
                <p:nvPr/>
              </p:nvSpPr>
              <p:spPr bwMode="auto">
                <a:xfrm>
                  <a:off x="1877" y="2517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80</a:t>
                  </a:r>
                  <a:endParaRPr lang="en-US"/>
                </a:p>
              </p:txBody>
            </p:sp>
          </p:grpSp>
          <p:grpSp>
            <p:nvGrpSpPr>
              <p:cNvPr id="20741" name="Group 236"/>
              <p:cNvGrpSpPr>
                <a:grpSpLocks/>
              </p:cNvGrpSpPr>
              <p:nvPr/>
            </p:nvGrpSpPr>
            <p:grpSpPr bwMode="auto">
              <a:xfrm>
                <a:off x="2006" y="2576"/>
                <a:ext cx="24" cy="809"/>
                <a:chOff x="1933" y="2421"/>
                <a:chExt cx="24" cy="809"/>
              </a:xfrm>
            </p:grpSpPr>
            <p:sp>
              <p:nvSpPr>
                <p:cNvPr id="20749" name="Line 237"/>
                <p:cNvSpPr>
                  <a:spLocks noChangeShapeType="1"/>
                </p:cNvSpPr>
                <p:nvPr/>
              </p:nvSpPr>
              <p:spPr bwMode="auto">
                <a:xfrm flipH="1">
                  <a:off x="1933" y="3229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50" name="Line 238"/>
                <p:cNvSpPr>
                  <a:spLocks noChangeShapeType="1"/>
                </p:cNvSpPr>
                <p:nvPr/>
              </p:nvSpPr>
              <p:spPr bwMode="auto">
                <a:xfrm flipH="1">
                  <a:off x="1949" y="3189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51" name="Line 239"/>
                <p:cNvSpPr>
                  <a:spLocks noChangeShapeType="1"/>
                </p:cNvSpPr>
                <p:nvPr/>
              </p:nvSpPr>
              <p:spPr bwMode="auto">
                <a:xfrm flipH="1">
                  <a:off x="1949" y="3141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52" name="Line 240"/>
                <p:cNvSpPr>
                  <a:spLocks noChangeShapeType="1"/>
                </p:cNvSpPr>
                <p:nvPr/>
              </p:nvSpPr>
              <p:spPr bwMode="auto">
                <a:xfrm flipH="1">
                  <a:off x="1949" y="3101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53" name="Line 241"/>
                <p:cNvSpPr>
                  <a:spLocks noChangeShapeType="1"/>
                </p:cNvSpPr>
                <p:nvPr/>
              </p:nvSpPr>
              <p:spPr bwMode="auto">
                <a:xfrm flipH="1">
                  <a:off x="1933" y="3061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54" name="Line 242"/>
                <p:cNvSpPr>
                  <a:spLocks noChangeShapeType="1"/>
                </p:cNvSpPr>
                <p:nvPr/>
              </p:nvSpPr>
              <p:spPr bwMode="auto">
                <a:xfrm flipH="1">
                  <a:off x="1949" y="3013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55" name="Line 243"/>
                <p:cNvSpPr>
                  <a:spLocks noChangeShapeType="1"/>
                </p:cNvSpPr>
                <p:nvPr/>
              </p:nvSpPr>
              <p:spPr bwMode="auto">
                <a:xfrm flipH="1">
                  <a:off x="1949" y="2973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56" name="Line 244"/>
                <p:cNvSpPr>
                  <a:spLocks noChangeShapeType="1"/>
                </p:cNvSpPr>
                <p:nvPr/>
              </p:nvSpPr>
              <p:spPr bwMode="auto">
                <a:xfrm flipH="1">
                  <a:off x="1949" y="2933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57" name="Line 245"/>
                <p:cNvSpPr>
                  <a:spLocks noChangeShapeType="1"/>
                </p:cNvSpPr>
                <p:nvPr/>
              </p:nvSpPr>
              <p:spPr bwMode="auto">
                <a:xfrm flipH="1">
                  <a:off x="1933" y="2885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58" name="Line 246"/>
                <p:cNvSpPr>
                  <a:spLocks noChangeShapeType="1"/>
                </p:cNvSpPr>
                <p:nvPr/>
              </p:nvSpPr>
              <p:spPr bwMode="auto">
                <a:xfrm flipH="1">
                  <a:off x="1949" y="2845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59" name="Line 247"/>
                <p:cNvSpPr>
                  <a:spLocks noChangeShapeType="1"/>
                </p:cNvSpPr>
                <p:nvPr/>
              </p:nvSpPr>
              <p:spPr bwMode="auto">
                <a:xfrm flipH="1">
                  <a:off x="1949" y="2805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0" name="Line 248"/>
                <p:cNvSpPr>
                  <a:spLocks noChangeShapeType="1"/>
                </p:cNvSpPr>
                <p:nvPr/>
              </p:nvSpPr>
              <p:spPr bwMode="auto">
                <a:xfrm flipH="1">
                  <a:off x="1949" y="2757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1" name="Line 249"/>
                <p:cNvSpPr>
                  <a:spLocks noChangeShapeType="1"/>
                </p:cNvSpPr>
                <p:nvPr/>
              </p:nvSpPr>
              <p:spPr bwMode="auto">
                <a:xfrm flipH="1">
                  <a:off x="1933" y="2717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2" name="Line 250"/>
                <p:cNvSpPr>
                  <a:spLocks noChangeShapeType="1"/>
                </p:cNvSpPr>
                <p:nvPr/>
              </p:nvSpPr>
              <p:spPr bwMode="auto">
                <a:xfrm flipH="1">
                  <a:off x="1949" y="2677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3" name="Line 251"/>
                <p:cNvSpPr>
                  <a:spLocks noChangeShapeType="1"/>
                </p:cNvSpPr>
                <p:nvPr/>
              </p:nvSpPr>
              <p:spPr bwMode="auto">
                <a:xfrm flipH="1">
                  <a:off x="1949" y="2629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4" name="Line 252"/>
                <p:cNvSpPr>
                  <a:spLocks noChangeShapeType="1"/>
                </p:cNvSpPr>
                <p:nvPr/>
              </p:nvSpPr>
              <p:spPr bwMode="auto">
                <a:xfrm flipH="1">
                  <a:off x="1949" y="2589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5" name="Line 253"/>
                <p:cNvSpPr>
                  <a:spLocks noChangeShapeType="1"/>
                </p:cNvSpPr>
                <p:nvPr/>
              </p:nvSpPr>
              <p:spPr bwMode="auto">
                <a:xfrm flipH="1">
                  <a:off x="1933" y="2549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6" name="Line 254"/>
                <p:cNvSpPr>
                  <a:spLocks noChangeShapeType="1"/>
                </p:cNvSpPr>
                <p:nvPr/>
              </p:nvSpPr>
              <p:spPr bwMode="auto">
                <a:xfrm flipH="1">
                  <a:off x="1949" y="2501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7" name="Line 255"/>
                <p:cNvSpPr>
                  <a:spLocks noChangeShapeType="1"/>
                </p:cNvSpPr>
                <p:nvPr/>
              </p:nvSpPr>
              <p:spPr bwMode="auto">
                <a:xfrm flipH="1">
                  <a:off x="1949" y="2461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8" name="Line 256"/>
                <p:cNvSpPr>
                  <a:spLocks noChangeShapeType="1"/>
                </p:cNvSpPr>
                <p:nvPr/>
              </p:nvSpPr>
              <p:spPr bwMode="auto">
                <a:xfrm flipH="1">
                  <a:off x="1949" y="2421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742" name="Freeform 257"/>
              <p:cNvSpPr>
                <a:spLocks/>
              </p:cNvSpPr>
              <p:nvPr/>
            </p:nvSpPr>
            <p:spPr bwMode="auto">
              <a:xfrm>
                <a:off x="2030" y="2592"/>
                <a:ext cx="816" cy="784"/>
              </a:xfrm>
              <a:custGeom>
                <a:avLst/>
                <a:gdLst>
                  <a:gd name="T0" fmla="*/ 0 w 816"/>
                  <a:gd name="T1" fmla="*/ 544 h 784"/>
                  <a:gd name="T2" fmla="*/ 8 w 816"/>
                  <a:gd name="T3" fmla="*/ 768 h 784"/>
                  <a:gd name="T4" fmla="*/ 32 w 816"/>
                  <a:gd name="T5" fmla="*/ 768 h 784"/>
                  <a:gd name="T6" fmla="*/ 56 w 816"/>
                  <a:gd name="T7" fmla="*/ 768 h 784"/>
                  <a:gd name="T8" fmla="*/ 80 w 816"/>
                  <a:gd name="T9" fmla="*/ 768 h 784"/>
                  <a:gd name="T10" fmla="*/ 96 w 816"/>
                  <a:gd name="T11" fmla="*/ 776 h 784"/>
                  <a:gd name="T12" fmla="*/ 120 w 816"/>
                  <a:gd name="T13" fmla="*/ 768 h 784"/>
                  <a:gd name="T14" fmla="*/ 136 w 816"/>
                  <a:gd name="T15" fmla="*/ 776 h 784"/>
                  <a:gd name="T16" fmla="*/ 152 w 816"/>
                  <a:gd name="T17" fmla="*/ 768 h 784"/>
                  <a:gd name="T18" fmla="*/ 168 w 816"/>
                  <a:gd name="T19" fmla="*/ 760 h 784"/>
                  <a:gd name="T20" fmla="*/ 176 w 816"/>
                  <a:gd name="T21" fmla="*/ 744 h 784"/>
                  <a:gd name="T22" fmla="*/ 200 w 816"/>
                  <a:gd name="T23" fmla="*/ 736 h 784"/>
                  <a:gd name="T24" fmla="*/ 208 w 816"/>
                  <a:gd name="T25" fmla="*/ 712 h 784"/>
                  <a:gd name="T26" fmla="*/ 224 w 816"/>
                  <a:gd name="T27" fmla="*/ 720 h 784"/>
                  <a:gd name="T28" fmla="*/ 232 w 816"/>
                  <a:gd name="T29" fmla="*/ 720 h 784"/>
                  <a:gd name="T30" fmla="*/ 248 w 816"/>
                  <a:gd name="T31" fmla="*/ 712 h 784"/>
                  <a:gd name="T32" fmla="*/ 264 w 816"/>
                  <a:gd name="T33" fmla="*/ 696 h 784"/>
                  <a:gd name="T34" fmla="*/ 272 w 816"/>
                  <a:gd name="T35" fmla="*/ 688 h 784"/>
                  <a:gd name="T36" fmla="*/ 288 w 816"/>
                  <a:gd name="T37" fmla="*/ 704 h 784"/>
                  <a:gd name="T38" fmla="*/ 296 w 816"/>
                  <a:gd name="T39" fmla="*/ 656 h 784"/>
                  <a:gd name="T40" fmla="*/ 304 w 816"/>
                  <a:gd name="T41" fmla="*/ 640 h 784"/>
                  <a:gd name="T42" fmla="*/ 320 w 816"/>
                  <a:gd name="T43" fmla="*/ 632 h 784"/>
                  <a:gd name="T44" fmla="*/ 336 w 816"/>
                  <a:gd name="T45" fmla="*/ 632 h 784"/>
                  <a:gd name="T46" fmla="*/ 344 w 816"/>
                  <a:gd name="T47" fmla="*/ 656 h 784"/>
                  <a:gd name="T48" fmla="*/ 352 w 816"/>
                  <a:gd name="T49" fmla="*/ 624 h 784"/>
                  <a:gd name="T50" fmla="*/ 376 w 816"/>
                  <a:gd name="T51" fmla="*/ 616 h 784"/>
                  <a:gd name="T52" fmla="*/ 384 w 816"/>
                  <a:gd name="T53" fmla="*/ 656 h 784"/>
                  <a:gd name="T54" fmla="*/ 392 w 816"/>
                  <a:gd name="T55" fmla="*/ 680 h 784"/>
                  <a:gd name="T56" fmla="*/ 408 w 816"/>
                  <a:gd name="T57" fmla="*/ 672 h 784"/>
                  <a:gd name="T58" fmla="*/ 416 w 816"/>
                  <a:gd name="T59" fmla="*/ 648 h 784"/>
                  <a:gd name="T60" fmla="*/ 432 w 816"/>
                  <a:gd name="T61" fmla="*/ 664 h 784"/>
                  <a:gd name="T62" fmla="*/ 440 w 816"/>
                  <a:gd name="T63" fmla="*/ 664 h 784"/>
                  <a:gd name="T64" fmla="*/ 456 w 816"/>
                  <a:gd name="T65" fmla="*/ 680 h 784"/>
                  <a:gd name="T66" fmla="*/ 472 w 816"/>
                  <a:gd name="T67" fmla="*/ 704 h 784"/>
                  <a:gd name="T68" fmla="*/ 480 w 816"/>
                  <a:gd name="T69" fmla="*/ 680 h 784"/>
                  <a:gd name="T70" fmla="*/ 488 w 816"/>
                  <a:gd name="T71" fmla="*/ 648 h 784"/>
                  <a:gd name="T72" fmla="*/ 496 w 816"/>
                  <a:gd name="T73" fmla="*/ 688 h 784"/>
                  <a:gd name="T74" fmla="*/ 512 w 816"/>
                  <a:gd name="T75" fmla="*/ 712 h 784"/>
                  <a:gd name="T76" fmla="*/ 528 w 816"/>
                  <a:gd name="T77" fmla="*/ 712 h 784"/>
                  <a:gd name="T78" fmla="*/ 544 w 816"/>
                  <a:gd name="T79" fmla="*/ 720 h 784"/>
                  <a:gd name="T80" fmla="*/ 560 w 816"/>
                  <a:gd name="T81" fmla="*/ 736 h 784"/>
                  <a:gd name="T82" fmla="*/ 576 w 816"/>
                  <a:gd name="T83" fmla="*/ 744 h 784"/>
                  <a:gd name="T84" fmla="*/ 592 w 816"/>
                  <a:gd name="T85" fmla="*/ 744 h 784"/>
                  <a:gd name="T86" fmla="*/ 616 w 816"/>
                  <a:gd name="T87" fmla="*/ 736 h 784"/>
                  <a:gd name="T88" fmla="*/ 624 w 816"/>
                  <a:gd name="T89" fmla="*/ 688 h 784"/>
                  <a:gd name="T90" fmla="*/ 632 w 816"/>
                  <a:gd name="T91" fmla="*/ 632 h 784"/>
                  <a:gd name="T92" fmla="*/ 640 w 816"/>
                  <a:gd name="T93" fmla="*/ 560 h 784"/>
                  <a:gd name="T94" fmla="*/ 656 w 816"/>
                  <a:gd name="T95" fmla="*/ 480 h 784"/>
                  <a:gd name="T96" fmla="*/ 664 w 816"/>
                  <a:gd name="T97" fmla="*/ 408 h 784"/>
                  <a:gd name="T98" fmla="*/ 672 w 816"/>
                  <a:gd name="T99" fmla="*/ 248 h 784"/>
                  <a:gd name="T100" fmla="*/ 680 w 816"/>
                  <a:gd name="T101" fmla="*/ 80 h 784"/>
                  <a:gd name="T102" fmla="*/ 688 w 816"/>
                  <a:gd name="T103" fmla="*/ 48 h 784"/>
                  <a:gd name="T104" fmla="*/ 704 w 816"/>
                  <a:gd name="T105" fmla="*/ 128 h 784"/>
                  <a:gd name="T106" fmla="*/ 712 w 816"/>
                  <a:gd name="T107" fmla="*/ 304 h 784"/>
                  <a:gd name="T108" fmla="*/ 720 w 816"/>
                  <a:gd name="T109" fmla="*/ 360 h 784"/>
                  <a:gd name="T110" fmla="*/ 728 w 816"/>
                  <a:gd name="T111" fmla="*/ 496 h 784"/>
                  <a:gd name="T112" fmla="*/ 736 w 816"/>
                  <a:gd name="T113" fmla="*/ 648 h 784"/>
                  <a:gd name="T114" fmla="*/ 752 w 816"/>
                  <a:gd name="T115" fmla="*/ 744 h 784"/>
                  <a:gd name="T116" fmla="*/ 760 w 816"/>
                  <a:gd name="T117" fmla="*/ 768 h 784"/>
                  <a:gd name="T118" fmla="*/ 776 w 816"/>
                  <a:gd name="T119" fmla="*/ 776 h 784"/>
                  <a:gd name="T120" fmla="*/ 792 w 816"/>
                  <a:gd name="T121" fmla="*/ 784 h 784"/>
                  <a:gd name="T122" fmla="*/ 816 w 816"/>
                  <a:gd name="T123" fmla="*/ 784 h 78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816"/>
                  <a:gd name="T187" fmla="*/ 0 h 784"/>
                  <a:gd name="T188" fmla="*/ 816 w 816"/>
                  <a:gd name="T189" fmla="*/ 784 h 78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816" h="784">
                    <a:moveTo>
                      <a:pt x="0" y="784"/>
                    </a:moveTo>
                    <a:lnTo>
                      <a:pt x="0" y="376"/>
                    </a:lnTo>
                    <a:lnTo>
                      <a:pt x="0" y="544"/>
                    </a:lnTo>
                    <a:lnTo>
                      <a:pt x="0" y="696"/>
                    </a:lnTo>
                    <a:lnTo>
                      <a:pt x="8" y="752"/>
                    </a:lnTo>
                    <a:lnTo>
                      <a:pt x="8" y="768"/>
                    </a:lnTo>
                    <a:lnTo>
                      <a:pt x="16" y="768"/>
                    </a:lnTo>
                    <a:lnTo>
                      <a:pt x="24" y="768"/>
                    </a:lnTo>
                    <a:lnTo>
                      <a:pt x="32" y="768"/>
                    </a:lnTo>
                    <a:lnTo>
                      <a:pt x="40" y="768"/>
                    </a:lnTo>
                    <a:lnTo>
                      <a:pt x="48" y="768"/>
                    </a:lnTo>
                    <a:lnTo>
                      <a:pt x="56" y="768"/>
                    </a:lnTo>
                    <a:lnTo>
                      <a:pt x="64" y="768"/>
                    </a:lnTo>
                    <a:lnTo>
                      <a:pt x="72" y="768"/>
                    </a:lnTo>
                    <a:lnTo>
                      <a:pt x="80" y="768"/>
                    </a:lnTo>
                    <a:lnTo>
                      <a:pt x="80" y="776"/>
                    </a:lnTo>
                    <a:lnTo>
                      <a:pt x="88" y="776"/>
                    </a:lnTo>
                    <a:lnTo>
                      <a:pt x="96" y="776"/>
                    </a:lnTo>
                    <a:lnTo>
                      <a:pt x="104" y="768"/>
                    </a:lnTo>
                    <a:lnTo>
                      <a:pt x="112" y="768"/>
                    </a:lnTo>
                    <a:lnTo>
                      <a:pt x="120" y="768"/>
                    </a:lnTo>
                    <a:lnTo>
                      <a:pt x="128" y="768"/>
                    </a:lnTo>
                    <a:lnTo>
                      <a:pt x="128" y="776"/>
                    </a:lnTo>
                    <a:lnTo>
                      <a:pt x="136" y="776"/>
                    </a:lnTo>
                    <a:lnTo>
                      <a:pt x="144" y="776"/>
                    </a:lnTo>
                    <a:lnTo>
                      <a:pt x="144" y="768"/>
                    </a:lnTo>
                    <a:lnTo>
                      <a:pt x="152" y="768"/>
                    </a:lnTo>
                    <a:lnTo>
                      <a:pt x="160" y="768"/>
                    </a:lnTo>
                    <a:lnTo>
                      <a:pt x="168" y="768"/>
                    </a:lnTo>
                    <a:lnTo>
                      <a:pt x="168" y="760"/>
                    </a:lnTo>
                    <a:lnTo>
                      <a:pt x="176" y="760"/>
                    </a:lnTo>
                    <a:lnTo>
                      <a:pt x="176" y="752"/>
                    </a:lnTo>
                    <a:lnTo>
                      <a:pt x="176" y="744"/>
                    </a:lnTo>
                    <a:lnTo>
                      <a:pt x="184" y="736"/>
                    </a:lnTo>
                    <a:lnTo>
                      <a:pt x="192" y="736"/>
                    </a:lnTo>
                    <a:lnTo>
                      <a:pt x="200" y="736"/>
                    </a:lnTo>
                    <a:lnTo>
                      <a:pt x="200" y="728"/>
                    </a:lnTo>
                    <a:lnTo>
                      <a:pt x="208" y="720"/>
                    </a:lnTo>
                    <a:lnTo>
                      <a:pt x="208" y="712"/>
                    </a:lnTo>
                    <a:lnTo>
                      <a:pt x="216" y="712"/>
                    </a:lnTo>
                    <a:lnTo>
                      <a:pt x="216" y="720"/>
                    </a:lnTo>
                    <a:lnTo>
                      <a:pt x="224" y="720"/>
                    </a:lnTo>
                    <a:lnTo>
                      <a:pt x="224" y="728"/>
                    </a:lnTo>
                    <a:lnTo>
                      <a:pt x="224" y="720"/>
                    </a:lnTo>
                    <a:lnTo>
                      <a:pt x="232" y="720"/>
                    </a:lnTo>
                    <a:lnTo>
                      <a:pt x="240" y="720"/>
                    </a:lnTo>
                    <a:lnTo>
                      <a:pt x="240" y="712"/>
                    </a:lnTo>
                    <a:lnTo>
                      <a:pt x="248" y="712"/>
                    </a:lnTo>
                    <a:lnTo>
                      <a:pt x="248" y="704"/>
                    </a:lnTo>
                    <a:lnTo>
                      <a:pt x="256" y="704"/>
                    </a:lnTo>
                    <a:lnTo>
                      <a:pt x="264" y="696"/>
                    </a:lnTo>
                    <a:lnTo>
                      <a:pt x="264" y="688"/>
                    </a:lnTo>
                    <a:lnTo>
                      <a:pt x="272" y="680"/>
                    </a:lnTo>
                    <a:lnTo>
                      <a:pt x="272" y="688"/>
                    </a:lnTo>
                    <a:lnTo>
                      <a:pt x="272" y="696"/>
                    </a:lnTo>
                    <a:lnTo>
                      <a:pt x="280" y="704"/>
                    </a:lnTo>
                    <a:lnTo>
                      <a:pt x="288" y="704"/>
                    </a:lnTo>
                    <a:lnTo>
                      <a:pt x="288" y="688"/>
                    </a:lnTo>
                    <a:lnTo>
                      <a:pt x="288" y="672"/>
                    </a:lnTo>
                    <a:lnTo>
                      <a:pt x="296" y="656"/>
                    </a:lnTo>
                    <a:lnTo>
                      <a:pt x="296" y="640"/>
                    </a:lnTo>
                    <a:lnTo>
                      <a:pt x="304" y="632"/>
                    </a:lnTo>
                    <a:lnTo>
                      <a:pt x="304" y="640"/>
                    </a:lnTo>
                    <a:lnTo>
                      <a:pt x="312" y="640"/>
                    </a:lnTo>
                    <a:lnTo>
                      <a:pt x="312" y="632"/>
                    </a:lnTo>
                    <a:lnTo>
                      <a:pt x="320" y="632"/>
                    </a:lnTo>
                    <a:lnTo>
                      <a:pt x="328" y="632"/>
                    </a:lnTo>
                    <a:lnTo>
                      <a:pt x="328" y="624"/>
                    </a:lnTo>
                    <a:lnTo>
                      <a:pt x="336" y="632"/>
                    </a:lnTo>
                    <a:lnTo>
                      <a:pt x="336" y="640"/>
                    </a:lnTo>
                    <a:lnTo>
                      <a:pt x="336" y="656"/>
                    </a:lnTo>
                    <a:lnTo>
                      <a:pt x="344" y="656"/>
                    </a:lnTo>
                    <a:lnTo>
                      <a:pt x="352" y="640"/>
                    </a:lnTo>
                    <a:lnTo>
                      <a:pt x="352" y="632"/>
                    </a:lnTo>
                    <a:lnTo>
                      <a:pt x="352" y="624"/>
                    </a:lnTo>
                    <a:lnTo>
                      <a:pt x="360" y="616"/>
                    </a:lnTo>
                    <a:lnTo>
                      <a:pt x="368" y="616"/>
                    </a:lnTo>
                    <a:lnTo>
                      <a:pt x="376" y="616"/>
                    </a:lnTo>
                    <a:lnTo>
                      <a:pt x="376" y="632"/>
                    </a:lnTo>
                    <a:lnTo>
                      <a:pt x="384" y="640"/>
                    </a:lnTo>
                    <a:lnTo>
                      <a:pt x="384" y="656"/>
                    </a:lnTo>
                    <a:lnTo>
                      <a:pt x="384" y="664"/>
                    </a:lnTo>
                    <a:lnTo>
                      <a:pt x="392" y="672"/>
                    </a:lnTo>
                    <a:lnTo>
                      <a:pt x="392" y="680"/>
                    </a:lnTo>
                    <a:lnTo>
                      <a:pt x="400" y="680"/>
                    </a:lnTo>
                    <a:lnTo>
                      <a:pt x="400" y="672"/>
                    </a:lnTo>
                    <a:lnTo>
                      <a:pt x="408" y="672"/>
                    </a:lnTo>
                    <a:lnTo>
                      <a:pt x="408" y="664"/>
                    </a:lnTo>
                    <a:lnTo>
                      <a:pt x="416" y="656"/>
                    </a:lnTo>
                    <a:lnTo>
                      <a:pt x="416" y="648"/>
                    </a:lnTo>
                    <a:lnTo>
                      <a:pt x="424" y="648"/>
                    </a:lnTo>
                    <a:lnTo>
                      <a:pt x="424" y="656"/>
                    </a:lnTo>
                    <a:lnTo>
                      <a:pt x="432" y="664"/>
                    </a:lnTo>
                    <a:lnTo>
                      <a:pt x="432" y="672"/>
                    </a:lnTo>
                    <a:lnTo>
                      <a:pt x="440" y="672"/>
                    </a:lnTo>
                    <a:lnTo>
                      <a:pt x="440" y="664"/>
                    </a:lnTo>
                    <a:lnTo>
                      <a:pt x="448" y="656"/>
                    </a:lnTo>
                    <a:lnTo>
                      <a:pt x="448" y="664"/>
                    </a:lnTo>
                    <a:lnTo>
                      <a:pt x="456" y="680"/>
                    </a:lnTo>
                    <a:lnTo>
                      <a:pt x="456" y="696"/>
                    </a:lnTo>
                    <a:lnTo>
                      <a:pt x="464" y="704"/>
                    </a:lnTo>
                    <a:lnTo>
                      <a:pt x="472" y="704"/>
                    </a:lnTo>
                    <a:lnTo>
                      <a:pt x="472" y="696"/>
                    </a:lnTo>
                    <a:lnTo>
                      <a:pt x="480" y="688"/>
                    </a:lnTo>
                    <a:lnTo>
                      <a:pt x="480" y="680"/>
                    </a:lnTo>
                    <a:lnTo>
                      <a:pt x="480" y="672"/>
                    </a:lnTo>
                    <a:lnTo>
                      <a:pt x="488" y="656"/>
                    </a:lnTo>
                    <a:lnTo>
                      <a:pt x="488" y="648"/>
                    </a:lnTo>
                    <a:lnTo>
                      <a:pt x="496" y="656"/>
                    </a:lnTo>
                    <a:lnTo>
                      <a:pt x="496" y="664"/>
                    </a:lnTo>
                    <a:lnTo>
                      <a:pt x="496" y="688"/>
                    </a:lnTo>
                    <a:lnTo>
                      <a:pt x="504" y="704"/>
                    </a:lnTo>
                    <a:lnTo>
                      <a:pt x="504" y="712"/>
                    </a:lnTo>
                    <a:lnTo>
                      <a:pt x="512" y="712"/>
                    </a:lnTo>
                    <a:lnTo>
                      <a:pt x="520" y="712"/>
                    </a:lnTo>
                    <a:lnTo>
                      <a:pt x="528" y="720"/>
                    </a:lnTo>
                    <a:lnTo>
                      <a:pt x="528" y="712"/>
                    </a:lnTo>
                    <a:lnTo>
                      <a:pt x="536" y="704"/>
                    </a:lnTo>
                    <a:lnTo>
                      <a:pt x="544" y="712"/>
                    </a:lnTo>
                    <a:lnTo>
                      <a:pt x="544" y="720"/>
                    </a:lnTo>
                    <a:lnTo>
                      <a:pt x="552" y="720"/>
                    </a:lnTo>
                    <a:lnTo>
                      <a:pt x="552" y="728"/>
                    </a:lnTo>
                    <a:lnTo>
                      <a:pt x="560" y="736"/>
                    </a:lnTo>
                    <a:lnTo>
                      <a:pt x="568" y="736"/>
                    </a:lnTo>
                    <a:lnTo>
                      <a:pt x="576" y="736"/>
                    </a:lnTo>
                    <a:lnTo>
                      <a:pt x="576" y="744"/>
                    </a:lnTo>
                    <a:lnTo>
                      <a:pt x="584" y="752"/>
                    </a:lnTo>
                    <a:lnTo>
                      <a:pt x="592" y="752"/>
                    </a:lnTo>
                    <a:lnTo>
                      <a:pt x="592" y="744"/>
                    </a:lnTo>
                    <a:lnTo>
                      <a:pt x="600" y="744"/>
                    </a:lnTo>
                    <a:lnTo>
                      <a:pt x="608" y="744"/>
                    </a:lnTo>
                    <a:lnTo>
                      <a:pt x="616" y="736"/>
                    </a:lnTo>
                    <a:lnTo>
                      <a:pt x="616" y="720"/>
                    </a:lnTo>
                    <a:lnTo>
                      <a:pt x="624" y="704"/>
                    </a:lnTo>
                    <a:lnTo>
                      <a:pt x="624" y="688"/>
                    </a:lnTo>
                    <a:lnTo>
                      <a:pt x="624" y="672"/>
                    </a:lnTo>
                    <a:lnTo>
                      <a:pt x="632" y="656"/>
                    </a:lnTo>
                    <a:lnTo>
                      <a:pt x="632" y="632"/>
                    </a:lnTo>
                    <a:lnTo>
                      <a:pt x="640" y="608"/>
                    </a:lnTo>
                    <a:lnTo>
                      <a:pt x="640" y="584"/>
                    </a:lnTo>
                    <a:lnTo>
                      <a:pt x="640" y="560"/>
                    </a:lnTo>
                    <a:lnTo>
                      <a:pt x="648" y="536"/>
                    </a:lnTo>
                    <a:lnTo>
                      <a:pt x="648" y="512"/>
                    </a:lnTo>
                    <a:lnTo>
                      <a:pt x="656" y="480"/>
                    </a:lnTo>
                    <a:lnTo>
                      <a:pt x="656" y="464"/>
                    </a:lnTo>
                    <a:lnTo>
                      <a:pt x="656" y="440"/>
                    </a:lnTo>
                    <a:lnTo>
                      <a:pt x="664" y="408"/>
                    </a:lnTo>
                    <a:lnTo>
                      <a:pt x="664" y="368"/>
                    </a:lnTo>
                    <a:lnTo>
                      <a:pt x="672" y="312"/>
                    </a:lnTo>
                    <a:lnTo>
                      <a:pt x="672" y="248"/>
                    </a:lnTo>
                    <a:lnTo>
                      <a:pt x="672" y="176"/>
                    </a:lnTo>
                    <a:lnTo>
                      <a:pt x="680" y="120"/>
                    </a:lnTo>
                    <a:lnTo>
                      <a:pt x="680" y="80"/>
                    </a:lnTo>
                    <a:lnTo>
                      <a:pt x="688" y="24"/>
                    </a:lnTo>
                    <a:lnTo>
                      <a:pt x="688" y="0"/>
                    </a:lnTo>
                    <a:lnTo>
                      <a:pt x="688" y="48"/>
                    </a:lnTo>
                    <a:lnTo>
                      <a:pt x="696" y="88"/>
                    </a:lnTo>
                    <a:lnTo>
                      <a:pt x="696" y="96"/>
                    </a:lnTo>
                    <a:lnTo>
                      <a:pt x="704" y="128"/>
                    </a:lnTo>
                    <a:lnTo>
                      <a:pt x="704" y="184"/>
                    </a:lnTo>
                    <a:lnTo>
                      <a:pt x="704" y="240"/>
                    </a:lnTo>
                    <a:lnTo>
                      <a:pt x="712" y="304"/>
                    </a:lnTo>
                    <a:lnTo>
                      <a:pt x="712" y="344"/>
                    </a:lnTo>
                    <a:lnTo>
                      <a:pt x="720" y="352"/>
                    </a:lnTo>
                    <a:lnTo>
                      <a:pt x="720" y="360"/>
                    </a:lnTo>
                    <a:lnTo>
                      <a:pt x="720" y="392"/>
                    </a:lnTo>
                    <a:lnTo>
                      <a:pt x="728" y="448"/>
                    </a:lnTo>
                    <a:lnTo>
                      <a:pt x="728" y="496"/>
                    </a:lnTo>
                    <a:lnTo>
                      <a:pt x="736" y="544"/>
                    </a:lnTo>
                    <a:lnTo>
                      <a:pt x="736" y="592"/>
                    </a:lnTo>
                    <a:lnTo>
                      <a:pt x="736" y="648"/>
                    </a:lnTo>
                    <a:lnTo>
                      <a:pt x="744" y="688"/>
                    </a:lnTo>
                    <a:lnTo>
                      <a:pt x="744" y="728"/>
                    </a:lnTo>
                    <a:lnTo>
                      <a:pt x="752" y="744"/>
                    </a:lnTo>
                    <a:lnTo>
                      <a:pt x="752" y="752"/>
                    </a:lnTo>
                    <a:lnTo>
                      <a:pt x="752" y="760"/>
                    </a:lnTo>
                    <a:lnTo>
                      <a:pt x="760" y="768"/>
                    </a:lnTo>
                    <a:lnTo>
                      <a:pt x="768" y="768"/>
                    </a:lnTo>
                    <a:lnTo>
                      <a:pt x="768" y="776"/>
                    </a:lnTo>
                    <a:lnTo>
                      <a:pt x="776" y="776"/>
                    </a:lnTo>
                    <a:lnTo>
                      <a:pt x="784" y="776"/>
                    </a:lnTo>
                    <a:lnTo>
                      <a:pt x="784" y="784"/>
                    </a:lnTo>
                    <a:lnTo>
                      <a:pt x="792" y="784"/>
                    </a:lnTo>
                    <a:lnTo>
                      <a:pt x="800" y="784"/>
                    </a:lnTo>
                    <a:lnTo>
                      <a:pt x="808" y="784"/>
                    </a:lnTo>
                    <a:lnTo>
                      <a:pt x="816" y="784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743" name="Group 258"/>
              <p:cNvGrpSpPr>
                <a:grpSpLocks/>
              </p:cNvGrpSpPr>
              <p:nvPr/>
            </p:nvGrpSpPr>
            <p:grpSpPr bwMode="auto">
              <a:xfrm>
                <a:off x="2062" y="2968"/>
                <a:ext cx="593" cy="40"/>
                <a:chOff x="1989" y="2813"/>
                <a:chExt cx="593" cy="40"/>
              </a:xfrm>
            </p:grpSpPr>
            <p:sp>
              <p:nvSpPr>
                <p:cNvPr id="20746" name="Line 259"/>
                <p:cNvSpPr>
                  <a:spLocks noChangeShapeType="1"/>
                </p:cNvSpPr>
                <p:nvPr/>
              </p:nvSpPr>
              <p:spPr bwMode="auto">
                <a:xfrm>
                  <a:off x="1989" y="2813"/>
                  <a:ext cx="1" cy="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47" name="Line 260"/>
                <p:cNvSpPr>
                  <a:spLocks noChangeShapeType="1"/>
                </p:cNvSpPr>
                <p:nvPr/>
              </p:nvSpPr>
              <p:spPr bwMode="auto">
                <a:xfrm>
                  <a:off x="2581" y="2813"/>
                  <a:ext cx="1" cy="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48" name="Line 261"/>
                <p:cNvSpPr>
                  <a:spLocks noChangeShapeType="1"/>
                </p:cNvSpPr>
                <p:nvPr/>
              </p:nvSpPr>
              <p:spPr bwMode="auto">
                <a:xfrm>
                  <a:off x="1989" y="2829"/>
                  <a:ext cx="58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744" name="Freeform 262"/>
              <p:cNvSpPr>
                <a:spLocks/>
              </p:cNvSpPr>
              <p:nvPr/>
            </p:nvSpPr>
            <p:spPr bwMode="auto">
              <a:xfrm>
                <a:off x="2310" y="2928"/>
                <a:ext cx="88" cy="48"/>
              </a:xfrm>
              <a:custGeom>
                <a:avLst/>
                <a:gdLst>
                  <a:gd name="T0" fmla="*/ 0 w 88"/>
                  <a:gd name="T1" fmla="*/ 0 h 48"/>
                  <a:gd name="T2" fmla="*/ 0 w 88"/>
                  <a:gd name="T3" fmla="*/ 48 h 48"/>
                  <a:gd name="T4" fmla="*/ 0 w 88"/>
                  <a:gd name="T5" fmla="*/ 48 h 48"/>
                  <a:gd name="T6" fmla="*/ 88 w 88"/>
                  <a:gd name="T7" fmla="*/ 48 h 48"/>
                  <a:gd name="T8" fmla="*/ 88 w 88"/>
                  <a:gd name="T9" fmla="*/ 0 h 48"/>
                  <a:gd name="T10" fmla="*/ 88 w 88"/>
                  <a:gd name="T11" fmla="*/ 0 h 48"/>
                  <a:gd name="T12" fmla="*/ 0 w 88"/>
                  <a:gd name="T13" fmla="*/ 0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8"/>
                  <a:gd name="T22" fmla="*/ 0 h 48"/>
                  <a:gd name="T23" fmla="*/ 88 w 88"/>
                  <a:gd name="T24" fmla="*/ 48 h 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8" h="48">
                    <a:moveTo>
                      <a:pt x="0" y="0"/>
                    </a:moveTo>
                    <a:lnTo>
                      <a:pt x="0" y="48"/>
                    </a:lnTo>
                    <a:lnTo>
                      <a:pt x="88" y="48"/>
                    </a:lnTo>
                    <a:lnTo>
                      <a:pt x="8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45" name="Rectangle 263"/>
              <p:cNvSpPr>
                <a:spLocks noChangeArrowheads="1"/>
              </p:cNvSpPr>
              <p:nvPr/>
            </p:nvSpPr>
            <p:spPr bwMode="auto">
              <a:xfrm>
                <a:off x="2310" y="2794"/>
                <a:ext cx="272" cy="111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44.8%</a:t>
                </a:r>
                <a:endParaRPr lang="en-US" sz="1400"/>
              </a:p>
            </p:txBody>
          </p:sp>
        </p:grpSp>
        <p:grpSp>
          <p:nvGrpSpPr>
            <p:cNvPr id="20486" name="Group 346"/>
            <p:cNvGrpSpPr>
              <a:grpSpLocks/>
            </p:cNvGrpSpPr>
            <p:nvPr/>
          </p:nvGrpSpPr>
          <p:grpSpPr bwMode="auto">
            <a:xfrm>
              <a:off x="1038225" y="4025900"/>
              <a:ext cx="1730375" cy="1724310"/>
              <a:chOff x="4542" y="933"/>
              <a:chExt cx="927" cy="921"/>
            </a:xfrm>
          </p:grpSpPr>
          <p:sp>
            <p:nvSpPr>
              <p:cNvPr id="20652" name="Rectangle 347"/>
              <p:cNvSpPr>
                <a:spLocks noChangeArrowheads="1"/>
              </p:cNvSpPr>
              <p:nvPr/>
            </p:nvSpPr>
            <p:spPr bwMode="auto">
              <a:xfrm>
                <a:off x="4626" y="969"/>
                <a:ext cx="816" cy="816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53" name="Line 348"/>
              <p:cNvSpPr>
                <a:spLocks noChangeShapeType="1"/>
              </p:cNvSpPr>
              <p:nvPr/>
            </p:nvSpPr>
            <p:spPr bwMode="auto">
              <a:xfrm>
                <a:off x="4622" y="1789"/>
                <a:ext cx="816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654" name="Group 349"/>
              <p:cNvGrpSpPr>
                <a:grpSpLocks/>
              </p:cNvGrpSpPr>
              <p:nvPr/>
            </p:nvGrpSpPr>
            <p:grpSpPr bwMode="auto">
              <a:xfrm>
                <a:off x="4622" y="1789"/>
                <a:ext cx="817" cy="24"/>
                <a:chOff x="4125" y="1789"/>
                <a:chExt cx="817" cy="24"/>
              </a:xfrm>
            </p:grpSpPr>
            <p:sp>
              <p:nvSpPr>
                <p:cNvPr id="20698" name="Line 350"/>
                <p:cNvSpPr>
                  <a:spLocks noChangeShapeType="1"/>
                </p:cNvSpPr>
                <p:nvPr/>
              </p:nvSpPr>
              <p:spPr bwMode="auto">
                <a:xfrm>
                  <a:off x="4125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99" name="Line 351"/>
                <p:cNvSpPr>
                  <a:spLocks noChangeShapeType="1"/>
                </p:cNvSpPr>
                <p:nvPr/>
              </p:nvSpPr>
              <p:spPr bwMode="auto">
                <a:xfrm>
                  <a:off x="418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00" name="Line 352"/>
                <p:cNvSpPr>
                  <a:spLocks noChangeShapeType="1"/>
                </p:cNvSpPr>
                <p:nvPr/>
              </p:nvSpPr>
              <p:spPr bwMode="auto">
                <a:xfrm>
                  <a:off x="422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01" name="Line 353"/>
                <p:cNvSpPr>
                  <a:spLocks noChangeShapeType="1"/>
                </p:cNvSpPr>
                <p:nvPr/>
              </p:nvSpPr>
              <p:spPr bwMode="auto">
                <a:xfrm>
                  <a:off x="424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02" name="Line 354"/>
                <p:cNvSpPr>
                  <a:spLocks noChangeShapeType="1"/>
                </p:cNvSpPr>
                <p:nvPr/>
              </p:nvSpPr>
              <p:spPr bwMode="auto">
                <a:xfrm>
                  <a:off x="4261" y="178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03" name="Line 355"/>
                <p:cNvSpPr>
                  <a:spLocks noChangeShapeType="1"/>
                </p:cNvSpPr>
                <p:nvPr/>
              </p:nvSpPr>
              <p:spPr bwMode="auto">
                <a:xfrm>
                  <a:off x="427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04" name="Line 356"/>
                <p:cNvSpPr>
                  <a:spLocks noChangeShapeType="1"/>
                </p:cNvSpPr>
                <p:nvPr/>
              </p:nvSpPr>
              <p:spPr bwMode="auto">
                <a:xfrm>
                  <a:off x="4293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05" name="Line 357"/>
                <p:cNvSpPr>
                  <a:spLocks noChangeShapeType="1"/>
                </p:cNvSpPr>
                <p:nvPr/>
              </p:nvSpPr>
              <p:spPr bwMode="auto">
                <a:xfrm>
                  <a:off x="430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06" name="Line 358"/>
                <p:cNvSpPr>
                  <a:spLocks noChangeShapeType="1"/>
                </p:cNvSpPr>
                <p:nvPr/>
              </p:nvSpPr>
              <p:spPr bwMode="auto">
                <a:xfrm>
                  <a:off x="431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07" name="Line 359"/>
                <p:cNvSpPr>
                  <a:spLocks noChangeShapeType="1"/>
                </p:cNvSpPr>
                <p:nvPr/>
              </p:nvSpPr>
              <p:spPr bwMode="auto">
                <a:xfrm>
                  <a:off x="4325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08" name="Line 360"/>
                <p:cNvSpPr>
                  <a:spLocks noChangeShapeType="1"/>
                </p:cNvSpPr>
                <p:nvPr/>
              </p:nvSpPr>
              <p:spPr bwMode="auto">
                <a:xfrm>
                  <a:off x="438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09" name="Line 361"/>
                <p:cNvSpPr>
                  <a:spLocks noChangeShapeType="1"/>
                </p:cNvSpPr>
                <p:nvPr/>
              </p:nvSpPr>
              <p:spPr bwMode="auto">
                <a:xfrm>
                  <a:off x="442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10" name="Line 362"/>
                <p:cNvSpPr>
                  <a:spLocks noChangeShapeType="1"/>
                </p:cNvSpPr>
                <p:nvPr/>
              </p:nvSpPr>
              <p:spPr bwMode="auto">
                <a:xfrm>
                  <a:off x="4453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11" name="Line 363"/>
                <p:cNvSpPr>
                  <a:spLocks noChangeShapeType="1"/>
                </p:cNvSpPr>
                <p:nvPr/>
              </p:nvSpPr>
              <p:spPr bwMode="auto">
                <a:xfrm>
                  <a:off x="4469" y="178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12" name="Line 364"/>
                <p:cNvSpPr>
                  <a:spLocks noChangeShapeType="1"/>
                </p:cNvSpPr>
                <p:nvPr/>
              </p:nvSpPr>
              <p:spPr bwMode="auto">
                <a:xfrm>
                  <a:off x="448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13" name="Line 365"/>
                <p:cNvSpPr>
                  <a:spLocks noChangeShapeType="1"/>
                </p:cNvSpPr>
                <p:nvPr/>
              </p:nvSpPr>
              <p:spPr bwMode="auto">
                <a:xfrm>
                  <a:off x="450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14" name="Line 366"/>
                <p:cNvSpPr>
                  <a:spLocks noChangeShapeType="1"/>
                </p:cNvSpPr>
                <p:nvPr/>
              </p:nvSpPr>
              <p:spPr bwMode="auto">
                <a:xfrm>
                  <a:off x="451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15" name="Line 367"/>
                <p:cNvSpPr>
                  <a:spLocks noChangeShapeType="1"/>
                </p:cNvSpPr>
                <p:nvPr/>
              </p:nvSpPr>
              <p:spPr bwMode="auto">
                <a:xfrm>
                  <a:off x="452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16" name="Line 368"/>
                <p:cNvSpPr>
                  <a:spLocks noChangeShapeType="1"/>
                </p:cNvSpPr>
                <p:nvPr/>
              </p:nvSpPr>
              <p:spPr bwMode="auto">
                <a:xfrm>
                  <a:off x="4533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17" name="Line 369"/>
                <p:cNvSpPr>
                  <a:spLocks noChangeShapeType="1"/>
                </p:cNvSpPr>
                <p:nvPr/>
              </p:nvSpPr>
              <p:spPr bwMode="auto">
                <a:xfrm>
                  <a:off x="459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18" name="Line 370"/>
                <p:cNvSpPr>
                  <a:spLocks noChangeShapeType="1"/>
                </p:cNvSpPr>
                <p:nvPr/>
              </p:nvSpPr>
              <p:spPr bwMode="auto">
                <a:xfrm>
                  <a:off x="462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19" name="Line 371"/>
                <p:cNvSpPr>
                  <a:spLocks noChangeShapeType="1"/>
                </p:cNvSpPr>
                <p:nvPr/>
              </p:nvSpPr>
              <p:spPr bwMode="auto">
                <a:xfrm>
                  <a:off x="466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20" name="Line 372"/>
                <p:cNvSpPr>
                  <a:spLocks noChangeShapeType="1"/>
                </p:cNvSpPr>
                <p:nvPr/>
              </p:nvSpPr>
              <p:spPr bwMode="auto">
                <a:xfrm>
                  <a:off x="4677" y="178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21" name="Line 373"/>
                <p:cNvSpPr>
                  <a:spLocks noChangeShapeType="1"/>
                </p:cNvSpPr>
                <p:nvPr/>
              </p:nvSpPr>
              <p:spPr bwMode="auto">
                <a:xfrm>
                  <a:off x="4693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22" name="Line 374"/>
                <p:cNvSpPr>
                  <a:spLocks noChangeShapeType="1"/>
                </p:cNvSpPr>
                <p:nvPr/>
              </p:nvSpPr>
              <p:spPr bwMode="auto">
                <a:xfrm>
                  <a:off x="470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23" name="Line 375"/>
                <p:cNvSpPr>
                  <a:spLocks noChangeShapeType="1"/>
                </p:cNvSpPr>
                <p:nvPr/>
              </p:nvSpPr>
              <p:spPr bwMode="auto">
                <a:xfrm>
                  <a:off x="471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24" name="Line 376"/>
                <p:cNvSpPr>
                  <a:spLocks noChangeShapeType="1"/>
                </p:cNvSpPr>
                <p:nvPr/>
              </p:nvSpPr>
              <p:spPr bwMode="auto">
                <a:xfrm>
                  <a:off x="4733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25" name="Line 377"/>
                <p:cNvSpPr>
                  <a:spLocks noChangeShapeType="1"/>
                </p:cNvSpPr>
                <p:nvPr/>
              </p:nvSpPr>
              <p:spPr bwMode="auto">
                <a:xfrm>
                  <a:off x="4741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26" name="Line 378"/>
                <p:cNvSpPr>
                  <a:spLocks noChangeShapeType="1"/>
                </p:cNvSpPr>
                <p:nvPr/>
              </p:nvSpPr>
              <p:spPr bwMode="auto">
                <a:xfrm>
                  <a:off x="479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27" name="Line 379"/>
                <p:cNvSpPr>
                  <a:spLocks noChangeShapeType="1"/>
                </p:cNvSpPr>
                <p:nvPr/>
              </p:nvSpPr>
              <p:spPr bwMode="auto">
                <a:xfrm>
                  <a:off x="483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28" name="Line 380"/>
                <p:cNvSpPr>
                  <a:spLocks noChangeShapeType="1"/>
                </p:cNvSpPr>
                <p:nvPr/>
              </p:nvSpPr>
              <p:spPr bwMode="auto">
                <a:xfrm>
                  <a:off x="486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29" name="Line 381"/>
                <p:cNvSpPr>
                  <a:spLocks noChangeShapeType="1"/>
                </p:cNvSpPr>
                <p:nvPr/>
              </p:nvSpPr>
              <p:spPr bwMode="auto">
                <a:xfrm>
                  <a:off x="4885" y="178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30" name="Line 382"/>
                <p:cNvSpPr>
                  <a:spLocks noChangeShapeType="1"/>
                </p:cNvSpPr>
                <p:nvPr/>
              </p:nvSpPr>
              <p:spPr bwMode="auto">
                <a:xfrm>
                  <a:off x="490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31" name="Line 383"/>
                <p:cNvSpPr>
                  <a:spLocks noChangeShapeType="1"/>
                </p:cNvSpPr>
                <p:nvPr/>
              </p:nvSpPr>
              <p:spPr bwMode="auto">
                <a:xfrm>
                  <a:off x="490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32" name="Line 384"/>
                <p:cNvSpPr>
                  <a:spLocks noChangeShapeType="1"/>
                </p:cNvSpPr>
                <p:nvPr/>
              </p:nvSpPr>
              <p:spPr bwMode="auto">
                <a:xfrm>
                  <a:off x="492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33" name="Line 385"/>
                <p:cNvSpPr>
                  <a:spLocks noChangeShapeType="1"/>
                </p:cNvSpPr>
                <p:nvPr/>
              </p:nvSpPr>
              <p:spPr bwMode="auto">
                <a:xfrm>
                  <a:off x="4933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34" name="Line 386"/>
                <p:cNvSpPr>
                  <a:spLocks noChangeShapeType="1"/>
                </p:cNvSpPr>
                <p:nvPr/>
              </p:nvSpPr>
              <p:spPr bwMode="auto">
                <a:xfrm>
                  <a:off x="4941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655" name="Group 387"/>
              <p:cNvGrpSpPr>
                <a:grpSpLocks/>
              </p:cNvGrpSpPr>
              <p:nvPr/>
            </p:nvGrpSpPr>
            <p:grpSpPr bwMode="auto">
              <a:xfrm>
                <a:off x="4582" y="1805"/>
                <a:ext cx="887" cy="49"/>
                <a:chOff x="4085" y="1805"/>
                <a:chExt cx="887" cy="49"/>
              </a:xfrm>
            </p:grpSpPr>
            <p:sp>
              <p:nvSpPr>
                <p:cNvPr id="20688" name="Rectangle 388"/>
                <p:cNvSpPr>
                  <a:spLocks noChangeArrowheads="1"/>
                </p:cNvSpPr>
                <p:nvPr/>
              </p:nvSpPr>
              <p:spPr bwMode="auto">
                <a:xfrm>
                  <a:off x="4085" y="1813"/>
                  <a:ext cx="38" cy="4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689" name="Rectangle 389"/>
                <p:cNvSpPr>
                  <a:spLocks noChangeArrowheads="1"/>
                </p:cNvSpPr>
                <p:nvPr/>
              </p:nvSpPr>
              <p:spPr bwMode="auto">
                <a:xfrm>
                  <a:off x="4133" y="1805"/>
                  <a:ext cx="15" cy="33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0</a:t>
                  </a:r>
                  <a:endParaRPr lang="en-US"/>
                </a:p>
              </p:txBody>
            </p:sp>
            <p:sp>
              <p:nvSpPr>
                <p:cNvPr id="20690" name="Rectangle 390"/>
                <p:cNvSpPr>
                  <a:spLocks noChangeArrowheads="1"/>
                </p:cNvSpPr>
                <p:nvPr/>
              </p:nvSpPr>
              <p:spPr bwMode="auto">
                <a:xfrm>
                  <a:off x="4293" y="1813"/>
                  <a:ext cx="38" cy="4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691" name="Rectangle 391"/>
                <p:cNvSpPr>
                  <a:spLocks noChangeArrowheads="1"/>
                </p:cNvSpPr>
                <p:nvPr/>
              </p:nvSpPr>
              <p:spPr bwMode="auto">
                <a:xfrm>
                  <a:off x="4333" y="1805"/>
                  <a:ext cx="15" cy="33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1</a:t>
                  </a:r>
                  <a:endParaRPr lang="en-US"/>
                </a:p>
              </p:txBody>
            </p:sp>
            <p:sp>
              <p:nvSpPr>
                <p:cNvPr id="20692" name="Rectangle 392"/>
                <p:cNvSpPr>
                  <a:spLocks noChangeArrowheads="1"/>
                </p:cNvSpPr>
                <p:nvPr/>
              </p:nvSpPr>
              <p:spPr bwMode="auto">
                <a:xfrm>
                  <a:off x="4501" y="1813"/>
                  <a:ext cx="38" cy="4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693" name="Rectangle 393"/>
                <p:cNvSpPr>
                  <a:spLocks noChangeArrowheads="1"/>
                </p:cNvSpPr>
                <p:nvPr/>
              </p:nvSpPr>
              <p:spPr bwMode="auto">
                <a:xfrm>
                  <a:off x="4541" y="1805"/>
                  <a:ext cx="15" cy="33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2</a:t>
                  </a:r>
                  <a:endParaRPr lang="en-US"/>
                </a:p>
              </p:txBody>
            </p:sp>
            <p:sp>
              <p:nvSpPr>
                <p:cNvPr id="20694" name="Rectangle 394"/>
                <p:cNvSpPr>
                  <a:spLocks noChangeArrowheads="1"/>
                </p:cNvSpPr>
                <p:nvPr/>
              </p:nvSpPr>
              <p:spPr bwMode="auto">
                <a:xfrm>
                  <a:off x="4709" y="1813"/>
                  <a:ext cx="38" cy="4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695" name="Rectangle 395"/>
                <p:cNvSpPr>
                  <a:spLocks noChangeArrowheads="1"/>
                </p:cNvSpPr>
                <p:nvPr/>
              </p:nvSpPr>
              <p:spPr bwMode="auto">
                <a:xfrm>
                  <a:off x="4749" y="1805"/>
                  <a:ext cx="15" cy="33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3</a:t>
                  </a:r>
                  <a:endParaRPr lang="en-US"/>
                </a:p>
              </p:txBody>
            </p:sp>
            <p:sp>
              <p:nvSpPr>
                <p:cNvPr id="20696" name="Rectangle 396"/>
                <p:cNvSpPr>
                  <a:spLocks noChangeArrowheads="1"/>
                </p:cNvSpPr>
                <p:nvPr/>
              </p:nvSpPr>
              <p:spPr bwMode="auto">
                <a:xfrm>
                  <a:off x="4909" y="1813"/>
                  <a:ext cx="38" cy="4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697" name="Rectangle 397"/>
                <p:cNvSpPr>
                  <a:spLocks noChangeArrowheads="1"/>
                </p:cNvSpPr>
                <p:nvPr/>
              </p:nvSpPr>
              <p:spPr bwMode="auto">
                <a:xfrm>
                  <a:off x="4957" y="1805"/>
                  <a:ext cx="15" cy="33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4</a:t>
                  </a:r>
                  <a:endParaRPr lang="en-US"/>
                </a:p>
              </p:txBody>
            </p:sp>
          </p:grpSp>
          <p:sp>
            <p:nvSpPr>
              <p:cNvPr id="20656" name="Line 398"/>
              <p:cNvSpPr>
                <a:spLocks noChangeShapeType="1"/>
              </p:cNvSpPr>
              <p:nvPr/>
            </p:nvSpPr>
            <p:spPr bwMode="auto">
              <a:xfrm flipV="1">
                <a:off x="4622" y="965"/>
                <a:ext cx="1" cy="82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657" name="Group 399"/>
              <p:cNvGrpSpPr>
                <a:grpSpLocks/>
              </p:cNvGrpSpPr>
              <p:nvPr/>
            </p:nvGrpSpPr>
            <p:grpSpPr bwMode="auto">
              <a:xfrm>
                <a:off x="4542" y="933"/>
                <a:ext cx="38" cy="873"/>
                <a:chOff x="4045" y="933"/>
                <a:chExt cx="38" cy="873"/>
              </a:xfrm>
            </p:grpSpPr>
            <p:sp>
              <p:nvSpPr>
                <p:cNvPr id="20683" name="Rectangle 400"/>
                <p:cNvSpPr>
                  <a:spLocks noChangeArrowheads="1"/>
                </p:cNvSpPr>
                <p:nvPr/>
              </p:nvSpPr>
              <p:spPr bwMode="auto">
                <a:xfrm>
                  <a:off x="4061" y="1765"/>
                  <a:ext cx="19" cy="4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0</a:t>
                  </a:r>
                  <a:endParaRPr lang="en-US"/>
                </a:p>
              </p:txBody>
            </p:sp>
            <p:sp>
              <p:nvSpPr>
                <p:cNvPr id="20684" name="Rectangle 401"/>
                <p:cNvSpPr>
                  <a:spLocks noChangeArrowheads="1"/>
                </p:cNvSpPr>
                <p:nvPr/>
              </p:nvSpPr>
              <p:spPr bwMode="auto">
                <a:xfrm>
                  <a:off x="4045" y="1557"/>
                  <a:ext cx="38" cy="4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20</a:t>
                  </a:r>
                  <a:endParaRPr lang="en-US"/>
                </a:p>
              </p:txBody>
            </p:sp>
            <p:sp>
              <p:nvSpPr>
                <p:cNvPr id="20685" name="Rectangle 402"/>
                <p:cNvSpPr>
                  <a:spLocks noChangeArrowheads="1"/>
                </p:cNvSpPr>
                <p:nvPr/>
              </p:nvSpPr>
              <p:spPr bwMode="auto">
                <a:xfrm>
                  <a:off x="4045" y="1349"/>
                  <a:ext cx="38" cy="4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40</a:t>
                  </a:r>
                  <a:endParaRPr lang="en-US"/>
                </a:p>
              </p:txBody>
            </p:sp>
            <p:sp>
              <p:nvSpPr>
                <p:cNvPr id="20686" name="Rectangle 403"/>
                <p:cNvSpPr>
                  <a:spLocks noChangeArrowheads="1"/>
                </p:cNvSpPr>
                <p:nvPr/>
              </p:nvSpPr>
              <p:spPr bwMode="auto">
                <a:xfrm>
                  <a:off x="4045" y="1141"/>
                  <a:ext cx="38" cy="4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60</a:t>
                  </a:r>
                  <a:endParaRPr lang="en-US"/>
                </a:p>
              </p:txBody>
            </p:sp>
            <p:sp>
              <p:nvSpPr>
                <p:cNvPr id="20687" name="Rectangle 404"/>
                <p:cNvSpPr>
                  <a:spLocks noChangeArrowheads="1"/>
                </p:cNvSpPr>
                <p:nvPr/>
              </p:nvSpPr>
              <p:spPr bwMode="auto">
                <a:xfrm>
                  <a:off x="4045" y="933"/>
                  <a:ext cx="38" cy="4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80</a:t>
                  </a:r>
                  <a:endParaRPr lang="en-US"/>
                </a:p>
              </p:txBody>
            </p:sp>
          </p:grpSp>
          <p:grpSp>
            <p:nvGrpSpPr>
              <p:cNvPr id="20658" name="Group 405"/>
              <p:cNvGrpSpPr>
                <a:grpSpLocks/>
              </p:cNvGrpSpPr>
              <p:nvPr/>
            </p:nvGrpSpPr>
            <p:grpSpPr bwMode="auto">
              <a:xfrm>
                <a:off x="4598" y="965"/>
                <a:ext cx="24" cy="825"/>
                <a:chOff x="4101" y="965"/>
                <a:chExt cx="24" cy="825"/>
              </a:xfrm>
            </p:grpSpPr>
            <p:sp>
              <p:nvSpPr>
                <p:cNvPr id="20666" name="Line 406"/>
                <p:cNvSpPr>
                  <a:spLocks noChangeShapeType="1"/>
                </p:cNvSpPr>
                <p:nvPr/>
              </p:nvSpPr>
              <p:spPr bwMode="auto">
                <a:xfrm flipH="1">
                  <a:off x="4101" y="1789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67" name="Line 407"/>
                <p:cNvSpPr>
                  <a:spLocks noChangeShapeType="1"/>
                </p:cNvSpPr>
                <p:nvPr/>
              </p:nvSpPr>
              <p:spPr bwMode="auto">
                <a:xfrm flipH="1">
                  <a:off x="4117" y="1733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68" name="Line 408"/>
                <p:cNvSpPr>
                  <a:spLocks noChangeShapeType="1"/>
                </p:cNvSpPr>
                <p:nvPr/>
              </p:nvSpPr>
              <p:spPr bwMode="auto">
                <a:xfrm flipH="1">
                  <a:off x="4117" y="1685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69" name="Line 409"/>
                <p:cNvSpPr>
                  <a:spLocks noChangeShapeType="1"/>
                </p:cNvSpPr>
                <p:nvPr/>
              </p:nvSpPr>
              <p:spPr bwMode="auto">
                <a:xfrm flipH="1">
                  <a:off x="4117" y="1637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70" name="Line 410"/>
                <p:cNvSpPr>
                  <a:spLocks noChangeShapeType="1"/>
                </p:cNvSpPr>
                <p:nvPr/>
              </p:nvSpPr>
              <p:spPr bwMode="auto">
                <a:xfrm flipH="1">
                  <a:off x="4101" y="1581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71" name="Line 411"/>
                <p:cNvSpPr>
                  <a:spLocks noChangeShapeType="1"/>
                </p:cNvSpPr>
                <p:nvPr/>
              </p:nvSpPr>
              <p:spPr bwMode="auto">
                <a:xfrm flipH="1">
                  <a:off x="4117" y="1533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72" name="Line 412"/>
                <p:cNvSpPr>
                  <a:spLocks noChangeShapeType="1"/>
                </p:cNvSpPr>
                <p:nvPr/>
              </p:nvSpPr>
              <p:spPr bwMode="auto">
                <a:xfrm flipH="1">
                  <a:off x="4117" y="1477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73" name="Line 413"/>
                <p:cNvSpPr>
                  <a:spLocks noChangeShapeType="1"/>
                </p:cNvSpPr>
                <p:nvPr/>
              </p:nvSpPr>
              <p:spPr bwMode="auto">
                <a:xfrm flipH="1">
                  <a:off x="4117" y="1429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74" name="Line 414"/>
                <p:cNvSpPr>
                  <a:spLocks noChangeShapeType="1"/>
                </p:cNvSpPr>
                <p:nvPr/>
              </p:nvSpPr>
              <p:spPr bwMode="auto">
                <a:xfrm flipH="1">
                  <a:off x="4101" y="1373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75" name="Line 415"/>
                <p:cNvSpPr>
                  <a:spLocks noChangeShapeType="1"/>
                </p:cNvSpPr>
                <p:nvPr/>
              </p:nvSpPr>
              <p:spPr bwMode="auto">
                <a:xfrm flipH="1">
                  <a:off x="4117" y="1325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76" name="Line 416"/>
                <p:cNvSpPr>
                  <a:spLocks noChangeShapeType="1"/>
                </p:cNvSpPr>
                <p:nvPr/>
              </p:nvSpPr>
              <p:spPr bwMode="auto">
                <a:xfrm flipH="1">
                  <a:off x="4117" y="1269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77" name="Line 417"/>
                <p:cNvSpPr>
                  <a:spLocks noChangeShapeType="1"/>
                </p:cNvSpPr>
                <p:nvPr/>
              </p:nvSpPr>
              <p:spPr bwMode="auto">
                <a:xfrm flipH="1">
                  <a:off x="4117" y="1221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78" name="Line 418"/>
                <p:cNvSpPr>
                  <a:spLocks noChangeShapeType="1"/>
                </p:cNvSpPr>
                <p:nvPr/>
              </p:nvSpPr>
              <p:spPr bwMode="auto">
                <a:xfrm flipH="1">
                  <a:off x="4101" y="1173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79" name="Line 419"/>
                <p:cNvSpPr>
                  <a:spLocks noChangeShapeType="1"/>
                </p:cNvSpPr>
                <p:nvPr/>
              </p:nvSpPr>
              <p:spPr bwMode="auto">
                <a:xfrm flipH="1">
                  <a:off x="4117" y="1117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80" name="Line 420"/>
                <p:cNvSpPr>
                  <a:spLocks noChangeShapeType="1"/>
                </p:cNvSpPr>
                <p:nvPr/>
              </p:nvSpPr>
              <p:spPr bwMode="auto">
                <a:xfrm flipH="1">
                  <a:off x="4117" y="1069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81" name="Line 421"/>
                <p:cNvSpPr>
                  <a:spLocks noChangeShapeType="1"/>
                </p:cNvSpPr>
                <p:nvPr/>
              </p:nvSpPr>
              <p:spPr bwMode="auto">
                <a:xfrm flipH="1">
                  <a:off x="4117" y="1013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82" name="Line 422"/>
                <p:cNvSpPr>
                  <a:spLocks noChangeShapeType="1"/>
                </p:cNvSpPr>
                <p:nvPr/>
              </p:nvSpPr>
              <p:spPr bwMode="auto">
                <a:xfrm flipH="1">
                  <a:off x="4101" y="965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659" name="Freeform 423"/>
              <p:cNvSpPr>
                <a:spLocks/>
              </p:cNvSpPr>
              <p:nvPr/>
            </p:nvSpPr>
            <p:spPr bwMode="auto">
              <a:xfrm>
                <a:off x="4622" y="997"/>
                <a:ext cx="816" cy="784"/>
              </a:xfrm>
              <a:custGeom>
                <a:avLst/>
                <a:gdLst>
                  <a:gd name="T0" fmla="*/ 0 w 816"/>
                  <a:gd name="T1" fmla="*/ 560 h 784"/>
                  <a:gd name="T2" fmla="*/ 8 w 816"/>
                  <a:gd name="T3" fmla="*/ 760 h 784"/>
                  <a:gd name="T4" fmla="*/ 32 w 816"/>
                  <a:gd name="T5" fmla="*/ 768 h 784"/>
                  <a:gd name="T6" fmla="*/ 56 w 816"/>
                  <a:gd name="T7" fmla="*/ 768 h 784"/>
                  <a:gd name="T8" fmla="*/ 80 w 816"/>
                  <a:gd name="T9" fmla="*/ 768 h 784"/>
                  <a:gd name="T10" fmla="*/ 104 w 816"/>
                  <a:gd name="T11" fmla="*/ 768 h 784"/>
                  <a:gd name="T12" fmla="*/ 128 w 816"/>
                  <a:gd name="T13" fmla="*/ 768 h 784"/>
                  <a:gd name="T14" fmla="*/ 152 w 816"/>
                  <a:gd name="T15" fmla="*/ 776 h 784"/>
                  <a:gd name="T16" fmla="*/ 176 w 816"/>
                  <a:gd name="T17" fmla="*/ 776 h 784"/>
                  <a:gd name="T18" fmla="*/ 200 w 816"/>
                  <a:gd name="T19" fmla="*/ 776 h 784"/>
                  <a:gd name="T20" fmla="*/ 224 w 816"/>
                  <a:gd name="T21" fmla="*/ 776 h 784"/>
                  <a:gd name="T22" fmla="*/ 240 w 816"/>
                  <a:gd name="T23" fmla="*/ 768 h 784"/>
                  <a:gd name="T24" fmla="*/ 264 w 816"/>
                  <a:gd name="T25" fmla="*/ 776 h 784"/>
                  <a:gd name="T26" fmla="*/ 288 w 816"/>
                  <a:gd name="T27" fmla="*/ 776 h 784"/>
                  <a:gd name="T28" fmla="*/ 312 w 816"/>
                  <a:gd name="T29" fmla="*/ 776 h 784"/>
                  <a:gd name="T30" fmla="*/ 336 w 816"/>
                  <a:gd name="T31" fmla="*/ 768 h 784"/>
                  <a:gd name="T32" fmla="*/ 360 w 816"/>
                  <a:gd name="T33" fmla="*/ 768 h 784"/>
                  <a:gd name="T34" fmla="*/ 376 w 816"/>
                  <a:gd name="T35" fmla="*/ 760 h 784"/>
                  <a:gd name="T36" fmla="*/ 392 w 816"/>
                  <a:gd name="T37" fmla="*/ 768 h 784"/>
                  <a:gd name="T38" fmla="*/ 416 w 816"/>
                  <a:gd name="T39" fmla="*/ 768 h 784"/>
                  <a:gd name="T40" fmla="*/ 440 w 816"/>
                  <a:gd name="T41" fmla="*/ 768 h 784"/>
                  <a:gd name="T42" fmla="*/ 456 w 816"/>
                  <a:gd name="T43" fmla="*/ 776 h 784"/>
                  <a:gd name="T44" fmla="*/ 472 w 816"/>
                  <a:gd name="T45" fmla="*/ 768 h 784"/>
                  <a:gd name="T46" fmla="*/ 496 w 816"/>
                  <a:gd name="T47" fmla="*/ 768 h 784"/>
                  <a:gd name="T48" fmla="*/ 512 w 816"/>
                  <a:gd name="T49" fmla="*/ 760 h 784"/>
                  <a:gd name="T50" fmla="*/ 528 w 816"/>
                  <a:gd name="T51" fmla="*/ 768 h 784"/>
                  <a:gd name="T52" fmla="*/ 552 w 816"/>
                  <a:gd name="T53" fmla="*/ 768 h 784"/>
                  <a:gd name="T54" fmla="*/ 576 w 816"/>
                  <a:gd name="T55" fmla="*/ 768 h 784"/>
                  <a:gd name="T56" fmla="*/ 592 w 816"/>
                  <a:gd name="T57" fmla="*/ 760 h 784"/>
                  <a:gd name="T58" fmla="*/ 608 w 816"/>
                  <a:gd name="T59" fmla="*/ 744 h 784"/>
                  <a:gd name="T60" fmla="*/ 624 w 816"/>
                  <a:gd name="T61" fmla="*/ 720 h 784"/>
                  <a:gd name="T62" fmla="*/ 632 w 816"/>
                  <a:gd name="T63" fmla="*/ 672 h 784"/>
                  <a:gd name="T64" fmla="*/ 640 w 816"/>
                  <a:gd name="T65" fmla="*/ 640 h 784"/>
                  <a:gd name="T66" fmla="*/ 648 w 816"/>
                  <a:gd name="T67" fmla="*/ 552 h 784"/>
                  <a:gd name="T68" fmla="*/ 656 w 816"/>
                  <a:gd name="T69" fmla="*/ 400 h 784"/>
                  <a:gd name="T70" fmla="*/ 672 w 816"/>
                  <a:gd name="T71" fmla="*/ 240 h 784"/>
                  <a:gd name="T72" fmla="*/ 680 w 816"/>
                  <a:gd name="T73" fmla="*/ 64 h 784"/>
                  <a:gd name="T74" fmla="*/ 688 w 816"/>
                  <a:gd name="T75" fmla="*/ 32 h 784"/>
                  <a:gd name="T76" fmla="*/ 704 w 816"/>
                  <a:gd name="T77" fmla="*/ 152 h 784"/>
                  <a:gd name="T78" fmla="*/ 712 w 816"/>
                  <a:gd name="T79" fmla="*/ 304 h 784"/>
                  <a:gd name="T80" fmla="*/ 720 w 816"/>
                  <a:gd name="T81" fmla="*/ 352 h 784"/>
                  <a:gd name="T82" fmla="*/ 728 w 816"/>
                  <a:gd name="T83" fmla="*/ 544 h 784"/>
                  <a:gd name="T84" fmla="*/ 736 w 816"/>
                  <a:gd name="T85" fmla="*/ 672 h 784"/>
                  <a:gd name="T86" fmla="*/ 752 w 816"/>
                  <a:gd name="T87" fmla="*/ 736 h 784"/>
                  <a:gd name="T88" fmla="*/ 760 w 816"/>
                  <a:gd name="T89" fmla="*/ 760 h 784"/>
                  <a:gd name="T90" fmla="*/ 784 w 816"/>
                  <a:gd name="T91" fmla="*/ 776 h 784"/>
                  <a:gd name="T92" fmla="*/ 800 w 816"/>
                  <a:gd name="T93" fmla="*/ 784 h 7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816"/>
                  <a:gd name="T142" fmla="*/ 0 h 784"/>
                  <a:gd name="T143" fmla="*/ 816 w 816"/>
                  <a:gd name="T144" fmla="*/ 784 h 7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816" h="784">
                    <a:moveTo>
                      <a:pt x="0" y="784"/>
                    </a:moveTo>
                    <a:lnTo>
                      <a:pt x="0" y="440"/>
                    </a:lnTo>
                    <a:lnTo>
                      <a:pt x="0" y="560"/>
                    </a:lnTo>
                    <a:lnTo>
                      <a:pt x="0" y="688"/>
                    </a:lnTo>
                    <a:lnTo>
                      <a:pt x="8" y="744"/>
                    </a:lnTo>
                    <a:lnTo>
                      <a:pt x="8" y="760"/>
                    </a:lnTo>
                    <a:lnTo>
                      <a:pt x="16" y="760"/>
                    </a:lnTo>
                    <a:lnTo>
                      <a:pt x="24" y="760"/>
                    </a:lnTo>
                    <a:lnTo>
                      <a:pt x="32" y="768"/>
                    </a:lnTo>
                    <a:lnTo>
                      <a:pt x="40" y="768"/>
                    </a:lnTo>
                    <a:lnTo>
                      <a:pt x="48" y="768"/>
                    </a:lnTo>
                    <a:lnTo>
                      <a:pt x="56" y="768"/>
                    </a:lnTo>
                    <a:lnTo>
                      <a:pt x="64" y="768"/>
                    </a:lnTo>
                    <a:lnTo>
                      <a:pt x="72" y="768"/>
                    </a:lnTo>
                    <a:lnTo>
                      <a:pt x="80" y="768"/>
                    </a:lnTo>
                    <a:lnTo>
                      <a:pt x="88" y="768"/>
                    </a:lnTo>
                    <a:lnTo>
                      <a:pt x="96" y="768"/>
                    </a:lnTo>
                    <a:lnTo>
                      <a:pt x="104" y="768"/>
                    </a:lnTo>
                    <a:lnTo>
                      <a:pt x="112" y="768"/>
                    </a:lnTo>
                    <a:lnTo>
                      <a:pt x="120" y="768"/>
                    </a:lnTo>
                    <a:lnTo>
                      <a:pt x="128" y="768"/>
                    </a:lnTo>
                    <a:lnTo>
                      <a:pt x="136" y="768"/>
                    </a:lnTo>
                    <a:lnTo>
                      <a:pt x="144" y="776"/>
                    </a:lnTo>
                    <a:lnTo>
                      <a:pt x="152" y="776"/>
                    </a:lnTo>
                    <a:lnTo>
                      <a:pt x="160" y="776"/>
                    </a:lnTo>
                    <a:lnTo>
                      <a:pt x="168" y="776"/>
                    </a:lnTo>
                    <a:lnTo>
                      <a:pt x="176" y="776"/>
                    </a:lnTo>
                    <a:lnTo>
                      <a:pt x="184" y="776"/>
                    </a:lnTo>
                    <a:lnTo>
                      <a:pt x="192" y="776"/>
                    </a:lnTo>
                    <a:lnTo>
                      <a:pt x="200" y="776"/>
                    </a:lnTo>
                    <a:lnTo>
                      <a:pt x="208" y="776"/>
                    </a:lnTo>
                    <a:lnTo>
                      <a:pt x="216" y="776"/>
                    </a:lnTo>
                    <a:lnTo>
                      <a:pt x="224" y="776"/>
                    </a:lnTo>
                    <a:lnTo>
                      <a:pt x="224" y="768"/>
                    </a:lnTo>
                    <a:lnTo>
                      <a:pt x="232" y="768"/>
                    </a:lnTo>
                    <a:lnTo>
                      <a:pt x="240" y="768"/>
                    </a:lnTo>
                    <a:lnTo>
                      <a:pt x="248" y="768"/>
                    </a:lnTo>
                    <a:lnTo>
                      <a:pt x="256" y="776"/>
                    </a:lnTo>
                    <a:lnTo>
                      <a:pt x="264" y="776"/>
                    </a:lnTo>
                    <a:lnTo>
                      <a:pt x="272" y="776"/>
                    </a:lnTo>
                    <a:lnTo>
                      <a:pt x="280" y="776"/>
                    </a:lnTo>
                    <a:lnTo>
                      <a:pt x="288" y="776"/>
                    </a:lnTo>
                    <a:lnTo>
                      <a:pt x="296" y="776"/>
                    </a:lnTo>
                    <a:lnTo>
                      <a:pt x="304" y="776"/>
                    </a:lnTo>
                    <a:lnTo>
                      <a:pt x="312" y="776"/>
                    </a:lnTo>
                    <a:lnTo>
                      <a:pt x="320" y="768"/>
                    </a:lnTo>
                    <a:lnTo>
                      <a:pt x="328" y="768"/>
                    </a:lnTo>
                    <a:lnTo>
                      <a:pt x="336" y="768"/>
                    </a:lnTo>
                    <a:lnTo>
                      <a:pt x="344" y="768"/>
                    </a:lnTo>
                    <a:lnTo>
                      <a:pt x="352" y="768"/>
                    </a:lnTo>
                    <a:lnTo>
                      <a:pt x="360" y="768"/>
                    </a:lnTo>
                    <a:lnTo>
                      <a:pt x="360" y="760"/>
                    </a:lnTo>
                    <a:lnTo>
                      <a:pt x="368" y="760"/>
                    </a:lnTo>
                    <a:lnTo>
                      <a:pt x="376" y="760"/>
                    </a:lnTo>
                    <a:lnTo>
                      <a:pt x="376" y="768"/>
                    </a:lnTo>
                    <a:lnTo>
                      <a:pt x="384" y="768"/>
                    </a:lnTo>
                    <a:lnTo>
                      <a:pt x="392" y="768"/>
                    </a:lnTo>
                    <a:lnTo>
                      <a:pt x="400" y="768"/>
                    </a:lnTo>
                    <a:lnTo>
                      <a:pt x="408" y="768"/>
                    </a:lnTo>
                    <a:lnTo>
                      <a:pt x="416" y="768"/>
                    </a:lnTo>
                    <a:lnTo>
                      <a:pt x="424" y="768"/>
                    </a:lnTo>
                    <a:lnTo>
                      <a:pt x="432" y="768"/>
                    </a:lnTo>
                    <a:lnTo>
                      <a:pt x="440" y="768"/>
                    </a:lnTo>
                    <a:lnTo>
                      <a:pt x="448" y="768"/>
                    </a:lnTo>
                    <a:lnTo>
                      <a:pt x="456" y="768"/>
                    </a:lnTo>
                    <a:lnTo>
                      <a:pt x="456" y="776"/>
                    </a:lnTo>
                    <a:lnTo>
                      <a:pt x="464" y="776"/>
                    </a:lnTo>
                    <a:lnTo>
                      <a:pt x="464" y="768"/>
                    </a:lnTo>
                    <a:lnTo>
                      <a:pt x="472" y="768"/>
                    </a:lnTo>
                    <a:lnTo>
                      <a:pt x="480" y="768"/>
                    </a:lnTo>
                    <a:lnTo>
                      <a:pt x="488" y="768"/>
                    </a:lnTo>
                    <a:lnTo>
                      <a:pt x="496" y="768"/>
                    </a:lnTo>
                    <a:lnTo>
                      <a:pt x="496" y="760"/>
                    </a:lnTo>
                    <a:lnTo>
                      <a:pt x="504" y="760"/>
                    </a:lnTo>
                    <a:lnTo>
                      <a:pt x="512" y="760"/>
                    </a:lnTo>
                    <a:lnTo>
                      <a:pt x="512" y="768"/>
                    </a:lnTo>
                    <a:lnTo>
                      <a:pt x="520" y="768"/>
                    </a:lnTo>
                    <a:lnTo>
                      <a:pt x="528" y="768"/>
                    </a:lnTo>
                    <a:lnTo>
                      <a:pt x="536" y="768"/>
                    </a:lnTo>
                    <a:lnTo>
                      <a:pt x="544" y="768"/>
                    </a:lnTo>
                    <a:lnTo>
                      <a:pt x="552" y="768"/>
                    </a:lnTo>
                    <a:lnTo>
                      <a:pt x="560" y="768"/>
                    </a:lnTo>
                    <a:lnTo>
                      <a:pt x="568" y="768"/>
                    </a:lnTo>
                    <a:lnTo>
                      <a:pt x="576" y="768"/>
                    </a:lnTo>
                    <a:lnTo>
                      <a:pt x="584" y="768"/>
                    </a:lnTo>
                    <a:lnTo>
                      <a:pt x="584" y="760"/>
                    </a:lnTo>
                    <a:lnTo>
                      <a:pt x="592" y="760"/>
                    </a:lnTo>
                    <a:lnTo>
                      <a:pt x="600" y="760"/>
                    </a:lnTo>
                    <a:lnTo>
                      <a:pt x="608" y="752"/>
                    </a:lnTo>
                    <a:lnTo>
                      <a:pt x="608" y="744"/>
                    </a:lnTo>
                    <a:lnTo>
                      <a:pt x="616" y="736"/>
                    </a:lnTo>
                    <a:lnTo>
                      <a:pt x="616" y="728"/>
                    </a:lnTo>
                    <a:lnTo>
                      <a:pt x="624" y="720"/>
                    </a:lnTo>
                    <a:lnTo>
                      <a:pt x="624" y="704"/>
                    </a:lnTo>
                    <a:lnTo>
                      <a:pt x="624" y="688"/>
                    </a:lnTo>
                    <a:lnTo>
                      <a:pt x="632" y="672"/>
                    </a:lnTo>
                    <a:lnTo>
                      <a:pt x="632" y="656"/>
                    </a:lnTo>
                    <a:lnTo>
                      <a:pt x="640" y="648"/>
                    </a:lnTo>
                    <a:lnTo>
                      <a:pt x="640" y="640"/>
                    </a:lnTo>
                    <a:lnTo>
                      <a:pt x="640" y="624"/>
                    </a:lnTo>
                    <a:lnTo>
                      <a:pt x="648" y="592"/>
                    </a:lnTo>
                    <a:lnTo>
                      <a:pt x="648" y="552"/>
                    </a:lnTo>
                    <a:lnTo>
                      <a:pt x="656" y="496"/>
                    </a:lnTo>
                    <a:lnTo>
                      <a:pt x="656" y="440"/>
                    </a:lnTo>
                    <a:lnTo>
                      <a:pt x="656" y="400"/>
                    </a:lnTo>
                    <a:lnTo>
                      <a:pt x="664" y="368"/>
                    </a:lnTo>
                    <a:lnTo>
                      <a:pt x="664" y="320"/>
                    </a:lnTo>
                    <a:lnTo>
                      <a:pt x="672" y="240"/>
                    </a:lnTo>
                    <a:lnTo>
                      <a:pt x="672" y="176"/>
                    </a:lnTo>
                    <a:lnTo>
                      <a:pt x="672" y="120"/>
                    </a:lnTo>
                    <a:lnTo>
                      <a:pt x="680" y="64"/>
                    </a:lnTo>
                    <a:lnTo>
                      <a:pt x="680" y="24"/>
                    </a:lnTo>
                    <a:lnTo>
                      <a:pt x="688" y="0"/>
                    </a:lnTo>
                    <a:lnTo>
                      <a:pt x="688" y="32"/>
                    </a:lnTo>
                    <a:lnTo>
                      <a:pt x="696" y="64"/>
                    </a:lnTo>
                    <a:lnTo>
                      <a:pt x="696" y="104"/>
                    </a:lnTo>
                    <a:lnTo>
                      <a:pt x="704" y="152"/>
                    </a:lnTo>
                    <a:lnTo>
                      <a:pt x="704" y="192"/>
                    </a:lnTo>
                    <a:lnTo>
                      <a:pt x="704" y="248"/>
                    </a:lnTo>
                    <a:lnTo>
                      <a:pt x="712" y="304"/>
                    </a:lnTo>
                    <a:lnTo>
                      <a:pt x="712" y="328"/>
                    </a:lnTo>
                    <a:lnTo>
                      <a:pt x="720" y="336"/>
                    </a:lnTo>
                    <a:lnTo>
                      <a:pt x="720" y="352"/>
                    </a:lnTo>
                    <a:lnTo>
                      <a:pt x="720" y="408"/>
                    </a:lnTo>
                    <a:lnTo>
                      <a:pt x="728" y="480"/>
                    </a:lnTo>
                    <a:lnTo>
                      <a:pt x="728" y="544"/>
                    </a:lnTo>
                    <a:lnTo>
                      <a:pt x="736" y="592"/>
                    </a:lnTo>
                    <a:lnTo>
                      <a:pt x="736" y="632"/>
                    </a:lnTo>
                    <a:lnTo>
                      <a:pt x="736" y="672"/>
                    </a:lnTo>
                    <a:lnTo>
                      <a:pt x="744" y="704"/>
                    </a:lnTo>
                    <a:lnTo>
                      <a:pt x="744" y="720"/>
                    </a:lnTo>
                    <a:lnTo>
                      <a:pt x="752" y="736"/>
                    </a:lnTo>
                    <a:lnTo>
                      <a:pt x="752" y="752"/>
                    </a:lnTo>
                    <a:lnTo>
                      <a:pt x="760" y="752"/>
                    </a:lnTo>
                    <a:lnTo>
                      <a:pt x="760" y="760"/>
                    </a:lnTo>
                    <a:lnTo>
                      <a:pt x="768" y="768"/>
                    </a:lnTo>
                    <a:lnTo>
                      <a:pt x="776" y="776"/>
                    </a:lnTo>
                    <a:lnTo>
                      <a:pt x="784" y="776"/>
                    </a:lnTo>
                    <a:lnTo>
                      <a:pt x="784" y="784"/>
                    </a:lnTo>
                    <a:lnTo>
                      <a:pt x="792" y="784"/>
                    </a:lnTo>
                    <a:lnTo>
                      <a:pt x="800" y="784"/>
                    </a:lnTo>
                    <a:lnTo>
                      <a:pt x="808" y="784"/>
                    </a:lnTo>
                    <a:lnTo>
                      <a:pt x="816" y="784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660" name="Group 424"/>
              <p:cNvGrpSpPr>
                <a:grpSpLocks/>
              </p:cNvGrpSpPr>
              <p:nvPr/>
            </p:nvGrpSpPr>
            <p:grpSpPr bwMode="auto">
              <a:xfrm>
                <a:off x="4654" y="1373"/>
                <a:ext cx="593" cy="40"/>
                <a:chOff x="4157" y="1373"/>
                <a:chExt cx="593" cy="40"/>
              </a:xfrm>
            </p:grpSpPr>
            <p:sp>
              <p:nvSpPr>
                <p:cNvPr id="20663" name="Line 425"/>
                <p:cNvSpPr>
                  <a:spLocks noChangeShapeType="1"/>
                </p:cNvSpPr>
                <p:nvPr/>
              </p:nvSpPr>
              <p:spPr bwMode="auto">
                <a:xfrm>
                  <a:off x="4157" y="1373"/>
                  <a:ext cx="1" cy="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64" name="Line 426"/>
                <p:cNvSpPr>
                  <a:spLocks noChangeShapeType="1"/>
                </p:cNvSpPr>
                <p:nvPr/>
              </p:nvSpPr>
              <p:spPr bwMode="auto">
                <a:xfrm>
                  <a:off x="4749" y="1373"/>
                  <a:ext cx="1" cy="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65" name="Line 427"/>
                <p:cNvSpPr>
                  <a:spLocks noChangeShapeType="1"/>
                </p:cNvSpPr>
                <p:nvPr/>
              </p:nvSpPr>
              <p:spPr bwMode="auto">
                <a:xfrm>
                  <a:off x="4157" y="1389"/>
                  <a:ext cx="58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661" name="Freeform 428"/>
              <p:cNvSpPr>
                <a:spLocks/>
              </p:cNvSpPr>
              <p:nvPr/>
            </p:nvSpPr>
            <p:spPr bwMode="auto">
              <a:xfrm>
                <a:off x="4902" y="1333"/>
                <a:ext cx="88" cy="48"/>
              </a:xfrm>
              <a:custGeom>
                <a:avLst/>
                <a:gdLst>
                  <a:gd name="T0" fmla="*/ 0 w 88"/>
                  <a:gd name="T1" fmla="*/ 0 h 48"/>
                  <a:gd name="T2" fmla="*/ 0 w 88"/>
                  <a:gd name="T3" fmla="*/ 48 h 48"/>
                  <a:gd name="T4" fmla="*/ 0 w 88"/>
                  <a:gd name="T5" fmla="*/ 48 h 48"/>
                  <a:gd name="T6" fmla="*/ 88 w 88"/>
                  <a:gd name="T7" fmla="*/ 48 h 48"/>
                  <a:gd name="T8" fmla="*/ 88 w 88"/>
                  <a:gd name="T9" fmla="*/ 0 h 48"/>
                  <a:gd name="T10" fmla="*/ 88 w 88"/>
                  <a:gd name="T11" fmla="*/ 0 h 48"/>
                  <a:gd name="T12" fmla="*/ 0 w 88"/>
                  <a:gd name="T13" fmla="*/ 0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8"/>
                  <a:gd name="T22" fmla="*/ 0 h 48"/>
                  <a:gd name="T23" fmla="*/ 88 w 88"/>
                  <a:gd name="T24" fmla="*/ 48 h 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8" h="48">
                    <a:moveTo>
                      <a:pt x="0" y="0"/>
                    </a:moveTo>
                    <a:lnTo>
                      <a:pt x="0" y="48"/>
                    </a:lnTo>
                    <a:lnTo>
                      <a:pt x="88" y="48"/>
                    </a:lnTo>
                    <a:lnTo>
                      <a:pt x="8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62" name="Rectangle 429"/>
              <p:cNvSpPr>
                <a:spLocks noChangeArrowheads="1"/>
              </p:cNvSpPr>
              <p:nvPr/>
            </p:nvSpPr>
            <p:spPr bwMode="auto">
              <a:xfrm>
                <a:off x="4902" y="1210"/>
                <a:ext cx="272" cy="11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13.1%</a:t>
                </a:r>
                <a:endParaRPr lang="en-US" sz="1400"/>
              </a:p>
            </p:txBody>
          </p:sp>
        </p:grpSp>
        <p:grpSp>
          <p:nvGrpSpPr>
            <p:cNvPr id="20487" name="Group 514"/>
            <p:cNvGrpSpPr>
              <a:grpSpLocks/>
            </p:cNvGrpSpPr>
            <p:nvPr/>
          </p:nvGrpSpPr>
          <p:grpSpPr bwMode="auto">
            <a:xfrm>
              <a:off x="3070225" y="1555750"/>
              <a:ext cx="1730375" cy="1720850"/>
              <a:chOff x="2046" y="965"/>
              <a:chExt cx="927" cy="888"/>
            </a:xfrm>
          </p:grpSpPr>
          <p:sp>
            <p:nvSpPr>
              <p:cNvPr id="20573" name="Rectangle 515"/>
              <p:cNvSpPr>
                <a:spLocks noChangeArrowheads="1"/>
              </p:cNvSpPr>
              <p:nvPr/>
            </p:nvSpPr>
            <p:spPr bwMode="auto">
              <a:xfrm>
                <a:off x="2130" y="969"/>
                <a:ext cx="816" cy="816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74" name="Line 516"/>
              <p:cNvSpPr>
                <a:spLocks noChangeShapeType="1"/>
              </p:cNvSpPr>
              <p:nvPr/>
            </p:nvSpPr>
            <p:spPr bwMode="auto">
              <a:xfrm>
                <a:off x="2126" y="1789"/>
                <a:ext cx="816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575" name="Group 517"/>
              <p:cNvGrpSpPr>
                <a:grpSpLocks/>
              </p:cNvGrpSpPr>
              <p:nvPr/>
            </p:nvGrpSpPr>
            <p:grpSpPr bwMode="auto">
              <a:xfrm>
                <a:off x="2126" y="1789"/>
                <a:ext cx="817" cy="24"/>
                <a:chOff x="1933" y="1789"/>
                <a:chExt cx="817" cy="24"/>
              </a:xfrm>
            </p:grpSpPr>
            <p:sp>
              <p:nvSpPr>
                <p:cNvPr id="20615" name="Line 518"/>
                <p:cNvSpPr>
                  <a:spLocks noChangeShapeType="1"/>
                </p:cNvSpPr>
                <p:nvPr/>
              </p:nvSpPr>
              <p:spPr bwMode="auto">
                <a:xfrm>
                  <a:off x="1933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16" name="Line 519"/>
                <p:cNvSpPr>
                  <a:spLocks noChangeShapeType="1"/>
                </p:cNvSpPr>
                <p:nvPr/>
              </p:nvSpPr>
              <p:spPr bwMode="auto">
                <a:xfrm>
                  <a:off x="198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17" name="Line 520"/>
                <p:cNvSpPr>
                  <a:spLocks noChangeShapeType="1"/>
                </p:cNvSpPr>
                <p:nvPr/>
              </p:nvSpPr>
              <p:spPr bwMode="auto">
                <a:xfrm>
                  <a:off x="202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18" name="Line 521"/>
                <p:cNvSpPr>
                  <a:spLocks noChangeShapeType="1"/>
                </p:cNvSpPr>
                <p:nvPr/>
              </p:nvSpPr>
              <p:spPr bwMode="auto">
                <a:xfrm>
                  <a:off x="2053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19" name="Line 522"/>
                <p:cNvSpPr>
                  <a:spLocks noChangeShapeType="1"/>
                </p:cNvSpPr>
                <p:nvPr/>
              </p:nvSpPr>
              <p:spPr bwMode="auto">
                <a:xfrm>
                  <a:off x="2069" y="178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0" name="Line 523"/>
                <p:cNvSpPr>
                  <a:spLocks noChangeShapeType="1"/>
                </p:cNvSpPr>
                <p:nvPr/>
              </p:nvSpPr>
              <p:spPr bwMode="auto">
                <a:xfrm>
                  <a:off x="208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1" name="Line 524"/>
                <p:cNvSpPr>
                  <a:spLocks noChangeShapeType="1"/>
                </p:cNvSpPr>
                <p:nvPr/>
              </p:nvSpPr>
              <p:spPr bwMode="auto">
                <a:xfrm>
                  <a:off x="210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2" name="Line 525"/>
                <p:cNvSpPr>
                  <a:spLocks noChangeShapeType="1"/>
                </p:cNvSpPr>
                <p:nvPr/>
              </p:nvSpPr>
              <p:spPr bwMode="auto">
                <a:xfrm>
                  <a:off x="211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3" name="Line 526"/>
                <p:cNvSpPr>
                  <a:spLocks noChangeShapeType="1"/>
                </p:cNvSpPr>
                <p:nvPr/>
              </p:nvSpPr>
              <p:spPr bwMode="auto">
                <a:xfrm>
                  <a:off x="212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4" name="Line 527"/>
                <p:cNvSpPr>
                  <a:spLocks noChangeShapeType="1"/>
                </p:cNvSpPr>
                <p:nvPr/>
              </p:nvSpPr>
              <p:spPr bwMode="auto">
                <a:xfrm>
                  <a:off x="2133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5" name="Line 528"/>
                <p:cNvSpPr>
                  <a:spLocks noChangeShapeType="1"/>
                </p:cNvSpPr>
                <p:nvPr/>
              </p:nvSpPr>
              <p:spPr bwMode="auto">
                <a:xfrm>
                  <a:off x="219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6" name="Line 529"/>
                <p:cNvSpPr>
                  <a:spLocks noChangeShapeType="1"/>
                </p:cNvSpPr>
                <p:nvPr/>
              </p:nvSpPr>
              <p:spPr bwMode="auto">
                <a:xfrm>
                  <a:off x="222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7" name="Line 530"/>
                <p:cNvSpPr>
                  <a:spLocks noChangeShapeType="1"/>
                </p:cNvSpPr>
                <p:nvPr/>
              </p:nvSpPr>
              <p:spPr bwMode="auto">
                <a:xfrm>
                  <a:off x="226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8" name="Line 531"/>
                <p:cNvSpPr>
                  <a:spLocks noChangeShapeType="1"/>
                </p:cNvSpPr>
                <p:nvPr/>
              </p:nvSpPr>
              <p:spPr bwMode="auto">
                <a:xfrm>
                  <a:off x="2277" y="178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9" name="Line 532"/>
                <p:cNvSpPr>
                  <a:spLocks noChangeShapeType="1"/>
                </p:cNvSpPr>
                <p:nvPr/>
              </p:nvSpPr>
              <p:spPr bwMode="auto">
                <a:xfrm>
                  <a:off x="2293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30" name="Line 533"/>
                <p:cNvSpPr>
                  <a:spLocks noChangeShapeType="1"/>
                </p:cNvSpPr>
                <p:nvPr/>
              </p:nvSpPr>
              <p:spPr bwMode="auto">
                <a:xfrm>
                  <a:off x="230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31" name="Line 534"/>
                <p:cNvSpPr>
                  <a:spLocks noChangeShapeType="1"/>
                </p:cNvSpPr>
                <p:nvPr/>
              </p:nvSpPr>
              <p:spPr bwMode="auto">
                <a:xfrm>
                  <a:off x="232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32" name="Line 535"/>
                <p:cNvSpPr>
                  <a:spLocks noChangeShapeType="1"/>
                </p:cNvSpPr>
                <p:nvPr/>
              </p:nvSpPr>
              <p:spPr bwMode="auto">
                <a:xfrm>
                  <a:off x="2333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33" name="Line 536"/>
                <p:cNvSpPr>
                  <a:spLocks noChangeShapeType="1"/>
                </p:cNvSpPr>
                <p:nvPr/>
              </p:nvSpPr>
              <p:spPr bwMode="auto">
                <a:xfrm>
                  <a:off x="2341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34" name="Line 537"/>
                <p:cNvSpPr>
                  <a:spLocks noChangeShapeType="1"/>
                </p:cNvSpPr>
                <p:nvPr/>
              </p:nvSpPr>
              <p:spPr bwMode="auto">
                <a:xfrm>
                  <a:off x="240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35" name="Line 538"/>
                <p:cNvSpPr>
                  <a:spLocks noChangeShapeType="1"/>
                </p:cNvSpPr>
                <p:nvPr/>
              </p:nvSpPr>
              <p:spPr bwMode="auto">
                <a:xfrm>
                  <a:off x="243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36" name="Line 539"/>
                <p:cNvSpPr>
                  <a:spLocks noChangeShapeType="1"/>
                </p:cNvSpPr>
                <p:nvPr/>
              </p:nvSpPr>
              <p:spPr bwMode="auto">
                <a:xfrm>
                  <a:off x="246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37" name="Line 540"/>
                <p:cNvSpPr>
                  <a:spLocks noChangeShapeType="1"/>
                </p:cNvSpPr>
                <p:nvPr/>
              </p:nvSpPr>
              <p:spPr bwMode="auto">
                <a:xfrm>
                  <a:off x="2485" y="178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38" name="Line 541"/>
                <p:cNvSpPr>
                  <a:spLocks noChangeShapeType="1"/>
                </p:cNvSpPr>
                <p:nvPr/>
              </p:nvSpPr>
              <p:spPr bwMode="auto">
                <a:xfrm>
                  <a:off x="250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39" name="Line 542"/>
                <p:cNvSpPr>
                  <a:spLocks noChangeShapeType="1"/>
                </p:cNvSpPr>
                <p:nvPr/>
              </p:nvSpPr>
              <p:spPr bwMode="auto">
                <a:xfrm>
                  <a:off x="251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0" name="Line 543"/>
                <p:cNvSpPr>
                  <a:spLocks noChangeShapeType="1"/>
                </p:cNvSpPr>
                <p:nvPr/>
              </p:nvSpPr>
              <p:spPr bwMode="auto">
                <a:xfrm>
                  <a:off x="252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1" name="Line 544"/>
                <p:cNvSpPr>
                  <a:spLocks noChangeShapeType="1"/>
                </p:cNvSpPr>
                <p:nvPr/>
              </p:nvSpPr>
              <p:spPr bwMode="auto">
                <a:xfrm>
                  <a:off x="254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2" name="Line 545"/>
                <p:cNvSpPr>
                  <a:spLocks noChangeShapeType="1"/>
                </p:cNvSpPr>
                <p:nvPr/>
              </p:nvSpPr>
              <p:spPr bwMode="auto">
                <a:xfrm>
                  <a:off x="2549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3" name="Line 546"/>
                <p:cNvSpPr>
                  <a:spLocks noChangeShapeType="1"/>
                </p:cNvSpPr>
                <p:nvPr/>
              </p:nvSpPr>
              <p:spPr bwMode="auto">
                <a:xfrm>
                  <a:off x="260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4" name="Line 547"/>
                <p:cNvSpPr>
                  <a:spLocks noChangeShapeType="1"/>
                </p:cNvSpPr>
                <p:nvPr/>
              </p:nvSpPr>
              <p:spPr bwMode="auto">
                <a:xfrm>
                  <a:off x="264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5" name="Line 548"/>
                <p:cNvSpPr>
                  <a:spLocks noChangeShapeType="1"/>
                </p:cNvSpPr>
                <p:nvPr/>
              </p:nvSpPr>
              <p:spPr bwMode="auto">
                <a:xfrm>
                  <a:off x="266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6" name="Line 549"/>
                <p:cNvSpPr>
                  <a:spLocks noChangeShapeType="1"/>
                </p:cNvSpPr>
                <p:nvPr/>
              </p:nvSpPr>
              <p:spPr bwMode="auto">
                <a:xfrm>
                  <a:off x="2693" y="178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7" name="Line 550"/>
                <p:cNvSpPr>
                  <a:spLocks noChangeShapeType="1"/>
                </p:cNvSpPr>
                <p:nvPr/>
              </p:nvSpPr>
              <p:spPr bwMode="auto">
                <a:xfrm>
                  <a:off x="270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8" name="Line 551"/>
                <p:cNvSpPr>
                  <a:spLocks noChangeShapeType="1"/>
                </p:cNvSpPr>
                <p:nvPr/>
              </p:nvSpPr>
              <p:spPr bwMode="auto">
                <a:xfrm>
                  <a:off x="271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9" name="Line 552"/>
                <p:cNvSpPr>
                  <a:spLocks noChangeShapeType="1"/>
                </p:cNvSpPr>
                <p:nvPr/>
              </p:nvSpPr>
              <p:spPr bwMode="auto">
                <a:xfrm>
                  <a:off x="2733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50" name="Line 553"/>
                <p:cNvSpPr>
                  <a:spLocks noChangeShapeType="1"/>
                </p:cNvSpPr>
                <p:nvPr/>
              </p:nvSpPr>
              <p:spPr bwMode="auto">
                <a:xfrm>
                  <a:off x="274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51" name="Line 554"/>
                <p:cNvSpPr>
                  <a:spLocks noChangeShapeType="1"/>
                </p:cNvSpPr>
                <p:nvPr/>
              </p:nvSpPr>
              <p:spPr bwMode="auto">
                <a:xfrm>
                  <a:off x="2749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576" name="Group 555"/>
              <p:cNvGrpSpPr>
                <a:grpSpLocks/>
              </p:cNvGrpSpPr>
              <p:nvPr/>
            </p:nvGrpSpPr>
            <p:grpSpPr bwMode="auto">
              <a:xfrm>
                <a:off x="2086" y="1805"/>
                <a:ext cx="887" cy="48"/>
                <a:chOff x="1893" y="1805"/>
                <a:chExt cx="887" cy="48"/>
              </a:xfrm>
            </p:grpSpPr>
            <p:sp>
              <p:nvSpPr>
                <p:cNvPr id="20605" name="Rectangle 556"/>
                <p:cNvSpPr>
                  <a:spLocks noChangeArrowheads="1"/>
                </p:cNvSpPr>
                <p:nvPr/>
              </p:nvSpPr>
              <p:spPr bwMode="auto">
                <a:xfrm>
                  <a:off x="1893" y="1813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606" name="Rectangle 557"/>
                <p:cNvSpPr>
                  <a:spLocks noChangeArrowheads="1"/>
                </p:cNvSpPr>
                <p:nvPr/>
              </p:nvSpPr>
              <p:spPr bwMode="auto">
                <a:xfrm>
                  <a:off x="1941" y="180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0</a:t>
                  </a:r>
                  <a:endParaRPr lang="en-US"/>
                </a:p>
              </p:txBody>
            </p:sp>
            <p:sp>
              <p:nvSpPr>
                <p:cNvPr id="20607" name="Rectangle 558"/>
                <p:cNvSpPr>
                  <a:spLocks noChangeArrowheads="1"/>
                </p:cNvSpPr>
                <p:nvPr/>
              </p:nvSpPr>
              <p:spPr bwMode="auto">
                <a:xfrm>
                  <a:off x="2101" y="1813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608" name="Rectangle 559"/>
                <p:cNvSpPr>
                  <a:spLocks noChangeArrowheads="1"/>
                </p:cNvSpPr>
                <p:nvPr/>
              </p:nvSpPr>
              <p:spPr bwMode="auto">
                <a:xfrm>
                  <a:off x="2141" y="180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1</a:t>
                  </a:r>
                  <a:endParaRPr lang="en-US"/>
                </a:p>
              </p:txBody>
            </p:sp>
            <p:sp>
              <p:nvSpPr>
                <p:cNvPr id="20609" name="Rectangle 560"/>
                <p:cNvSpPr>
                  <a:spLocks noChangeArrowheads="1"/>
                </p:cNvSpPr>
                <p:nvPr/>
              </p:nvSpPr>
              <p:spPr bwMode="auto">
                <a:xfrm>
                  <a:off x="2309" y="1813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610" name="Rectangle 561"/>
                <p:cNvSpPr>
                  <a:spLocks noChangeArrowheads="1"/>
                </p:cNvSpPr>
                <p:nvPr/>
              </p:nvSpPr>
              <p:spPr bwMode="auto">
                <a:xfrm>
                  <a:off x="2349" y="180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2</a:t>
                  </a:r>
                  <a:endParaRPr lang="en-US"/>
                </a:p>
              </p:txBody>
            </p:sp>
            <p:sp>
              <p:nvSpPr>
                <p:cNvPr id="20611" name="Rectangle 562"/>
                <p:cNvSpPr>
                  <a:spLocks noChangeArrowheads="1"/>
                </p:cNvSpPr>
                <p:nvPr/>
              </p:nvSpPr>
              <p:spPr bwMode="auto">
                <a:xfrm>
                  <a:off x="2517" y="1813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612" name="Rectangle 563"/>
                <p:cNvSpPr>
                  <a:spLocks noChangeArrowheads="1"/>
                </p:cNvSpPr>
                <p:nvPr/>
              </p:nvSpPr>
              <p:spPr bwMode="auto">
                <a:xfrm>
                  <a:off x="2557" y="180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3</a:t>
                  </a:r>
                  <a:endParaRPr lang="en-US"/>
                </a:p>
              </p:txBody>
            </p:sp>
            <p:sp>
              <p:nvSpPr>
                <p:cNvPr id="20613" name="Rectangle 564"/>
                <p:cNvSpPr>
                  <a:spLocks noChangeArrowheads="1"/>
                </p:cNvSpPr>
                <p:nvPr/>
              </p:nvSpPr>
              <p:spPr bwMode="auto">
                <a:xfrm>
                  <a:off x="2717" y="1813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614" name="Rectangle 565"/>
                <p:cNvSpPr>
                  <a:spLocks noChangeArrowheads="1"/>
                </p:cNvSpPr>
                <p:nvPr/>
              </p:nvSpPr>
              <p:spPr bwMode="auto">
                <a:xfrm>
                  <a:off x="2765" y="180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4</a:t>
                  </a:r>
                  <a:endParaRPr lang="en-US"/>
                </a:p>
              </p:txBody>
            </p:sp>
          </p:grpSp>
          <p:sp>
            <p:nvSpPr>
              <p:cNvPr id="20577" name="Line 566"/>
              <p:cNvSpPr>
                <a:spLocks noChangeShapeType="1"/>
              </p:cNvSpPr>
              <p:nvPr/>
            </p:nvSpPr>
            <p:spPr bwMode="auto">
              <a:xfrm flipV="1">
                <a:off x="2126" y="965"/>
                <a:ext cx="1" cy="82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578" name="Group 567"/>
              <p:cNvGrpSpPr>
                <a:grpSpLocks/>
              </p:cNvGrpSpPr>
              <p:nvPr/>
            </p:nvGrpSpPr>
            <p:grpSpPr bwMode="auto">
              <a:xfrm>
                <a:off x="2046" y="1013"/>
                <a:ext cx="38" cy="792"/>
                <a:chOff x="1853" y="1013"/>
                <a:chExt cx="38" cy="792"/>
              </a:xfrm>
            </p:grpSpPr>
            <p:sp>
              <p:nvSpPr>
                <p:cNvPr id="20601" name="Rectangle 568"/>
                <p:cNvSpPr>
                  <a:spLocks noChangeArrowheads="1"/>
                </p:cNvSpPr>
                <p:nvPr/>
              </p:nvSpPr>
              <p:spPr bwMode="auto">
                <a:xfrm>
                  <a:off x="1869" y="1765"/>
                  <a:ext cx="19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0</a:t>
                  </a:r>
                  <a:endParaRPr lang="en-US"/>
                </a:p>
              </p:txBody>
            </p:sp>
            <p:sp>
              <p:nvSpPr>
                <p:cNvPr id="20602" name="Rectangle 569"/>
                <p:cNvSpPr>
                  <a:spLocks noChangeArrowheads="1"/>
                </p:cNvSpPr>
                <p:nvPr/>
              </p:nvSpPr>
              <p:spPr bwMode="auto">
                <a:xfrm>
                  <a:off x="1853" y="1517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20</a:t>
                  </a:r>
                  <a:endParaRPr lang="en-US"/>
                </a:p>
              </p:txBody>
            </p:sp>
            <p:sp>
              <p:nvSpPr>
                <p:cNvPr id="20603" name="Rectangle 570"/>
                <p:cNvSpPr>
                  <a:spLocks noChangeArrowheads="1"/>
                </p:cNvSpPr>
                <p:nvPr/>
              </p:nvSpPr>
              <p:spPr bwMode="auto">
                <a:xfrm>
                  <a:off x="1853" y="1269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40</a:t>
                  </a:r>
                  <a:endParaRPr lang="en-US"/>
                </a:p>
              </p:txBody>
            </p:sp>
            <p:sp>
              <p:nvSpPr>
                <p:cNvPr id="20604" name="Rectangle 571"/>
                <p:cNvSpPr>
                  <a:spLocks noChangeArrowheads="1"/>
                </p:cNvSpPr>
                <p:nvPr/>
              </p:nvSpPr>
              <p:spPr bwMode="auto">
                <a:xfrm>
                  <a:off x="1853" y="1013"/>
                  <a:ext cx="38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60</a:t>
                  </a:r>
                  <a:endParaRPr lang="en-US"/>
                </a:p>
              </p:txBody>
            </p:sp>
          </p:grpSp>
          <p:grpSp>
            <p:nvGrpSpPr>
              <p:cNvPr id="20579" name="Group 572"/>
              <p:cNvGrpSpPr>
                <a:grpSpLocks/>
              </p:cNvGrpSpPr>
              <p:nvPr/>
            </p:nvGrpSpPr>
            <p:grpSpPr bwMode="auto">
              <a:xfrm>
                <a:off x="2102" y="981"/>
                <a:ext cx="24" cy="809"/>
                <a:chOff x="1909" y="981"/>
                <a:chExt cx="24" cy="809"/>
              </a:xfrm>
            </p:grpSpPr>
            <p:sp>
              <p:nvSpPr>
                <p:cNvPr id="20587" name="Line 573"/>
                <p:cNvSpPr>
                  <a:spLocks noChangeShapeType="1"/>
                </p:cNvSpPr>
                <p:nvPr/>
              </p:nvSpPr>
              <p:spPr bwMode="auto">
                <a:xfrm flipH="1">
                  <a:off x="1909" y="1789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88" name="Line 574"/>
                <p:cNvSpPr>
                  <a:spLocks noChangeShapeType="1"/>
                </p:cNvSpPr>
                <p:nvPr/>
              </p:nvSpPr>
              <p:spPr bwMode="auto">
                <a:xfrm flipH="1">
                  <a:off x="1925" y="1725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89" name="Line 575"/>
                <p:cNvSpPr>
                  <a:spLocks noChangeShapeType="1"/>
                </p:cNvSpPr>
                <p:nvPr/>
              </p:nvSpPr>
              <p:spPr bwMode="auto">
                <a:xfrm flipH="1">
                  <a:off x="1925" y="1669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90" name="Line 576"/>
                <p:cNvSpPr>
                  <a:spLocks noChangeShapeType="1"/>
                </p:cNvSpPr>
                <p:nvPr/>
              </p:nvSpPr>
              <p:spPr bwMode="auto">
                <a:xfrm flipH="1">
                  <a:off x="1925" y="1605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91" name="Line 577"/>
                <p:cNvSpPr>
                  <a:spLocks noChangeShapeType="1"/>
                </p:cNvSpPr>
                <p:nvPr/>
              </p:nvSpPr>
              <p:spPr bwMode="auto">
                <a:xfrm flipH="1">
                  <a:off x="1909" y="1541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92" name="Line 578"/>
                <p:cNvSpPr>
                  <a:spLocks noChangeShapeType="1"/>
                </p:cNvSpPr>
                <p:nvPr/>
              </p:nvSpPr>
              <p:spPr bwMode="auto">
                <a:xfrm flipH="1">
                  <a:off x="1925" y="1477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93" name="Line 579"/>
                <p:cNvSpPr>
                  <a:spLocks noChangeShapeType="1"/>
                </p:cNvSpPr>
                <p:nvPr/>
              </p:nvSpPr>
              <p:spPr bwMode="auto">
                <a:xfrm flipH="1">
                  <a:off x="1925" y="1413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94" name="Line 580"/>
                <p:cNvSpPr>
                  <a:spLocks noChangeShapeType="1"/>
                </p:cNvSpPr>
                <p:nvPr/>
              </p:nvSpPr>
              <p:spPr bwMode="auto">
                <a:xfrm flipH="1">
                  <a:off x="1925" y="1349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95" name="Line 581"/>
                <p:cNvSpPr>
                  <a:spLocks noChangeShapeType="1"/>
                </p:cNvSpPr>
                <p:nvPr/>
              </p:nvSpPr>
              <p:spPr bwMode="auto">
                <a:xfrm flipH="1">
                  <a:off x="1909" y="1293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96" name="Line 582"/>
                <p:cNvSpPr>
                  <a:spLocks noChangeShapeType="1"/>
                </p:cNvSpPr>
                <p:nvPr/>
              </p:nvSpPr>
              <p:spPr bwMode="auto">
                <a:xfrm flipH="1">
                  <a:off x="1925" y="1229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97" name="Line 583"/>
                <p:cNvSpPr>
                  <a:spLocks noChangeShapeType="1"/>
                </p:cNvSpPr>
                <p:nvPr/>
              </p:nvSpPr>
              <p:spPr bwMode="auto">
                <a:xfrm flipH="1">
                  <a:off x="1925" y="1165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98" name="Line 584"/>
                <p:cNvSpPr>
                  <a:spLocks noChangeShapeType="1"/>
                </p:cNvSpPr>
                <p:nvPr/>
              </p:nvSpPr>
              <p:spPr bwMode="auto">
                <a:xfrm flipH="1">
                  <a:off x="1925" y="1101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99" name="Line 585"/>
                <p:cNvSpPr>
                  <a:spLocks noChangeShapeType="1"/>
                </p:cNvSpPr>
                <p:nvPr/>
              </p:nvSpPr>
              <p:spPr bwMode="auto">
                <a:xfrm flipH="1">
                  <a:off x="1909" y="1045"/>
                  <a:ext cx="2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00" name="Line 586"/>
                <p:cNvSpPr>
                  <a:spLocks noChangeShapeType="1"/>
                </p:cNvSpPr>
                <p:nvPr/>
              </p:nvSpPr>
              <p:spPr bwMode="auto">
                <a:xfrm flipH="1">
                  <a:off x="1925" y="981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580" name="Freeform 587"/>
              <p:cNvSpPr>
                <a:spLocks/>
              </p:cNvSpPr>
              <p:nvPr/>
            </p:nvSpPr>
            <p:spPr bwMode="auto">
              <a:xfrm>
                <a:off x="2126" y="997"/>
                <a:ext cx="816" cy="784"/>
              </a:xfrm>
              <a:custGeom>
                <a:avLst/>
                <a:gdLst>
                  <a:gd name="T0" fmla="*/ 0 w 816"/>
                  <a:gd name="T1" fmla="*/ 504 h 784"/>
                  <a:gd name="T2" fmla="*/ 8 w 816"/>
                  <a:gd name="T3" fmla="*/ 752 h 784"/>
                  <a:gd name="T4" fmla="*/ 24 w 816"/>
                  <a:gd name="T5" fmla="*/ 768 h 784"/>
                  <a:gd name="T6" fmla="*/ 48 w 816"/>
                  <a:gd name="T7" fmla="*/ 768 h 784"/>
                  <a:gd name="T8" fmla="*/ 72 w 816"/>
                  <a:gd name="T9" fmla="*/ 760 h 784"/>
                  <a:gd name="T10" fmla="*/ 88 w 816"/>
                  <a:gd name="T11" fmla="*/ 768 h 784"/>
                  <a:gd name="T12" fmla="*/ 104 w 816"/>
                  <a:gd name="T13" fmla="*/ 776 h 784"/>
                  <a:gd name="T14" fmla="*/ 128 w 816"/>
                  <a:gd name="T15" fmla="*/ 768 h 784"/>
                  <a:gd name="T16" fmla="*/ 152 w 816"/>
                  <a:gd name="T17" fmla="*/ 768 h 784"/>
                  <a:gd name="T18" fmla="*/ 176 w 816"/>
                  <a:gd name="T19" fmla="*/ 768 h 784"/>
                  <a:gd name="T20" fmla="*/ 192 w 816"/>
                  <a:gd name="T21" fmla="*/ 776 h 784"/>
                  <a:gd name="T22" fmla="*/ 216 w 816"/>
                  <a:gd name="T23" fmla="*/ 776 h 784"/>
                  <a:gd name="T24" fmla="*/ 240 w 816"/>
                  <a:gd name="T25" fmla="*/ 776 h 784"/>
                  <a:gd name="T26" fmla="*/ 264 w 816"/>
                  <a:gd name="T27" fmla="*/ 776 h 784"/>
                  <a:gd name="T28" fmla="*/ 288 w 816"/>
                  <a:gd name="T29" fmla="*/ 776 h 784"/>
                  <a:gd name="T30" fmla="*/ 312 w 816"/>
                  <a:gd name="T31" fmla="*/ 776 h 784"/>
                  <a:gd name="T32" fmla="*/ 336 w 816"/>
                  <a:gd name="T33" fmla="*/ 776 h 784"/>
                  <a:gd name="T34" fmla="*/ 360 w 816"/>
                  <a:gd name="T35" fmla="*/ 784 h 784"/>
                  <a:gd name="T36" fmla="*/ 384 w 816"/>
                  <a:gd name="T37" fmla="*/ 784 h 784"/>
                  <a:gd name="T38" fmla="*/ 408 w 816"/>
                  <a:gd name="T39" fmla="*/ 784 h 784"/>
                  <a:gd name="T40" fmla="*/ 432 w 816"/>
                  <a:gd name="T41" fmla="*/ 784 h 784"/>
                  <a:gd name="T42" fmla="*/ 448 w 816"/>
                  <a:gd name="T43" fmla="*/ 776 h 784"/>
                  <a:gd name="T44" fmla="*/ 472 w 816"/>
                  <a:gd name="T45" fmla="*/ 776 h 784"/>
                  <a:gd name="T46" fmla="*/ 496 w 816"/>
                  <a:gd name="T47" fmla="*/ 784 h 784"/>
                  <a:gd name="T48" fmla="*/ 520 w 816"/>
                  <a:gd name="T49" fmla="*/ 776 h 784"/>
                  <a:gd name="T50" fmla="*/ 544 w 816"/>
                  <a:gd name="T51" fmla="*/ 776 h 784"/>
                  <a:gd name="T52" fmla="*/ 568 w 816"/>
                  <a:gd name="T53" fmla="*/ 776 h 784"/>
                  <a:gd name="T54" fmla="*/ 592 w 816"/>
                  <a:gd name="T55" fmla="*/ 776 h 784"/>
                  <a:gd name="T56" fmla="*/ 608 w 816"/>
                  <a:gd name="T57" fmla="*/ 768 h 784"/>
                  <a:gd name="T58" fmla="*/ 616 w 816"/>
                  <a:gd name="T59" fmla="*/ 752 h 784"/>
                  <a:gd name="T60" fmla="*/ 632 w 816"/>
                  <a:gd name="T61" fmla="*/ 728 h 784"/>
                  <a:gd name="T62" fmla="*/ 640 w 816"/>
                  <a:gd name="T63" fmla="*/ 640 h 784"/>
                  <a:gd name="T64" fmla="*/ 656 w 816"/>
                  <a:gd name="T65" fmla="*/ 528 h 784"/>
                  <a:gd name="T66" fmla="*/ 664 w 816"/>
                  <a:gd name="T67" fmla="*/ 456 h 784"/>
                  <a:gd name="T68" fmla="*/ 672 w 816"/>
                  <a:gd name="T69" fmla="*/ 288 h 784"/>
                  <a:gd name="T70" fmla="*/ 680 w 816"/>
                  <a:gd name="T71" fmla="*/ 144 h 784"/>
                  <a:gd name="T72" fmla="*/ 688 w 816"/>
                  <a:gd name="T73" fmla="*/ 8 h 784"/>
                  <a:gd name="T74" fmla="*/ 704 w 816"/>
                  <a:gd name="T75" fmla="*/ 160 h 784"/>
                  <a:gd name="T76" fmla="*/ 712 w 816"/>
                  <a:gd name="T77" fmla="*/ 288 h 784"/>
                  <a:gd name="T78" fmla="*/ 720 w 816"/>
                  <a:gd name="T79" fmla="*/ 376 h 784"/>
                  <a:gd name="T80" fmla="*/ 728 w 816"/>
                  <a:gd name="T81" fmla="*/ 544 h 784"/>
                  <a:gd name="T82" fmla="*/ 736 w 816"/>
                  <a:gd name="T83" fmla="*/ 672 h 784"/>
                  <a:gd name="T84" fmla="*/ 752 w 816"/>
                  <a:gd name="T85" fmla="*/ 728 h 784"/>
                  <a:gd name="T86" fmla="*/ 760 w 816"/>
                  <a:gd name="T87" fmla="*/ 752 h 784"/>
                  <a:gd name="T88" fmla="*/ 768 w 816"/>
                  <a:gd name="T89" fmla="*/ 776 h 784"/>
                  <a:gd name="T90" fmla="*/ 784 w 816"/>
                  <a:gd name="T91" fmla="*/ 784 h 784"/>
                  <a:gd name="T92" fmla="*/ 808 w 816"/>
                  <a:gd name="T93" fmla="*/ 784 h 7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816"/>
                  <a:gd name="T142" fmla="*/ 0 h 784"/>
                  <a:gd name="T143" fmla="*/ 816 w 816"/>
                  <a:gd name="T144" fmla="*/ 784 h 7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816" h="784">
                    <a:moveTo>
                      <a:pt x="0" y="784"/>
                    </a:moveTo>
                    <a:lnTo>
                      <a:pt x="0" y="344"/>
                    </a:lnTo>
                    <a:lnTo>
                      <a:pt x="0" y="504"/>
                    </a:lnTo>
                    <a:lnTo>
                      <a:pt x="0" y="664"/>
                    </a:lnTo>
                    <a:lnTo>
                      <a:pt x="8" y="736"/>
                    </a:lnTo>
                    <a:lnTo>
                      <a:pt x="8" y="752"/>
                    </a:lnTo>
                    <a:lnTo>
                      <a:pt x="16" y="760"/>
                    </a:lnTo>
                    <a:lnTo>
                      <a:pt x="24" y="760"/>
                    </a:lnTo>
                    <a:lnTo>
                      <a:pt x="24" y="768"/>
                    </a:lnTo>
                    <a:lnTo>
                      <a:pt x="32" y="768"/>
                    </a:lnTo>
                    <a:lnTo>
                      <a:pt x="40" y="768"/>
                    </a:lnTo>
                    <a:lnTo>
                      <a:pt x="48" y="768"/>
                    </a:lnTo>
                    <a:lnTo>
                      <a:pt x="56" y="768"/>
                    </a:lnTo>
                    <a:lnTo>
                      <a:pt x="64" y="768"/>
                    </a:lnTo>
                    <a:lnTo>
                      <a:pt x="72" y="760"/>
                    </a:lnTo>
                    <a:lnTo>
                      <a:pt x="72" y="768"/>
                    </a:lnTo>
                    <a:lnTo>
                      <a:pt x="80" y="768"/>
                    </a:lnTo>
                    <a:lnTo>
                      <a:pt x="88" y="768"/>
                    </a:lnTo>
                    <a:lnTo>
                      <a:pt x="96" y="768"/>
                    </a:lnTo>
                    <a:lnTo>
                      <a:pt x="104" y="768"/>
                    </a:lnTo>
                    <a:lnTo>
                      <a:pt x="104" y="776"/>
                    </a:lnTo>
                    <a:lnTo>
                      <a:pt x="112" y="776"/>
                    </a:lnTo>
                    <a:lnTo>
                      <a:pt x="120" y="776"/>
                    </a:lnTo>
                    <a:lnTo>
                      <a:pt x="128" y="768"/>
                    </a:lnTo>
                    <a:lnTo>
                      <a:pt x="136" y="768"/>
                    </a:lnTo>
                    <a:lnTo>
                      <a:pt x="144" y="768"/>
                    </a:lnTo>
                    <a:lnTo>
                      <a:pt x="152" y="768"/>
                    </a:lnTo>
                    <a:lnTo>
                      <a:pt x="160" y="768"/>
                    </a:lnTo>
                    <a:lnTo>
                      <a:pt x="168" y="768"/>
                    </a:lnTo>
                    <a:lnTo>
                      <a:pt x="176" y="768"/>
                    </a:lnTo>
                    <a:lnTo>
                      <a:pt x="184" y="768"/>
                    </a:lnTo>
                    <a:lnTo>
                      <a:pt x="192" y="768"/>
                    </a:lnTo>
                    <a:lnTo>
                      <a:pt x="192" y="776"/>
                    </a:lnTo>
                    <a:lnTo>
                      <a:pt x="200" y="776"/>
                    </a:lnTo>
                    <a:lnTo>
                      <a:pt x="208" y="776"/>
                    </a:lnTo>
                    <a:lnTo>
                      <a:pt x="216" y="776"/>
                    </a:lnTo>
                    <a:lnTo>
                      <a:pt x="224" y="776"/>
                    </a:lnTo>
                    <a:lnTo>
                      <a:pt x="232" y="776"/>
                    </a:lnTo>
                    <a:lnTo>
                      <a:pt x="240" y="776"/>
                    </a:lnTo>
                    <a:lnTo>
                      <a:pt x="248" y="776"/>
                    </a:lnTo>
                    <a:lnTo>
                      <a:pt x="256" y="776"/>
                    </a:lnTo>
                    <a:lnTo>
                      <a:pt x="264" y="776"/>
                    </a:lnTo>
                    <a:lnTo>
                      <a:pt x="272" y="776"/>
                    </a:lnTo>
                    <a:lnTo>
                      <a:pt x="280" y="776"/>
                    </a:lnTo>
                    <a:lnTo>
                      <a:pt x="288" y="776"/>
                    </a:lnTo>
                    <a:lnTo>
                      <a:pt x="296" y="776"/>
                    </a:lnTo>
                    <a:lnTo>
                      <a:pt x="304" y="776"/>
                    </a:lnTo>
                    <a:lnTo>
                      <a:pt x="312" y="776"/>
                    </a:lnTo>
                    <a:lnTo>
                      <a:pt x="320" y="776"/>
                    </a:lnTo>
                    <a:lnTo>
                      <a:pt x="328" y="776"/>
                    </a:lnTo>
                    <a:lnTo>
                      <a:pt x="336" y="776"/>
                    </a:lnTo>
                    <a:lnTo>
                      <a:pt x="344" y="776"/>
                    </a:lnTo>
                    <a:lnTo>
                      <a:pt x="352" y="776"/>
                    </a:lnTo>
                    <a:lnTo>
                      <a:pt x="360" y="784"/>
                    </a:lnTo>
                    <a:lnTo>
                      <a:pt x="368" y="784"/>
                    </a:lnTo>
                    <a:lnTo>
                      <a:pt x="376" y="784"/>
                    </a:lnTo>
                    <a:lnTo>
                      <a:pt x="384" y="784"/>
                    </a:lnTo>
                    <a:lnTo>
                      <a:pt x="392" y="784"/>
                    </a:lnTo>
                    <a:lnTo>
                      <a:pt x="400" y="784"/>
                    </a:lnTo>
                    <a:lnTo>
                      <a:pt x="408" y="784"/>
                    </a:lnTo>
                    <a:lnTo>
                      <a:pt x="416" y="784"/>
                    </a:lnTo>
                    <a:lnTo>
                      <a:pt x="424" y="784"/>
                    </a:lnTo>
                    <a:lnTo>
                      <a:pt x="432" y="784"/>
                    </a:lnTo>
                    <a:lnTo>
                      <a:pt x="440" y="784"/>
                    </a:lnTo>
                    <a:lnTo>
                      <a:pt x="448" y="784"/>
                    </a:lnTo>
                    <a:lnTo>
                      <a:pt x="448" y="776"/>
                    </a:lnTo>
                    <a:lnTo>
                      <a:pt x="456" y="776"/>
                    </a:lnTo>
                    <a:lnTo>
                      <a:pt x="464" y="776"/>
                    </a:lnTo>
                    <a:lnTo>
                      <a:pt x="472" y="776"/>
                    </a:lnTo>
                    <a:lnTo>
                      <a:pt x="480" y="776"/>
                    </a:lnTo>
                    <a:lnTo>
                      <a:pt x="488" y="784"/>
                    </a:lnTo>
                    <a:lnTo>
                      <a:pt x="496" y="784"/>
                    </a:lnTo>
                    <a:lnTo>
                      <a:pt x="504" y="784"/>
                    </a:lnTo>
                    <a:lnTo>
                      <a:pt x="512" y="776"/>
                    </a:lnTo>
                    <a:lnTo>
                      <a:pt x="520" y="776"/>
                    </a:lnTo>
                    <a:lnTo>
                      <a:pt x="528" y="768"/>
                    </a:lnTo>
                    <a:lnTo>
                      <a:pt x="536" y="768"/>
                    </a:lnTo>
                    <a:lnTo>
                      <a:pt x="544" y="776"/>
                    </a:lnTo>
                    <a:lnTo>
                      <a:pt x="552" y="776"/>
                    </a:lnTo>
                    <a:lnTo>
                      <a:pt x="560" y="776"/>
                    </a:lnTo>
                    <a:lnTo>
                      <a:pt x="568" y="776"/>
                    </a:lnTo>
                    <a:lnTo>
                      <a:pt x="576" y="776"/>
                    </a:lnTo>
                    <a:lnTo>
                      <a:pt x="584" y="776"/>
                    </a:lnTo>
                    <a:lnTo>
                      <a:pt x="592" y="776"/>
                    </a:lnTo>
                    <a:lnTo>
                      <a:pt x="592" y="768"/>
                    </a:lnTo>
                    <a:lnTo>
                      <a:pt x="600" y="768"/>
                    </a:lnTo>
                    <a:lnTo>
                      <a:pt x="608" y="768"/>
                    </a:lnTo>
                    <a:lnTo>
                      <a:pt x="608" y="760"/>
                    </a:lnTo>
                    <a:lnTo>
                      <a:pt x="616" y="760"/>
                    </a:lnTo>
                    <a:lnTo>
                      <a:pt x="616" y="752"/>
                    </a:lnTo>
                    <a:lnTo>
                      <a:pt x="624" y="752"/>
                    </a:lnTo>
                    <a:lnTo>
                      <a:pt x="632" y="736"/>
                    </a:lnTo>
                    <a:lnTo>
                      <a:pt x="632" y="728"/>
                    </a:lnTo>
                    <a:lnTo>
                      <a:pt x="640" y="704"/>
                    </a:lnTo>
                    <a:lnTo>
                      <a:pt x="640" y="680"/>
                    </a:lnTo>
                    <a:lnTo>
                      <a:pt x="640" y="640"/>
                    </a:lnTo>
                    <a:lnTo>
                      <a:pt x="648" y="592"/>
                    </a:lnTo>
                    <a:lnTo>
                      <a:pt x="648" y="552"/>
                    </a:lnTo>
                    <a:lnTo>
                      <a:pt x="656" y="528"/>
                    </a:lnTo>
                    <a:lnTo>
                      <a:pt x="656" y="512"/>
                    </a:lnTo>
                    <a:lnTo>
                      <a:pt x="656" y="496"/>
                    </a:lnTo>
                    <a:lnTo>
                      <a:pt x="664" y="456"/>
                    </a:lnTo>
                    <a:lnTo>
                      <a:pt x="664" y="400"/>
                    </a:lnTo>
                    <a:lnTo>
                      <a:pt x="672" y="336"/>
                    </a:lnTo>
                    <a:lnTo>
                      <a:pt x="672" y="288"/>
                    </a:lnTo>
                    <a:lnTo>
                      <a:pt x="672" y="240"/>
                    </a:lnTo>
                    <a:lnTo>
                      <a:pt x="680" y="192"/>
                    </a:lnTo>
                    <a:lnTo>
                      <a:pt x="680" y="144"/>
                    </a:lnTo>
                    <a:lnTo>
                      <a:pt x="688" y="64"/>
                    </a:lnTo>
                    <a:lnTo>
                      <a:pt x="688" y="0"/>
                    </a:lnTo>
                    <a:lnTo>
                      <a:pt x="688" y="8"/>
                    </a:lnTo>
                    <a:lnTo>
                      <a:pt x="696" y="56"/>
                    </a:lnTo>
                    <a:lnTo>
                      <a:pt x="696" y="104"/>
                    </a:lnTo>
                    <a:lnTo>
                      <a:pt x="704" y="160"/>
                    </a:lnTo>
                    <a:lnTo>
                      <a:pt x="704" y="216"/>
                    </a:lnTo>
                    <a:lnTo>
                      <a:pt x="704" y="248"/>
                    </a:lnTo>
                    <a:lnTo>
                      <a:pt x="712" y="288"/>
                    </a:lnTo>
                    <a:lnTo>
                      <a:pt x="712" y="336"/>
                    </a:lnTo>
                    <a:lnTo>
                      <a:pt x="720" y="360"/>
                    </a:lnTo>
                    <a:lnTo>
                      <a:pt x="720" y="376"/>
                    </a:lnTo>
                    <a:lnTo>
                      <a:pt x="720" y="408"/>
                    </a:lnTo>
                    <a:lnTo>
                      <a:pt x="728" y="472"/>
                    </a:lnTo>
                    <a:lnTo>
                      <a:pt x="728" y="544"/>
                    </a:lnTo>
                    <a:lnTo>
                      <a:pt x="736" y="600"/>
                    </a:lnTo>
                    <a:lnTo>
                      <a:pt x="736" y="640"/>
                    </a:lnTo>
                    <a:lnTo>
                      <a:pt x="736" y="672"/>
                    </a:lnTo>
                    <a:lnTo>
                      <a:pt x="744" y="696"/>
                    </a:lnTo>
                    <a:lnTo>
                      <a:pt x="744" y="712"/>
                    </a:lnTo>
                    <a:lnTo>
                      <a:pt x="752" y="728"/>
                    </a:lnTo>
                    <a:lnTo>
                      <a:pt x="752" y="736"/>
                    </a:lnTo>
                    <a:lnTo>
                      <a:pt x="752" y="752"/>
                    </a:lnTo>
                    <a:lnTo>
                      <a:pt x="760" y="752"/>
                    </a:lnTo>
                    <a:lnTo>
                      <a:pt x="760" y="768"/>
                    </a:lnTo>
                    <a:lnTo>
                      <a:pt x="768" y="768"/>
                    </a:lnTo>
                    <a:lnTo>
                      <a:pt x="768" y="776"/>
                    </a:lnTo>
                    <a:lnTo>
                      <a:pt x="776" y="776"/>
                    </a:lnTo>
                    <a:lnTo>
                      <a:pt x="784" y="776"/>
                    </a:lnTo>
                    <a:lnTo>
                      <a:pt x="784" y="784"/>
                    </a:lnTo>
                    <a:lnTo>
                      <a:pt x="792" y="784"/>
                    </a:lnTo>
                    <a:lnTo>
                      <a:pt x="800" y="784"/>
                    </a:lnTo>
                    <a:lnTo>
                      <a:pt x="808" y="784"/>
                    </a:lnTo>
                    <a:lnTo>
                      <a:pt x="816" y="784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581" name="Group 588"/>
              <p:cNvGrpSpPr>
                <a:grpSpLocks/>
              </p:cNvGrpSpPr>
              <p:nvPr/>
            </p:nvGrpSpPr>
            <p:grpSpPr bwMode="auto">
              <a:xfrm>
                <a:off x="2158" y="1373"/>
                <a:ext cx="593" cy="40"/>
                <a:chOff x="1965" y="1373"/>
                <a:chExt cx="593" cy="40"/>
              </a:xfrm>
            </p:grpSpPr>
            <p:sp>
              <p:nvSpPr>
                <p:cNvPr id="20584" name="Line 589"/>
                <p:cNvSpPr>
                  <a:spLocks noChangeShapeType="1"/>
                </p:cNvSpPr>
                <p:nvPr/>
              </p:nvSpPr>
              <p:spPr bwMode="auto">
                <a:xfrm>
                  <a:off x="1965" y="1373"/>
                  <a:ext cx="1" cy="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85" name="Line 590"/>
                <p:cNvSpPr>
                  <a:spLocks noChangeShapeType="1"/>
                </p:cNvSpPr>
                <p:nvPr/>
              </p:nvSpPr>
              <p:spPr bwMode="auto">
                <a:xfrm>
                  <a:off x="2557" y="1373"/>
                  <a:ext cx="1" cy="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86" name="Line 591"/>
                <p:cNvSpPr>
                  <a:spLocks noChangeShapeType="1"/>
                </p:cNvSpPr>
                <p:nvPr/>
              </p:nvSpPr>
              <p:spPr bwMode="auto">
                <a:xfrm>
                  <a:off x="1965" y="1389"/>
                  <a:ext cx="584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582" name="Freeform 592"/>
              <p:cNvSpPr>
                <a:spLocks/>
              </p:cNvSpPr>
              <p:nvPr/>
            </p:nvSpPr>
            <p:spPr bwMode="auto">
              <a:xfrm>
                <a:off x="2406" y="1333"/>
                <a:ext cx="88" cy="48"/>
              </a:xfrm>
              <a:custGeom>
                <a:avLst/>
                <a:gdLst>
                  <a:gd name="T0" fmla="*/ 0 w 88"/>
                  <a:gd name="T1" fmla="*/ 0 h 48"/>
                  <a:gd name="T2" fmla="*/ 0 w 88"/>
                  <a:gd name="T3" fmla="*/ 48 h 48"/>
                  <a:gd name="T4" fmla="*/ 0 w 88"/>
                  <a:gd name="T5" fmla="*/ 48 h 48"/>
                  <a:gd name="T6" fmla="*/ 88 w 88"/>
                  <a:gd name="T7" fmla="*/ 48 h 48"/>
                  <a:gd name="T8" fmla="*/ 88 w 88"/>
                  <a:gd name="T9" fmla="*/ 0 h 48"/>
                  <a:gd name="T10" fmla="*/ 88 w 88"/>
                  <a:gd name="T11" fmla="*/ 0 h 48"/>
                  <a:gd name="T12" fmla="*/ 0 w 88"/>
                  <a:gd name="T13" fmla="*/ 0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8"/>
                  <a:gd name="T22" fmla="*/ 0 h 48"/>
                  <a:gd name="T23" fmla="*/ 88 w 88"/>
                  <a:gd name="T24" fmla="*/ 48 h 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8" h="48">
                    <a:moveTo>
                      <a:pt x="0" y="0"/>
                    </a:moveTo>
                    <a:lnTo>
                      <a:pt x="0" y="48"/>
                    </a:lnTo>
                    <a:lnTo>
                      <a:pt x="88" y="48"/>
                    </a:lnTo>
                    <a:lnTo>
                      <a:pt x="8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3" name="Rectangle 593"/>
              <p:cNvSpPr>
                <a:spLocks noChangeArrowheads="1"/>
              </p:cNvSpPr>
              <p:nvPr/>
            </p:nvSpPr>
            <p:spPr bwMode="auto">
              <a:xfrm>
                <a:off x="2406" y="1210"/>
                <a:ext cx="272" cy="111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8.74%</a:t>
                </a:r>
                <a:endParaRPr lang="en-US" sz="1400"/>
              </a:p>
            </p:txBody>
          </p:sp>
        </p:grpSp>
        <p:grpSp>
          <p:nvGrpSpPr>
            <p:cNvPr id="20488" name="Group 594"/>
            <p:cNvGrpSpPr>
              <a:grpSpLocks/>
            </p:cNvGrpSpPr>
            <p:nvPr/>
          </p:nvGrpSpPr>
          <p:grpSpPr bwMode="auto">
            <a:xfrm>
              <a:off x="1089025" y="1555750"/>
              <a:ext cx="1730375" cy="1720850"/>
              <a:chOff x="765" y="965"/>
              <a:chExt cx="911" cy="888"/>
            </a:xfrm>
          </p:grpSpPr>
          <p:sp>
            <p:nvSpPr>
              <p:cNvPr id="20494" name="Rectangle 595"/>
              <p:cNvSpPr>
                <a:spLocks noChangeArrowheads="1"/>
              </p:cNvSpPr>
              <p:nvPr/>
            </p:nvSpPr>
            <p:spPr bwMode="auto">
              <a:xfrm>
                <a:off x="849" y="969"/>
                <a:ext cx="800" cy="816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5" name="Line 596"/>
              <p:cNvSpPr>
                <a:spLocks noChangeShapeType="1"/>
              </p:cNvSpPr>
              <p:nvPr/>
            </p:nvSpPr>
            <p:spPr bwMode="auto">
              <a:xfrm>
                <a:off x="845" y="1789"/>
                <a:ext cx="808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496" name="Group 597"/>
              <p:cNvGrpSpPr>
                <a:grpSpLocks/>
              </p:cNvGrpSpPr>
              <p:nvPr/>
            </p:nvGrpSpPr>
            <p:grpSpPr bwMode="auto">
              <a:xfrm>
                <a:off x="845" y="1789"/>
                <a:ext cx="809" cy="24"/>
                <a:chOff x="845" y="1789"/>
                <a:chExt cx="809" cy="24"/>
              </a:xfrm>
            </p:grpSpPr>
            <p:sp>
              <p:nvSpPr>
                <p:cNvPr id="20536" name="Line 598"/>
                <p:cNvSpPr>
                  <a:spLocks noChangeShapeType="1"/>
                </p:cNvSpPr>
                <p:nvPr/>
              </p:nvSpPr>
              <p:spPr bwMode="auto">
                <a:xfrm>
                  <a:off x="845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37" name="Line 599"/>
                <p:cNvSpPr>
                  <a:spLocks noChangeShapeType="1"/>
                </p:cNvSpPr>
                <p:nvPr/>
              </p:nvSpPr>
              <p:spPr bwMode="auto">
                <a:xfrm>
                  <a:off x="90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38" name="Line 600"/>
                <p:cNvSpPr>
                  <a:spLocks noChangeShapeType="1"/>
                </p:cNvSpPr>
                <p:nvPr/>
              </p:nvSpPr>
              <p:spPr bwMode="auto">
                <a:xfrm>
                  <a:off x="94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39" name="Line 601"/>
                <p:cNvSpPr>
                  <a:spLocks noChangeShapeType="1"/>
                </p:cNvSpPr>
                <p:nvPr/>
              </p:nvSpPr>
              <p:spPr bwMode="auto">
                <a:xfrm>
                  <a:off x="96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40" name="Line 602"/>
                <p:cNvSpPr>
                  <a:spLocks noChangeShapeType="1"/>
                </p:cNvSpPr>
                <p:nvPr/>
              </p:nvSpPr>
              <p:spPr bwMode="auto">
                <a:xfrm>
                  <a:off x="989" y="178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41" name="Line 603"/>
                <p:cNvSpPr>
                  <a:spLocks noChangeShapeType="1"/>
                </p:cNvSpPr>
                <p:nvPr/>
              </p:nvSpPr>
              <p:spPr bwMode="auto">
                <a:xfrm>
                  <a:off x="100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42" name="Line 604"/>
                <p:cNvSpPr>
                  <a:spLocks noChangeShapeType="1"/>
                </p:cNvSpPr>
                <p:nvPr/>
              </p:nvSpPr>
              <p:spPr bwMode="auto">
                <a:xfrm>
                  <a:off x="1013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43" name="Line 605"/>
                <p:cNvSpPr>
                  <a:spLocks noChangeShapeType="1"/>
                </p:cNvSpPr>
                <p:nvPr/>
              </p:nvSpPr>
              <p:spPr bwMode="auto">
                <a:xfrm>
                  <a:off x="102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44" name="Line 606"/>
                <p:cNvSpPr>
                  <a:spLocks noChangeShapeType="1"/>
                </p:cNvSpPr>
                <p:nvPr/>
              </p:nvSpPr>
              <p:spPr bwMode="auto">
                <a:xfrm>
                  <a:off x="103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45" name="Line 607"/>
                <p:cNvSpPr>
                  <a:spLocks noChangeShapeType="1"/>
                </p:cNvSpPr>
                <p:nvPr/>
              </p:nvSpPr>
              <p:spPr bwMode="auto">
                <a:xfrm>
                  <a:off x="1045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46" name="Line 608"/>
                <p:cNvSpPr>
                  <a:spLocks noChangeShapeType="1"/>
                </p:cNvSpPr>
                <p:nvPr/>
              </p:nvSpPr>
              <p:spPr bwMode="auto">
                <a:xfrm>
                  <a:off x="110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47" name="Line 609"/>
                <p:cNvSpPr>
                  <a:spLocks noChangeShapeType="1"/>
                </p:cNvSpPr>
                <p:nvPr/>
              </p:nvSpPr>
              <p:spPr bwMode="auto">
                <a:xfrm>
                  <a:off x="114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48" name="Line 610"/>
                <p:cNvSpPr>
                  <a:spLocks noChangeShapeType="1"/>
                </p:cNvSpPr>
                <p:nvPr/>
              </p:nvSpPr>
              <p:spPr bwMode="auto">
                <a:xfrm>
                  <a:off x="116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49" name="Line 611"/>
                <p:cNvSpPr>
                  <a:spLocks noChangeShapeType="1"/>
                </p:cNvSpPr>
                <p:nvPr/>
              </p:nvSpPr>
              <p:spPr bwMode="auto">
                <a:xfrm>
                  <a:off x="1189" y="178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50" name="Line 612"/>
                <p:cNvSpPr>
                  <a:spLocks noChangeShapeType="1"/>
                </p:cNvSpPr>
                <p:nvPr/>
              </p:nvSpPr>
              <p:spPr bwMode="auto">
                <a:xfrm>
                  <a:off x="120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51" name="Line 613"/>
                <p:cNvSpPr>
                  <a:spLocks noChangeShapeType="1"/>
                </p:cNvSpPr>
                <p:nvPr/>
              </p:nvSpPr>
              <p:spPr bwMode="auto">
                <a:xfrm>
                  <a:off x="122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52" name="Line 614"/>
                <p:cNvSpPr>
                  <a:spLocks noChangeShapeType="1"/>
                </p:cNvSpPr>
                <p:nvPr/>
              </p:nvSpPr>
              <p:spPr bwMode="auto">
                <a:xfrm>
                  <a:off x="122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53" name="Line 615"/>
                <p:cNvSpPr>
                  <a:spLocks noChangeShapeType="1"/>
                </p:cNvSpPr>
                <p:nvPr/>
              </p:nvSpPr>
              <p:spPr bwMode="auto">
                <a:xfrm>
                  <a:off x="1237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54" name="Line 616"/>
                <p:cNvSpPr>
                  <a:spLocks noChangeShapeType="1"/>
                </p:cNvSpPr>
                <p:nvPr/>
              </p:nvSpPr>
              <p:spPr bwMode="auto">
                <a:xfrm>
                  <a:off x="1245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55" name="Line 617"/>
                <p:cNvSpPr>
                  <a:spLocks noChangeShapeType="1"/>
                </p:cNvSpPr>
                <p:nvPr/>
              </p:nvSpPr>
              <p:spPr bwMode="auto">
                <a:xfrm>
                  <a:off x="130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56" name="Line 618"/>
                <p:cNvSpPr>
                  <a:spLocks noChangeShapeType="1"/>
                </p:cNvSpPr>
                <p:nvPr/>
              </p:nvSpPr>
              <p:spPr bwMode="auto">
                <a:xfrm>
                  <a:off x="134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57" name="Line 619"/>
                <p:cNvSpPr>
                  <a:spLocks noChangeShapeType="1"/>
                </p:cNvSpPr>
                <p:nvPr/>
              </p:nvSpPr>
              <p:spPr bwMode="auto">
                <a:xfrm>
                  <a:off x="1373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58" name="Line 620"/>
                <p:cNvSpPr>
                  <a:spLocks noChangeShapeType="1"/>
                </p:cNvSpPr>
                <p:nvPr/>
              </p:nvSpPr>
              <p:spPr bwMode="auto">
                <a:xfrm>
                  <a:off x="1389" y="178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59" name="Line 621"/>
                <p:cNvSpPr>
                  <a:spLocks noChangeShapeType="1"/>
                </p:cNvSpPr>
                <p:nvPr/>
              </p:nvSpPr>
              <p:spPr bwMode="auto">
                <a:xfrm>
                  <a:off x="140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60" name="Line 622"/>
                <p:cNvSpPr>
                  <a:spLocks noChangeShapeType="1"/>
                </p:cNvSpPr>
                <p:nvPr/>
              </p:nvSpPr>
              <p:spPr bwMode="auto">
                <a:xfrm>
                  <a:off x="142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61" name="Line 623"/>
                <p:cNvSpPr>
                  <a:spLocks noChangeShapeType="1"/>
                </p:cNvSpPr>
                <p:nvPr/>
              </p:nvSpPr>
              <p:spPr bwMode="auto">
                <a:xfrm>
                  <a:off x="142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62" name="Line 624"/>
                <p:cNvSpPr>
                  <a:spLocks noChangeShapeType="1"/>
                </p:cNvSpPr>
                <p:nvPr/>
              </p:nvSpPr>
              <p:spPr bwMode="auto">
                <a:xfrm>
                  <a:off x="144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63" name="Line 625"/>
                <p:cNvSpPr>
                  <a:spLocks noChangeShapeType="1"/>
                </p:cNvSpPr>
                <p:nvPr/>
              </p:nvSpPr>
              <p:spPr bwMode="auto">
                <a:xfrm>
                  <a:off x="1453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64" name="Line 626"/>
                <p:cNvSpPr>
                  <a:spLocks noChangeShapeType="1"/>
                </p:cNvSpPr>
                <p:nvPr/>
              </p:nvSpPr>
              <p:spPr bwMode="auto">
                <a:xfrm>
                  <a:off x="150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65" name="Line 627"/>
                <p:cNvSpPr>
                  <a:spLocks noChangeShapeType="1"/>
                </p:cNvSpPr>
                <p:nvPr/>
              </p:nvSpPr>
              <p:spPr bwMode="auto">
                <a:xfrm>
                  <a:off x="154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66" name="Line 628"/>
                <p:cNvSpPr>
                  <a:spLocks noChangeShapeType="1"/>
                </p:cNvSpPr>
                <p:nvPr/>
              </p:nvSpPr>
              <p:spPr bwMode="auto">
                <a:xfrm>
                  <a:off x="1573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67" name="Line 629"/>
                <p:cNvSpPr>
                  <a:spLocks noChangeShapeType="1"/>
                </p:cNvSpPr>
                <p:nvPr/>
              </p:nvSpPr>
              <p:spPr bwMode="auto">
                <a:xfrm>
                  <a:off x="1589" y="1789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68" name="Line 630"/>
                <p:cNvSpPr>
                  <a:spLocks noChangeShapeType="1"/>
                </p:cNvSpPr>
                <p:nvPr/>
              </p:nvSpPr>
              <p:spPr bwMode="auto">
                <a:xfrm>
                  <a:off x="160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69" name="Line 631"/>
                <p:cNvSpPr>
                  <a:spLocks noChangeShapeType="1"/>
                </p:cNvSpPr>
                <p:nvPr/>
              </p:nvSpPr>
              <p:spPr bwMode="auto">
                <a:xfrm>
                  <a:off x="1621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70" name="Line 632"/>
                <p:cNvSpPr>
                  <a:spLocks noChangeShapeType="1"/>
                </p:cNvSpPr>
                <p:nvPr/>
              </p:nvSpPr>
              <p:spPr bwMode="auto">
                <a:xfrm>
                  <a:off x="1629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71" name="Line 633"/>
                <p:cNvSpPr>
                  <a:spLocks noChangeShapeType="1"/>
                </p:cNvSpPr>
                <p:nvPr/>
              </p:nvSpPr>
              <p:spPr bwMode="auto">
                <a:xfrm>
                  <a:off x="1645" y="178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72" name="Line 634"/>
                <p:cNvSpPr>
                  <a:spLocks noChangeShapeType="1"/>
                </p:cNvSpPr>
                <p:nvPr/>
              </p:nvSpPr>
              <p:spPr bwMode="auto">
                <a:xfrm>
                  <a:off x="1653" y="1789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497" name="Group 635"/>
              <p:cNvGrpSpPr>
                <a:grpSpLocks/>
              </p:cNvGrpSpPr>
              <p:nvPr/>
            </p:nvGrpSpPr>
            <p:grpSpPr bwMode="auto">
              <a:xfrm>
                <a:off x="813" y="1805"/>
                <a:ext cx="863" cy="48"/>
                <a:chOff x="813" y="1805"/>
                <a:chExt cx="863" cy="48"/>
              </a:xfrm>
            </p:grpSpPr>
            <p:sp>
              <p:nvSpPr>
                <p:cNvPr id="20526" name="Rectangle 636"/>
                <p:cNvSpPr>
                  <a:spLocks noChangeArrowheads="1"/>
                </p:cNvSpPr>
                <p:nvPr/>
              </p:nvSpPr>
              <p:spPr bwMode="auto">
                <a:xfrm>
                  <a:off x="813" y="1813"/>
                  <a:ext cx="37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527" name="Rectangle 637"/>
                <p:cNvSpPr>
                  <a:spLocks noChangeArrowheads="1"/>
                </p:cNvSpPr>
                <p:nvPr/>
              </p:nvSpPr>
              <p:spPr bwMode="auto">
                <a:xfrm>
                  <a:off x="853" y="180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0</a:t>
                  </a:r>
                  <a:endParaRPr lang="en-US"/>
                </a:p>
              </p:txBody>
            </p:sp>
            <p:sp>
              <p:nvSpPr>
                <p:cNvPr id="20528" name="Rectangle 638"/>
                <p:cNvSpPr>
                  <a:spLocks noChangeArrowheads="1"/>
                </p:cNvSpPr>
                <p:nvPr/>
              </p:nvSpPr>
              <p:spPr bwMode="auto">
                <a:xfrm>
                  <a:off x="1013" y="1813"/>
                  <a:ext cx="37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529" name="Rectangle 639"/>
                <p:cNvSpPr>
                  <a:spLocks noChangeArrowheads="1"/>
                </p:cNvSpPr>
                <p:nvPr/>
              </p:nvSpPr>
              <p:spPr bwMode="auto">
                <a:xfrm>
                  <a:off x="1053" y="180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1</a:t>
                  </a:r>
                  <a:endParaRPr lang="en-US"/>
                </a:p>
              </p:txBody>
            </p:sp>
            <p:sp>
              <p:nvSpPr>
                <p:cNvPr id="20530" name="Rectangle 640"/>
                <p:cNvSpPr>
                  <a:spLocks noChangeArrowheads="1"/>
                </p:cNvSpPr>
                <p:nvPr/>
              </p:nvSpPr>
              <p:spPr bwMode="auto">
                <a:xfrm>
                  <a:off x="1213" y="1813"/>
                  <a:ext cx="37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531" name="Rectangle 641"/>
                <p:cNvSpPr>
                  <a:spLocks noChangeArrowheads="1"/>
                </p:cNvSpPr>
                <p:nvPr/>
              </p:nvSpPr>
              <p:spPr bwMode="auto">
                <a:xfrm>
                  <a:off x="1261" y="180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2</a:t>
                  </a:r>
                  <a:endParaRPr lang="en-US"/>
                </a:p>
              </p:txBody>
            </p:sp>
            <p:sp>
              <p:nvSpPr>
                <p:cNvPr id="20532" name="Rectangle 642"/>
                <p:cNvSpPr>
                  <a:spLocks noChangeArrowheads="1"/>
                </p:cNvSpPr>
                <p:nvPr/>
              </p:nvSpPr>
              <p:spPr bwMode="auto">
                <a:xfrm>
                  <a:off x="1421" y="1813"/>
                  <a:ext cx="37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533" name="Rectangle 643"/>
                <p:cNvSpPr>
                  <a:spLocks noChangeArrowheads="1"/>
                </p:cNvSpPr>
                <p:nvPr/>
              </p:nvSpPr>
              <p:spPr bwMode="auto">
                <a:xfrm>
                  <a:off x="1461" y="180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3</a:t>
                  </a:r>
                  <a:endParaRPr lang="en-US"/>
                </a:p>
              </p:txBody>
            </p:sp>
            <p:sp>
              <p:nvSpPr>
                <p:cNvPr id="20534" name="Rectangle 644"/>
                <p:cNvSpPr>
                  <a:spLocks noChangeArrowheads="1"/>
                </p:cNvSpPr>
                <p:nvPr/>
              </p:nvSpPr>
              <p:spPr bwMode="auto">
                <a:xfrm>
                  <a:off x="1613" y="1813"/>
                  <a:ext cx="37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10</a:t>
                  </a:r>
                  <a:endParaRPr lang="en-US"/>
                </a:p>
              </p:txBody>
            </p:sp>
            <p:sp>
              <p:nvSpPr>
                <p:cNvPr id="20535" name="Rectangle 645"/>
                <p:cNvSpPr>
                  <a:spLocks noChangeArrowheads="1"/>
                </p:cNvSpPr>
                <p:nvPr/>
              </p:nvSpPr>
              <p:spPr bwMode="auto">
                <a:xfrm>
                  <a:off x="1661" y="1805"/>
                  <a:ext cx="15" cy="3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</a:rPr>
                    <a:t>4</a:t>
                  </a:r>
                  <a:endParaRPr lang="en-US"/>
                </a:p>
              </p:txBody>
            </p:sp>
          </p:grpSp>
          <p:sp>
            <p:nvSpPr>
              <p:cNvPr id="20498" name="Line 646"/>
              <p:cNvSpPr>
                <a:spLocks noChangeShapeType="1"/>
              </p:cNvSpPr>
              <p:nvPr/>
            </p:nvSpPr>
            <p:spPr bwMode="auto">
              <a:xfrm flipV="1">
                <a:off x="845" y="965"/>
                <a:ext cx="1" cy="82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499" name="Group 647"/>
              <p:cNvGrpSpPr>
                <a:grpSpLocks/>
              </p:cNvGrpSpPr>
              <p:nvPr/>
            </p:nvGrpSpPr>
            <p:grpSpPr bwMode="auto">
              <a:xfrm>
                <a:off x="765" y="1029"/>
                <a:ext cx="43" cy="776"/>
                <a:chOff x="765" y="1029"/>
                <a:chExt cx="43" cy="776"/>
              </a:xfrm>
            </p:grpSpPr>
            <p:sp>
              <p:nvSpPr>
                <p:cNvPr id="20522" name="Rectangle 648"/>
                <p:cNvSpPr>
                  <a:spLocks noChangeArrowheads="1"/>
                </p:cNvSpPr>
                <p:nvPr/>
              </p:nvSpPr>
              <p:spPr bwMode="auto">
                <a:xfrm>
                  <a:off x="789" y="1765"/>
                  <a:ext cx="19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0</a:t>
                  </a:r>
                  <a:endParaRPr lang="en-US"/>
                </a:p>
              </p:txBody>
            </p:sp>
            <p:sp>
              <p:nvSpPr>
                <p:cNvPr id="20523" name="Rectangle 649"/>
                <p:cNvSpPr>
                  <a:spLocks noChangeArrowheads="1"/>
                </p:cNvSpPr>
                <p:nvPr/>
              </p:nvSpPr>
              <p:spPr bwMode="auto">
                <a:xfrm>
                  <a:off x="765" y="1517"/>
                  <a:ext cx="37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20</a:t>
                  </a:r>
                  <a:endParaRPr lang="en-US"/>
                </a:p>
              </p:txBody>
            </p:sp>
            <p:sp>
              <p:nvSpPr>
                <p:cNvPr id="20524" name="Rectangle 650"/>
                <p:cNvSpPr>
                  <a:spLocks noChangeArrowheads="1"/>
                </p:cNvSpPr>
                <p:nvPr/>
              </p:nvSpPr>
              <p:spPr bwMode="auto">
                <a:xfrm>
                  <a:off x="765" y="1269"/>
                  <a:ext cx="37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40</a:t>
                  </a:r>
                  <a:endParaRPr lang="en-US"/>
                </a:p>
              </p:txBody>
            </p:sp>
            <p:sp>
              <p:nvSpPr>
                <p:cNvPr id="20525" name="Rectangle 651"/>
                <p:cNvSpPr>
                  <a:spLocks noChangeArrowheads="1"/>
                </p:cNvSpPr>
                <p:nvPr/>
              </p:nvSpPr>
              <p:spPr bwMode="auto">
                <a:xfrm>
                  <a:off x="765" y="1029"/>
                  <a:ext cx="37" cy="40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500">
                      <a:solidFill>
                        <a:srgbClr val="000000"/>
                      </a:solidFill>
                    </a:rPr>
                    <a:t>60</a:t>
                  </a:r>
                  <a:endParaRPr lang="en-US"/>
                </a:p>
              </p:txBody>
            </p:sp>
          </p:grpSp>
          <p:grpSp>
            <p:nvGrpSpPr>
              <p:cNvPr id="20500" name="Group 652"/>
              <p:cNvGrpSpPr>
                <a:grpSpLocks/>
              </p:cNvGrpSpPr>
              <p:nvPr/>
            </p:nvGrpSpPr>
            <p:grpSpPr bwMode="auto">
              <a:xfrm>
                <a:off x="829" y="997"/>
                <a:ext cx="16" cy="793"/>
                <a:chOff x="829" y="997"/>
                <a:chExt cx="16" cy="793"/>
              </a:xfrm>
            </p:grpSpPr>
            <p:sp>
              <p:nvSpPr>
                <p:cNvPr id="20508" name="Line 653"/>
                <p:cNvSpPr>
                  <a:spLocks noChangeShapeType="1"/>
                </p:cNvSpPr>
                <p:nvPr/>
              </p:nvSpPr>
              <p:spPr bwMode="auto">
                <a:xfrm flipH="1">
                  <a:off x="829" y="1789"/>
                  <a:ext cx="16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09" name="Line 654"/>
                <p:cNvSpPr>
                  <a:spLocks noChangeShapeType="1"/>
                </p:cNvSpPr>
                <p:nvPr/>
              </p:nvSpPr>
              <p:spPr bwMode="auto">
                <a:xfrm flipH="1">
                  <a:off x="837" y="1725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10" name="Line 655"/>
                <p:cNvSpPr>
                  <a:spLocks noChangeShapeType="1"/>
                </p:cNvSpPr>
                <p:nvPr/>
              </p:nvSpPr>
              <p:spPr bwMode="auto">
                <a:xfrm flipH="1">
                  <a:off x="837" y="1669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11" name="Line 656"/>
                <p:cNvSpPr>
                  <a:spLocks noChangeShapeType="1"/>
                </p:cNvSpPr>
                <p:nvPr/>
              </p:nvSpPr>
              <p:spPr bwMode="auto">
                <a:xfrm flipH="1">
                  <a:off x="837" y="1605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12" name="Line 657"/>
                <p:cNvSpPr>
                  <a:spLocks noChangeShapeType="1"/>
                </p:cNvSpPr>
                <p:nvPr/>
              </p:nvSpPr>
              <p:spPr bwMode="auto">
                <a:xfrm flipH="1">
                  <a:off x="829" y="1541"/>
                  <a:ext cx="16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13" name="Line 658"/>
                <p:cNvSpPr>
                  <a:spLocks noChangeShapeType="1"/>
                </p:cNvSpPr>
                <p:nvPr/>
              </p:nvSpPr>
              <p:spPr bwMode="auto">
                <a:xfrm flipH="1">
                  <a:off x="837" y="1485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14" name="Line 659"/>
                <p:cNvSpPr>
                  <a:spLocks noChangeShapeType="1"/>
                </p:cNvSpPr>
                <p:nvPr/>
              </p:nvSpPr>
              <p:spPr bwMode="auto">
                <a:xfrm flipH="1">
                  <a:off x="837" y="1421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15" name="Line 660"/>
                <p:cNvSpPr>
                  <a:spLocks noChangeShapeType="1"/>
                </p:cNvSpPr>
                <p:nvPr/>
              </p:nvSpPr>
              <p:spPr bwMode="auto">
                <a:xfrm flipH="1">
                  <a:off x="837" y="1365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16" name="Line 661"/>
                <p:cNvSpPr>
                  <a:spLocks noChangeShapeType="1"/>
                </p:cNvSpPr>
                <p:nvPr/>
              </p:nvSpPr>
              <p:spPr bwMode="auto">
                <a:xfrm flipH="1">
                  <a:off x="829" y="1301"/>
                  <a:ext cx="16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17" name="Line 662"/>
                <p:cNvSpPr>
                  <a:spLocks noChangeShapeType="1"/>
                </p:cNvSpPr>
                <p:nvPr/>
              </p:nvSpPr>
              <p:spPr bwMode="auto">
                <a:xfrm flipH="1">
                  <a:off x="837" y="1237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18" name="Line 663"/>
                <p:cNvSpPr>
                  <a:spLocks noChangeShapeType="1"/>
                </p:cNvSpPr>
                <p:nvPr/>
              </p:nvSpPr>
              <p:spPr bwMode="auto">
                <a:xfrm flipH="1">
                  <a:off x="837" y="1173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19" name="Line 664"/>
                <p:cNvSpPr>
                  <a:spLocks noChangeShapeType="1"/>
                </p:cNvSpPr>
                <p:nvPr/>
              </p:nvSpPr>
              <p:spPr bwMode="auto">
                <a:xfrm flipH="1">
                  <a:off x="837" y="1117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20" name="Line 665"/>
                <p:cNvSpPr>
                  <a:spLocks noChangeShapeType="1"/>
                </p:cNvSpPr>
                <p:nvPr/>
              </p:nvSpPr>
              <p:spPr bwMode="auto">
                <a:xfrm flipH="1">
                  <a:off x="829" y="1053"/>
                  <a:ext cx="16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21" name="Line 666"/>
                <p:cNvSpPr>
                  <a:spLocks noChangeShapeType="1"/>
                </p:cNvSpPr>
                <p:nvPr/>
              </p:nvSpPr>
              <p:spPr bwMode="auto">
                <a:xfrm flipH="1">
                  <a:off x="837" y="997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501" name="Freeform 667"/>
              <p:cNvSpPr>
                <a:spLocks/>
              </p:cNvSpPr>
              <p:nvPr/>
            </p:nvSpPr>
            <p:spPr bwMode="auto">
              <a:xfrm>
                <a:off x="853" y="997"/>
                <a:ext cx="792" cy="784"/>
              </a:xfrm>
              <a:custGeom>
                <a:avLst/>
                <a:gdLst>
                  <a:gd name="T0" fmla="*/ 0 w 792"/>
                  <a:gd name="T1" fmla="*/ 464 h 784"/>
                  <a:gd name="T2" fmla="*/ 8 w 792"/>
                  <a:gd name="T3" fmla="*/ 760 h 784"/>
                  <a:gd name="T4" fmla="*/ 24 w 792"/>
                  <a:gd name="T5" fmla="*/ 760 h 784"/>
                  <a:gd name="T6" fmla="*/ 48 w 792"/>
                  <a:gd name="T7" fmla="*/ 768 h 784"/>
                  <a:gd name="T8" fmla="*/ 72 w 792"/>
                  <a:gd name="T9" fmla="*/ 760 h 784"/>
                  <a:gd name="T10" fmla="*/ 96 w 792"/>
                  <a:gd name="T11" fmla="*/ 768 h 784"/>
                  <a:gd name="T12" fmla="*/ 120 w 792"/>
                  <a:gd name="T13" fmla="*/ 760 h 784"/>
                  <a:gd name="T14" fmla="*/ 144 w 792"/>
                  <a:gd name="T15" fmla="*/ 768 h 784"/>
                  <a:gd name="T16" fmla="*/ 168 w 792"/>
                  <a:gd name="T17" fmla="*/ 768 h 784"/>
                  <a:gd name="T18" fmla="*/ 192 w 792"/>
                  <a:gd name="T19" fmla="*/ 768 h 784"/>
                  <a:gd name="T20" fmla="*/ 208 w 792"/>
                  <a:gd name="T21" fmla="*/ 776 h 784"/>
                  <a:gd name="T22" fmla="*/ 232 w 792"/>
                  <a:gd name="T23" fmla="*/ 776 h 784"/>
                  <a:gd name="T24" fmla="*/ 256 w 792"/>
                  <a:gd name="T25" fmla="*/ 776 h 784"/>
                  <a:gd name="T26" fmla="*/ 280 w 792"/>
                  <a:gd name="T27" fmla="*/ 776 h 784"/>
                  <a:gd name="T28" fmla="*/ 296 w 792"/>
                  <a:gd name="T29" fmla="*/ 784 h 784"/>
                  <a:gd name="T30" fmla="*/ 312 w 792"/>
                  <a:gd name="T31" fmla="*/ 776 h 784"/>
                  <a:gd name="T32" fmla="*/ 328 w 792"/>
                  <a:gd name="T33" fmla="*/ 784 h 784"/>
                  <a:gd name="T34" fmla="*/ 352 w 792"/>
                  <a:gd name="T35" fmla="*/ 784 h 784"/>
                  <a:gd name="T36" fmla="*/ 376 w 792"/>
                  <a:gd name="T37" fmla="*/ 784 h 784"/>
                  <a:gd name="T38" fmla="*/ 400 w 792"/>
                  <a:gd name="T39" fmla="*/ 784 h 784"/>
                  <a:gd name="T40" fmla="*/ 424 w 792"/>
                  <a:gd name="T41" fmla="*/ 784 h 784"/>
                  <a:gd name="T42" fmla="*/ 448 w 792"/>
                  <a:gd name="T43" fmla="*/ 784 h 784"/>
                  <a:gd name="T44" fmla="*/ 472 w 792"/>
                  <a:gd name="T45" fmla="*/ 784 h 784"/>
                  <a:gd name="T46" fmla="*/ 496 w 792"/>
                  <a:gd name="T47" fmla="*/ 784 h 784"/>
                  <a:gd name="T48" fmla="*/ 520 w 792"/>
                  <a:gd name="T49" fmla="*/ 784 h 784"/>
                  <a:gd name="T50" fmla="*/ 544 w 792"/>
                  <a:gd name="T51" fmla="*/ 784 h 784"/>
                  <a:gd name="T52" fmla="*/ 568 w 792"/>
                  <a:gd name="T53" fmla="*/ 784 h 784"/>
                  <a:gd name="T54" fmla="*/ 592 w 792"/>
                  <a:gd name="T55" fmla="*/ 776 h 784"/>
                  <a:gd name="T56" fmla="*/ 608 w 792"/>
                  <a:gd name="T57" fmla="*/ 768 h 784"/>
                  <a:gd name="T58" fmla="*/ 616 w 792"/>
                  <a:gd name="T59" fmla="*/ 736 h 784"/>
                  <a:gd name="T60" fmla="*/ 624 w 792"/>
                  <a:gd name="T61" fmla="*/ 688 h 784"/>
                  <a:gd name="T62" fmla="*/ 640 w 792"/>
                  <a:gd name="T63" fmla="*/ 608 h 784"/>
                  <a:gd name="T64" fmla="*/ 648 w 792"/>
                  <a:gd name="T65" fmla="*/ 448 h 784"/>
                  <a:gd name="T66" fmla="*/ 656 w 792"/>
                  <a:gd name="T67" fmla="*/ 264 h 784"/>
                  <a:gd name="T68" fmla="*/ 664 w 792"/>
                  <a:gd name="T69" fmla="*/ 48 h 784"/>
                  <a:gd name="T70" fmla="*/ 672 w 792"/>
                  <a:gd name="T71" fmla="*/ 16 h 784"/>
                  <a:gd name="T72" fmla="*/ 680 w 792"/>
                  <a:gd name="T73" fmla="*/ 120 h 784"/>
                  <a:gd name="T74" fmla="*/ 696 w 792"/>
                  <a:gd name="T75" fmla="*/ 224 h 784"/>
                  <a:gd name="T76" fmla="*/ 704 w 792"/>
                  <a:gd name="T77" fmla="*/ 344 h 784"/>
                  <a:gd name="T78" fmla="*/ 712 w 792"/>
                  <a:gd name="T79" fmla="*/ 520 h 784"/>
                  <a:gd name="T80" fmla="*/ 720 w 792"/>
                  <a:gd name="T81" fmla="*/ 672 h 784"/>
                  <a:gd name="T82" fmla="*/ 728 w 792"/>
                  <a:gd name="T83" fmla="*/ 744 h 784"/>
                  <a:gd name="T84" fmla="*/ 736 w 792"/>
                  <a:gd name="T85" fmla="*/ 768 h 784"/>
                  <a:gd name="T86" fmla="*/ 752 w 792"/>
                  <a:gd name="T87" fmla="*/ 776 h 784"/>
                  <a:gd name="T88" fmla="*/ 768 w 792"/>
                  <a:gd name="T89" fmla="*/ 784 h 784"/>
                  <a:gd name="T90" fmla="*/ 792 w 792"/>
                  <a:gd name="T91" fmla="*/ 784 h 78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92"/>
                  <a:gd name="T139" fmla="*/ 0 h 784"/>
                  <a:gd name="T140" fmla="*/ 792 w 792"/>
                  <a:gd name="T141" fmla="*/ 784 h 78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92" h="784">
                    <a:moveTo>
                      <a:pt x="0" y="784"/>
                    </a:moveTo>
                    <a:lnTo>
                      <a:pt x="0" y="256"/>
                    </a:lnTo>
                    <a:lnTo>
                      <a:pt x="0" y="464"/>
                    </a:lnTo>
                    <a:lnTo>
                      <a:pt x="0" y="656"/>
                    </a:lnTo>
                    <a:lnTo>
                      <a:pt x="8" y="744"/>
                    </a:lnTo>
                    <a:lnTo>
                      <a:pt x="8" y="760"/>
                    </a:lnTo>
                    <a:lnTo>
                      <a:pt x="16" y="768"/>
                    </a:lnTo>
                    <a:lnTo>
                      <a:pt x="24" y="768"/>
                    </a:lnTo>
                    <a:lnTo>
                      <a:pt x="24" y="760"/>
                    </a:lnTo>
                    <a:lnTo>
                      <a:pt x="32" y="760"/>
                    </a:lnTo>
                    <a:lnTo>
                      <a:pt x="40" y="768"/>
                    </a:lnTo>
                    <a:lnTo>
                      <a:pt x="48" y="768"/>
                    </a:lnTo>
                    <a:lnTo>
                      <a:pt x="56" y="768"/>
                    </a:lnTo>
                    <a:lnTo>
                      <a:pt x="64" y="768"/>
                    </a:lnTo>
                    <a:lnTo>
                      <a:pt x="72" y="760"/>
                    </a:lnTo>
                    <a:lnTo>
                      <a:pt x="80" y="768"/>
                    </a:lnTo>
                    <a:lnTo>
                      <a:pt x="88" y="768"/>
                    </a:lnTo>
                    <a:lnTo>
                      <a:pt x="96" y="768"/>
                    </a:lnTo>
                    <a:lnTo>
                      <a:pt x="104" y="768"/>
                    </a:lnTo>
                    <a:lnTo>
                      <a:pt x="112" y="768"/>
                    </a:lnTo>
                    <a:lnTo>
                      <a:pt x="120" y="760"/>
                    </a:lnTo>
                    <a:lnTo>
                      <a:pt x="128" y="760"/>
                    </a:lnTo>
                    <a:lnTo>
                      <a:pt x="136" y="760"/>
                    </a:lnTo>
                    <a:lnTo>
                      <a:pt x="144" y="768"/>
                    </a:lnTo>
                    <a:lnTo>
                      <a:pt x="152" y="768"/>
                    </a:lnTo>
                    <a:lnTo>
                      <a:pt x="160" y="768"/>
                    </a:lnTo>
                    <a:lnTo>
                      <a:pt x="168" y="768"/>
                    </a:lnTo>
                    <a:lnTo>
                      <a:pt x="176" y="768"/>
                    </a:lnTo>
                    <a:lnTo>
                      <a:pt x="184" y="768"/>
                    </a:lnTo>
                    <a:lnTo>
                      <a:pt x="192" y="768"/>
                    </a:lnTo>
                    <a:lnTo>
                      <a:pt x="200" y="768"/>
                    </a:lnTo>
                    <a:lnTo>
                      <a:pt x="208" y="768"/>
                    </a:lnTo>
                    <a:lnTo>
                      <a:pt x="208" y="776"/>
                    </a:lnTo>
                    <a:lnTo>
                      <a:pt x="216" y="776"/>
                    </a:lnTo>
                    <a:lnTo>
                      <a:pt x="224" y="776"/>
                    </a:lnTo>
                    <a:lnTo>
                      <a:pt x="232" y="776"/>
                    </a:lnTo>
                    <a:lnTo>
                      <a:pt x="240" y="776"/>
                    </a:lnTo>
                    <a:lnTo>
                      <a:pt x="248" y="776"/>
                    </a:lnTo>
                    <a:lnTo>
                      <a:pt x="256" y="776"/>
                    </a:lnTo>
                    <a:lnTo>
                      <a:pt x="264" y="776"/>
                    </a:lnTo>
                    <a:lnTo>
                      <a:pt x="272" y="776"/>
                    </a:lnTo>
                    <a:lnTo>
                      <a:pt x="280" y="776"/>
                    </a:lnTo>
                    <a:lnTo>
                      <a:pt x="280" y="784"/>
                    </a:lnTo>
                    <a:lnTo>
                      <a:pt x="288" y="784"/>
                    </a:lnTo>
                    <a:lnTo>
                      <a:pt x="296" y="784"/>
                    </a:lnTo>
                    <a:lnTo>
                      <a:pt x="304" y="784"/>
                    </a:lnTo>
                    <a:lnTo>
                      <a:pt x="312" y="784"/>
                    </a:lnTo>
                    <a:lnTo>
                      <a:pt x="312" y="776"/>
                    </a:lnTo>
                    <a:lnTo>
                      <a:pt x="320" y="776"/>
                    </a:lnTo>
                    <a:lnTo>
                      <a:pt x="328" y="776"/>
                    </a:lnTo>
                    <a:lnTo>
                      <a:pt x="328" y="784"/>
                    </a:lnTo>
                    <a:lnTo>
                      <a:pt x="336" y="784"/>
                    </a:lnTo>
                    <a:lnTo>
                      <a:pt x="344" y="784"/>
                    </a:lnTo>
                    <a:lnTo>
                      <a:pt x="352" y="784"/>
                    </a:lnTo>
                    <a:lnTo>
                      <a:pt x="360" y="784"/>
                    </a:lnTo>
                    <a:lnTo>
                      <a:pt x="368" y="784"/>
                    </a:lnTo>
                    <a:lnTo>
                      <a:pt x="376" y="784"/>
                    </a:lnTo>
                    <a:lnTo>
                      <a:pt x="384" y="784"/>
                    </a:lnTo>
                    <a:lnTo>
                      <a:pt x="392" y="784"/>
                    </a:lnTo>
                    <a:lnTo>
                      <a:pt x="400" y="784"/>
                    </a:lnTo>
                    <a:lnTo>
                      <a:pt x="408" y="784"/>
                    </a:lnTo>
                    <a:lnTo>
                      <a:pt x="416" y="784"/>
                    </a:lnTo>
                    <a:lnTo>
                      <a:pt x="424" y="784"/>
                    </a:lnTo>
                    <a:lnTo>
                      <a:pt x="432" y="784"/>
                    </a:lnTo>
                    <a:lnTo>
                      <a:pt x="440" y="784"/>
                    </a:lnTo>
                    <a:lnTo>
                      <a:pt x="448" y="784"/>
                    </a:lnTo>
                    <a:lnTo>
                      <a:pt x="456" y="784"/>
                    </a:lnTo>
                    <a:lnTo>
                      <a:pt x="464" y="784"/>
                    </a:lnTo>
                    <a:lnTo>
                      <a:pt x="472" y="784"/>
                    </a:lnTo>
                    <a:lnTo>
                      <a:pt x="480" y="784"/>
                    </a:lnTo>
                    <a:lnTo>
                      <a:pt x="488" y="784"/>
                    </a:lnTo>
                    <a:lnTo>
                      <a:pt x="496" y="784"/>
                    </a:lnTo>
                    <a:lnTo>
                      <a:pt x="504" y="784"/>
                    </a:lnTo>
                    <a:lnTo>
                      <a:pt x="512" y="784"/>
                    </a:lnTo>
                    <a:lnTo>
                      <a:pt x="520" y="784"/>
                    </a:lnTo>
                    <a:lnTo>
                      <a:pt x="528" y="784"/>
                    </a:lnTo>
                    <a:lnTo>
                      <a:pt x="536" y="784"/>
                    </a:lnTo>
                    <a:lnTo>
                      <a:pt x="544" y="784"/>
                    </a:lnTo>
                    <a:lnTo>
                      <a:pt x="552" y="784"/>
                    </a:lnTo>
                    <a:lnTo>
                      <a:pt x="560" y="784"/>
                    </a:lnTo>
                    <a:lnTo>
                      <a:pt x="568" y="784"/>
                    </a:lnTo>
                    <a:lnTo>
                      <a:pt x="576" y="784"/>
                    </a:lnTo>
                    <a:lnTo>
                      <a:pt x="584" y="776"/>
                    </a:lnTo>
                    <a:lnTo>
                      <a:pt x="592" y="776"/>
                    </a:lnTo>
                    <a:lnTo>
                      <a:pt x="600" y="776"/>
                    </a:lnTo>
                    <a:lnTo>
                      <a:pt x="600" y="768"/>
                    </a:lnTo>
                    <a:lnTo>
                      <a:pt x="608" y="768"/>
                    </a:lnTo>
                    <a:lnTo>
                      <a:pt x="608" y="760"/>
                    </a:lnTo>
                    <a:lnTo>
                      <a:pt x="616" y="744"/>
                    </a:lnTo>
                    <a:lnTo>
                      <a:pt x="616" y="736"/>
                    </a:lnTo>
                    <a:lnTo>
                      <a:pt x="624" y="720"/>
                    </a:lnTo>
                    <a:lnTo>
                      <a:pt x="624" y="704"/>
                    </a:lnTo>
                    <a:lnTo>
                      <a:pt x="624" y="688"/>
                    </a:lnTo>
                    <a:lnTo>
                      <a:pt x="632" y="664"/>
                    </a:lnTo>
                    <a:lnTo>
                      <a:pt x="632" y="632"/>
                    </a:lnTo>
                    <a:lnTo>
                      <a:pt x="640" y="608"/>
                    </a:lnTo>
                    <a:lnTo>
                      <a:pt x="640" y="576"/>
                    </a:lnTo>
                    <a:lnTo>
                      <a:pt x="640" y="520"/>
                    </a:lnTo>
                    <a:lnTo>
                      <a:pt x="648" y="448"/>
                    </a:lnTo>
                    <a:lnTo>
                      <a:pt x="648" y="368"/>
                    </a:lnTo>
                    <a:lnTo>
                      <a:pt x="656" y="304"/>
                    </a:lnTo>
                    <a:lnTo>
                      <a:pt x="656" y="264"/>
                    </a:lnTo>
                    <a:lnTo>
                      <a:pt x="656" y="224"/>
                    </a:lnTo>
                    <a:lnTo>
                      <a:pt x="664" y="136"/>
                    </a:lnTo>
                    <a:lnTo>
                      <a:pt x="664" y="48"/>
                    </a:lnTo>
                    <a:lnTo>
                      <a:pt x="664" y="16"/>
                    </a:lnTo>
                    <a:lnTo>
                      <a:pt x="672" y="40"/>
                    </a:lnTo>
                    <a:lnTo>
                      <a:pt x="672" y="16"/>
                    </a:lnTo>
                    <a:lnTo>
                      <a:pt x="680" y="0"/>
                    </a:lnTo>
                    <a:lnTo>
                      <a:pt x="680" y="48"/>
                    </a:lnTo>
                    <a:lnTo>
                      <a:pt x="680" y="120"/>
                    </a:lnTo>
                    <a:lnTo>
                      <a:pt x="688" y="176"/>
                    </a:lnTo>
                    <a:lnTo>
                      <a:pt x="688" y="200"/>
                    </a:lnTo>
                    <a:lnTo>
                      <a:pt x="696" y="224"/>
                    </a:lnTo>
                    <a:lnTo>
                      <a:pt x="696" y="256"/>
                    </a:lnTo>
                    <a:lnTo>
                      <a:pt x="696" y="296"/>
                    </a:lnTo>
                    <a:lnTo>
                      <a:pt x="704" y="344"/>
                    </a:lnTo>
                    <a:lnTo>
                      <a:pt x="704" y="400"/>
                    </a:lnTo>
                    <a:lnTo>
                      <a:pt x="712" y="456"/>
                    </a:lnTo>
                    <a:lnTo>
                      <a:pt x="712" y="520"/>
                    </a:lnTo>
                    <a:lnTo>
                      <a:pt x="712" y="576"/>
                    </a:lnTo>
                    <a:lnTo>
                      <a:pt x="720" y="632"/>
                    </a:lnTo>
                    <a:lnTo>
                      <a:pt x="720" y="672"/>
                    </a:lnTo>
                    <a:lnTo>
                      <a:pt x="720" y="704"/>
                    </a:lnTo>
                    <a:lnTo>
                      <a:pt x="728" y="728"/>
                    </a:lnTo>
                    <a:lnTo>
                      <a:pt x="728" y="744"/>
                    </a:lnTo>
                    <a:lnTo>
                      <a:pt x="736" y="752"/>
                    </a:lnTo>
                    <a:lnTo>
                      <a:pt x="736" y="760"/>
                    </a:lnTo>
                    <a:lnTo>
                      <a:pt x="736" y="768"/>
                    </a:lnTo>
                    <a:lnTo>
                      <a:pt x="744" y="768"/>
                    </a:lnTo>
                    <a:lnTo>
                      <a:pt x="752" y="768"/>
                    </a:lnTo>
                    <a:lnTo>
                      <a:pt x="752" y="776"/>
                    </a:lnTo>
                    <a:lnTo>
                      <a:pt x="760" y="776"/>
                    </a:lnTo>
                    <a:lnTo>
                      <a:pt x="768" y="776"/>
                    </a:lnTo>
                    <a:lnTo>
                      <a:pt x="768" y="784"/>
                    </a:lnTo>
                    <a:lnTo>
                      <a:pt x="776" y="784"/>
                    </a:lnTo>
                    <a:lnTo>
                      <a:pt x="784" y="784"/>
                    </a:lnTo>
                    <a:lnTo>
                      <a:pt x="792" y="784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502" name="Group 668"/>
              <p:cNvGrpSpPr>
                <a:grpSpLocks/>
              </p:cNvGrpSpPr>
              <p:nvPr/>
            </p:nvGrpSpPr>
            <p:grpSpPr bwMode="auto">
              <a:xfrm>
                <a:off x="877" y="1373"/>
                <a:ext cx="577" cy="40"/>
                <a:chOff x="877" y="1373"/>
                <a:chExt cx="577" cy="40"/>
              </a:xfrm>
            </p:grpSpPr>
            <p:sp>
              <p:nvSpPr>
                <p:cNvPr id="20505" name="Line 669"/>
                <p:cNvSpPr>
                  <a:spLocks noChangeShapeType="1"/>
                </p:cNvSpPr>
                <p:nvPr/>
              </p:nvSpPr>
              <p:spPr bwMode="auto">
                <a:xfrm>
                  <a:off x="877" y="1373"/>
                  <a:ext cx="1" cy="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06" name="Line 670"/>
                <p:cNvSpPr>
                  <a:spLocks noChangeShapeType="1"/>
                </p:cNvSpPr>
                <p:nvPr/>
              </p:nvSpPr>
              <p:spPr bwMode="auto">
                <a:xfrm>
                  <a:off x="1453" y="1373"/>
                  <a:ext cx="1" cy="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07" name="Line 671"/>
                <p:cNvSpPr>
                  <a:spLocks noChangeShapeType="1"/>
                </p:cNvSpPr>
                <p:nvPr/>
              </p:nvSpPr>
              <p:spPr bwMode="auto">
                <a:xfrm>
                  <a:off x="877" y="1389"/>
                  <a:ext cx="576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503" name="Freeform 672"/>
              <p:cNvSpPr>
                <a:spLocks/>
              </p:cNvSpPr>
              <p:nvPr/>
            </p:nvSpPr>
            <p:spPr bwMode="auto">
              <a:xfrm>
                <a:off x="1125" y="1333"/>
                <a:ext cx="80" cy="48"/>
              </a:xfrm>
              <a:custGeom>
                <a:avLst/>
                <a:gdLst>
                  <a:gd name="T0" fmla="*/ 0 w 80"/>
                  <a:gd name="T1" fmla="*/ 0 h 48"/>
                  <a:gd name="T2" fmla="*/ 0 w 80"/>
                  <a:gd name="T3" fmla="*/ 48 h 48"/>
                  <a:gd name="T4" fmla="*/ 0 w 80"/>
                  <a:gd name="T5" fmla="*/ 48 h 48"/>
                  <a:gd name="T6" fmla="*/ 80 w 80"/>
                  <a:gd name="T7" fmla="*/ 48 h 48"/>
                  <a:gd name="T8" fmla="*/ 80 w 80"/>
                  <a:gd name="T9" fmla="*/ 0 h 48"/>
                  <a:gd name="T10" fmla="*/ 80 w 80"/>
                  <a:gd name="T11" fmla="*/ 0 h 48"/>
                  <a:gd name="T12" fmla="*/ 0 w 80"/>
                  <a:gd name="T13" fmla="*/ 0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0"/>
                  <a:gd name="T22" fmla="*/ 0 h 48"/>
                  <a:gd name="T23" fmla="*/ 80 w 80"/>
                  <a:gd name="T24" fmla="*/ 48 h 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0" h="48">
                    <a:moveTo>
                      <a:pt x="0" y="0"/>
                    </a:moveTo>
                    <a:lnTo>
                      <a:pt x="0" y="48"/>
                    </a:lnTo>
                    <a:lnTo>
                      <a:pt x="80" y="48"/>
                    </a:lnTo>
                    <a:lnTo>
                      <a:pt x="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4" name="Rectangle 673"/>
              <p:cNvSpPr>
                <a:spLocks noChangeArrowheads="1"/>
              </p:cNvSpPr>
              <p:nvPr/>
            </p:nvSpPr>
            <p:spPr bwMode="auto">
              <a:xfrm>
                <a:off x="1125" y="1200"/>
                <a:ext cx="268" cy="111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7.48%</a:t>
                </a:r>
                <a:endParaRPr lang="en-US" sz="1400"/>
              </a:p>
            </p:txBody>
          </p:sp>
        </p:grpSp>
        <p:sp>
          <p:nvSpPr>
            <p:cNvPr id="20489" name="Text Box 675"/>
            <p:cNvSpPr txBox="1">
              <a:spLocks noChangeArrowheads="1"/>
            </p:cNvSpPr>
            <p:nvPr/>
          </p:nvSpPr>
          <p:spPr bwMode="auto">
            <a:xfrm>
              <a:off x="1066800" y="3429000"/>
              <a:ext cx="178435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/>
                <a:t>SA-4-BBL+ OVA (5+10 µg)</a:t>
              </a:r>
            </a:p>
          </p:txBody>
        </p:sp>
        <p:sp>
          <p:nvSpPr>
            <p:cNvPr id="20490" name="Text Box 677"/>
            <p:cNvSpPr txBox="1">
              <a:spLocks noChangeArrowheads="1"/>
            </p:cNvSpPr>
            <p:nvPr/>
          </p:nvSpPr>
          <p:spPr bwMode="auto">
            <a:xfrm>
              <a:off x="2971800" y="3429000"/>
              <a:ext cx="208756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/>
                <a:t>SA-4-1BBL-OVA conj (5-10 µg)</a:t>
              </a:r>
            </a:p>
          </p:txBody>
        </p:sp>
        <p:sp>
          <p:nvSpPr>
            <p:cNvPr id="20491" name="Text Box 3"/>
            <p:cNvSpPr txBox="1">
              <a:spLocks noChangeArrowheads="1"/>
            </p:cNvSpPr>
            <p:nvPr/>
          </p:nvSpPr>
          <p:spPr bwMode="auto">
            <a:xfrm rot="-5400000">
              <a:off x="-1104900" y="3200400"/>
              <a:ext cx="3581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400"/>
                <a:t>Relative cell number</a:t>
              </a:r>
            </a:p>
          </p:txBody>
        </p:sp>
        <p:cxnSp>
          <p:nvCxnSpPr>
            <p:cNvPr id="20492" name="AutoShape 12"/>
            <p:cNvCxnSpPr>
              <a:cxnSpLocks noChangeShapeType="1"/>
            </p:cNvCxnSpPr>
            <p:nvPr/>
          </p:nvCxnSpPr>
          <p:spPr bwMode="auto">
            <a:xfrm>
              <a:off x="1143000" y="6011776"/>
              <a:ext cx="2377440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20493" name="Text Box 13"/>
            <p:cNvSpPr txBox="1">
              <a:spLocks noChangeArrowheads="1"/>
            </p:cNvSpPr>
            <p:nvPr/>
          </p:nvSpPr>
          <p:spPr bwMode="auto">
            <a:xfrm>
              <a:off x="2747208" y="5783176"/>
              <a:ext cx="2590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400"/>
                <a:t>CFSE</a:t>
              </a:r>
            </a:p>
          </p:txBody>
        </p:sp>
      </p:grpSp>
      <p:sp>
        <p:nvSpPr>
          <p:cNvPr id="20482" name="Rectangle 103"/>
          <p:cNvSpPr>
            <a:spLocks noChangeArrowheads="1"/>
          </p:cNvSpPr>
          <p:nvPr/>
        </p:nvSpPr>
        <p:spPr bwMode="auto">
          <a:xfrm>
            <a:off x="228600" y="76200"/>
            <a:ext cx="8753475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 anchor="ctr">
            <a:spAutoFit/>
          </a:bodyPr>
          <a:lstStyle/>
          <a:p>
            <a:pPr defTabSz="457200"/>
            <a:r>
              <a:rPr lang="en-US" altLang="zh-CN" sz="1600" b="1">
                <a:ea typeface="宋体" charset="-122"/>
              </a:rPr>
              <a:t>Supplementary Figure 4</a:t>
            </a:r>
            <a:r>
              <a:rPr lang="en-US" altLang="zh-CN" sz="1600">
                <a:ea typeface="宋体" charset="-122"/>
              </a:rPr>
              <a:t>. Vaccination with </a:t>
            </a:r>
            <a:r>
              <a:rPr lang="en-US" sz="1600"/>
              <a:t>SA-4-1BBL-Ova conjugates results in increased antigen presentation to OT-II CD4</a:t>
            </a:r>
            <a:r>
              <a:rPr lang="en-US" sz="1600" baseline="30000"/>
              <a:t>+</a:t>
            </a:r>
            <a:r>
              <a:rPr lang="en-US" sz="1600"/>
              <a:t> T cells </a:t>
            </a:r>
            <a:r>
              <a:rPr lang="en-US" sz="1600" i="1"/>
              <a:t>in vivo</a:t>
            </a:r>
            <a:r>
              <a:rPr lang="en-US" sz="1600"/>
              <a:t>.  C57BL/6.SJL (CD45.1</a:t>
            </a:r>
            <a:r>
              <a:rPr lang="en-US" sz="1600" baseline="30000"/>
              <a:t>+</a:t>
            </a:r>
            <a:r>
              <a:rPr lang="en-US" sz="1600"/>
              <a:t>) mice were immunized s.c. with Ova (10 µg) conjugated or nonconjugated with 5 µg of SA-4-1BBL as indicated.  Two million flow sorted OT-II T cells (CD45.2</a:t>
            </a:r>
            <a:r>
              <a:rPr lang="en-US" sz="1600" baseline="30000"/>
              <a:t>+</a:t>
            </a:r>
            <a:r>
              <a:rPr lang="en-US" sz="1600"/>
              <a:t>) were labeled with CFSE and injected i.v. 24 h later.  Proliferation was assessed using flow cytometry 3 days later.  </a:t>
            </a:r>
            <a:endParaRPr lang="en-US" altLang="zh-CN" sz="160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98"/>
          <p:cNvSpPr txBox="1">
            <a:spLocks noChangeArrowheads="1"/>
          </p:cNvSpPr>
          <p:nvPr/>
        </p:nvSpPr>
        <p:spPr bwMode="auto">
          <a:xfrm>
            <a:off x="152400" y="209550"/>
            <a:ext cx="8763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ea typeface="宋体" charset="-122"/>
              </a:rPr>
              <a:t>Supplementary Figure 5</a:t>
            </a:r>
            <a:r>
              <a:rPr lang="en-US" altLang="zh-CN" sz="1400">
                <a:ea typeface="宋体" charset="-122"/>
              </a:rPr>
              <a:t>. The potent costimulatory activity of SA-4-1BBL requires SA  as the structural component of the molecule. </a:t>
            </a:r>
            <a:r>
              <a:rPr lang="en-US" altLang="zh-CN" sz="1400" i="1">
                <a:ea typeface="宋体" charset="-122"/>
              </a:rPr>
              <a:t>A</a:t>
            </a:r>
            <a:r>
              <a:rPr lang="en-US" altLang="zh-CN" sz="1400">
                <a:ea typeface="宋体" charset="-122"/>
              </a:rPr>
              <a:t>, a trimeric form of 4-1BBL without SA does not have costimulatory activity. Splenocytes were cultured (1 x 10</a:t>
            </a:r>
            <a:r>
              <a:rPr lang="en-US" altLang="zh-CN" sz="1400" baseline="30000">
                <a:ea typeface="宋体" charset="-122"/>
              </a:rPr>
              <a:t>5</a:t>
            </a:r>
            <a:r>
              <a:rPr lang="en-US" altLang="zh-CN" sz="1400">
                <a:ea typeface="宋体" charset="-122"/>
              </a:rPr>
              <a:t>/well) with various doses of soluble 4-1BBL trimer (no SA) or SA-4-1BBL in the presence of soluble anti-CD3 Ab (0.05 µg/mL) for 3 days in complete MLR medium. Cultures were pulsed with [</a:t>
            </a:r>
            <a:r>
              <a:rPr lang="en-US" altLang="zh-CN" sz="1400" baseline="30000">
                <a:ea typeface="宋体" charset="-122"/>
              </a:rPr>
              <a:t>3</a:t>
            </a:r>
            <a:r>
              <a:rPr lang="en-US" altLang="zh-CN" sz="1400">
                <a:ea typeface="宋体" charset="-122"/>
              </a:rPr>
              <a:t>H]-thymidine during the last 16 hrs of the culture, and harvested on a Tomtec Harvester 96 (Tomtec Inc., Hamden, CT) for quantification of incorporated radioactivity.  Results expressed as mean ±SD cpm of triplicate wells. 4-1BBL trimer lacks costimulatory activity, while SA-4-1BBL demonstrates potent costimulatory activity. </a:t>
            </a:r>
            <a:r>
              <a:rPr lang="en-US" altLang="zh-CN" sz="1400" i="1">
                <a:ea typeface="宋体" charset="-122"/>
              </a:rPr>
              <a:t>B</a:t>
            </a:r>
            <a:r>
              <a:rPr lang="en-US" altLang="zh-CN" sz="1400">
                <a:ea typeface="宋体" charset="-122"/>
              </a:rPr>
              <a:t>, conjugating antigens to SA-4-1BBL does not increase the costimulatory activity of SA-4-1BBL.  Experimental conditions were as in (A), except the indicated  doses of SA-4-1BBL conjugated or nonconjugated to Ova were used for stimulation. There is no statistical difference between conjugated and nonconjugated SA-4-1BBL costimulatory activity at all concentrations tested. </a:t>
            </a:r>
            <a:endParaRPr lang="en-US" sz="1400">
              <a:ea typeface="宋体" charset="-122"/>
            </a:endParaRPr>
          </a:p>
        </p:txBody>
      </p:sp>
      <p:sp>
        <p:nvSpPr>
          <p:cNvPr id="21506" name="TextBox 6"/>
          <p:cNvSpPr txBox="1">
            <a:spLocks noChangeArrowheads="1"/>
          </p:cNvSpPr>
          <p:nvPr/>
        </p:nvSpPr>
        <p:spPr bwMode="auto">
          <a:xfrm>
            <a:off x="76200" y="2678113"/>
            <a:ext cx="30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A</a:t>
            </a:r>
          </a:p>
        </p:txBody>
      </p:sp>
      <p:grpSp>
        <p:nvGrpSpPr>
          <p:cNvPr id="21507" name="Group 9"/>
          <p:cNvGrpSpPr>
            <a:grpSpLocks/>
          </p:cNvGrpSpPr>
          <p:nvPr/>
        </p:nvGrpSpPr>
        <p:grpSpPr bwMode="auto">
          <a:xfrm>
            <a:off x="152400" y="2913063"/>
            <a:ext cx="4841875" cy="3657600"/>
            <a:chOff x="4759231" y="2913356"/>
            <a:chExt cx="4841969" cy="3657600"/>
          </a:xfrm>
        </p:grpSpPr>
        <p:sp>
          <p:nvSpPr>
            <p:cNvPr id="21512" name="TextBox 8"/>
            <p:cNvSpPr txBox="1">
              <a:spLocks noChangeArrowheads="1"/>
            </p:cNvSpPr>
            <p:nvPr/>
          </p:nvSpPr>
          <p:spPr bwMode="auto">
            <a:xfrm rot="-5400000">
              <a:off x="3940805" y="3831594"/>
              <a:ext cx="1981201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b="1"/>
                <a:t>Proliferation  (cpm x 10</a:t>
              </a:r>
              <a:r>
                <a:rPr lang="en-US" sz="1100" b="1" baseline="30000"/>
                <a:t>3</a:t>
              </a:r>
              <a:r>
                <a:rPr lang="en-US" sz="1100" b="1"/>
                <a:t>)</a:t>
              </a:r>
            </a:p>
          </p:txBody>
        </p:sp>
        <p:pic>
          <p:nvPicPr>
            <p:cNvPr id="21513" name="Picture 5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59231" y="2913356"/>
              <a:ext cx="4841969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4437063" y="2651125"/>
            <a:ext cx="30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B</a:t>
            </a:r>
          </a:p>
        </p:txBody>
      </p:sp>
      <p:grpSp>
        <p:nvGrpSpPr>
          <p:cNvPr id="21509" name="Group 11"/>
          <p:cNvGrpSpPr>
            <a:grpSpLocks/>
          </p:cNvGrpSpPr>
          <p:nvPr/>
        </p:nvGrpSpPr>
        <p:grpSpPr bwMode="auto">
          <a:xfrm>
            <a:off x="4437063" y="2913063"/>
            <a:ext cx="4783137" cy="3667125"/>
            <a:chOff x="-26634" y="2913356"/>
            <a:chExt cx="4783897" cy="3666478"/>
          </a:xfrm>
        </p:grpSpPr>
        <p:sp>
          <p:nvSpPr>
            <p:cNvPr id="21510" name="TextBox 7"/>
            <p:cNvSpPr txBox="1">
              <a:spLocks noChangeArrowheads="1"/>
            </p:cNvSpPr>
            <p:nvPr/>
          </p:nvSpPr>
          <p:spPr bwMode="auto">
            <a:xfrm rot="-5400000">
              <a:off x="-916781" y="3811087"/>
              <a:ext cx="2057400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b="1"/>
                <a:t>Proliferation  (cpm x 10</a:t>
              </a:r>
              <a:r>
                <a:rPr lang="en-US" sz="1100" b="1" baseline="30000"/>
                <a:t>3</a:t>
              </a:r>
              <a:r>
                <a:rPr lang="en-US" sz="1100" b="1"/>
                <a:t>)</a:t>
              </a:r>
            </a:p>
          </p:txBody>
        </p:sp>
        <p:pic>
          <p:nvPicPr>
            <p:cNvPr id="21511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26634" y="2922234"/>
              <a:ext cx="4783897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609600" y="346075"/>
            <a:ext cx="7848600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 smtClean="0"/>
              <a:t>Supplementary  Material and Methods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Cloning</a:t>
            </a:r>
            <a:r>
              <a:rPr lang="en-US" sz="1600" b="1" dirty="0"/>
              <a:t>, expression, and purification of HPV16 E7 and mouse </a:t>
            </a:r>
            <a:r>
              <a:rPr lang="en-US" sz="1600" b="1" dirty="0" err="1"/>
              <a:t>survivin</a:t>
            </a:r>
            <a:r>
              <a:rPr lang="en-US" sz="1600" b="1" dirty="0"/>
              <a:t>.</a:t>
            </a:r>
            <a:r>
              <a:rPr lang="en-US" sz="1600" dirty="0"/>
              <a:t> </a:t>
            </a:r>
          </a:p>
          <a:p>
            <a:endParaRPr lang="en-US" sz="1600" dirty="0"/>
          </a:p>
          <a:p>
            <a:r>
              <a:rPr lang="en-US" sz="1400" dirty="0"/>
              <a:t>The E7 antigen is a modified recombinant protein from HPV-16. The E7 </a:t>
            </a:r>
            <a:r>
              <a:rPr lang="en-US" sz="1400" dirty="0" err="1"/>
              <a:t>cDNA</a:t>
            </a:r>
            <a:r>
              <a:rPr lang="en-US" sz="1400" dirty="0"/>
              <a:t> was reported previously (1). To alleviate concerns of native E7 </a:t>
            </a:r>
            <a:r>
              <a:rPr lang="en-US" sz="1400" dirty="0" err="1"/>
              <a:t>oncogenicity</a:t>
            </a:r>
            <a:r>
              <a:rPr lang="en-US" sz="1400" dirty="0"/>
              <a:t>, a mutated version of the protein was constructed by site-directed mutagenesis (XL-</a:t>
            </a:r>
            <a:r>
              <a:rPr lang="en-US" sz="1400" dirty="0" err="1"/>
              <a:t>QuickChange</a:t>
            </a:r>
            <a:r>
              <a:rPr lang="en-US" sz="1400" dirty="0"/>
              <a:t>; </a:t>
            </a:r>
            <a:r>
              <a:rPr lang="en-US" sz="1400" dirty="0" err="1"/>
              <a:t>Stratagene</a:t>
            </a:r>
            <a:r>
              <a:rPr lang="en-US" sz="1400" dirty="0"/>
              <a:t>).  It has been demonstrated that a mutation at E7 position 24 and/or 26 disrupts the </a:t>
            </a:r>
            <a:r>
              <a:rPr lang="en-US" sz="1400" dirty="0" err="1"/>
              <a:t>Rb</a:t>
            </a:r>
            <a:r>
              <a:rPr lang="en-US" sz="1400" dirty="0"/>
              <a:t> binding site of E7, abolishing the capacity of E7 to transform cells (2).  Therefore a double mutant was made by replacing Cys24 and Glu26 with </a:t>
            </a:r>
            <a:r>
              <a:rPr lang="en-US" sz="1400" dirty="0" err="1"/>
              <a:t>glycines</a:t>
            </a:r>
            <a:r>
              <a:rPr lang="en-US" sz="1400" dirty="0"/>
              <a:t>. Mouse </a:t>
            </a:r>
            <a:r>
              <a:rPr lang="en-US" sz="1400" dirty="0" err="1"/>
              <a:t>survivin</a:t>
            </a:r>
            <a:r>
              <a:rPr lang="en-US" sz="1400" dirty="0"/>
              <a:t> </a:t>
            </a:r>
            <a:r>
              <a:rPr lang="en-US" sz="1400" dirty="0" err="1"/>
              <a:t>cDNA</a:t>
            </a:r>
            <a:r>
              <a:rPr lang="en-US" sz="1400" dirty="0"/>
              <a:t> was purchased from </a:t>
            </a:r>
            <a:r>
              <a:rPr lang="en-US" sz="1400" dirty="0" err="1"/>
              <a:t>OriGene</a:t>
            </a:r>
            <a:r>
              <a:rPr lang="en-US" sz="1400" dirty="0"/>
              <a:t> Technologies, Inc. For both constructs, the </a:t>
            </a:r>
            <a:r>
              <a:rPr lang="en-US" sz="1400" dirty="0" err="1"/>
              <a:t>cDNAs</a:t>
            </a:r>
            <a:r>
              <a:rPr lang="en-US" sz="1400" dirty="0"/>
              <a:t> were amplified by PCR and the products were </a:t>
            </a:r>
            <a:r>
              <a:rPr lang="en-US" sz="1400" dirty="0" err="1"/>
              <a:t>subcloned</a:t>
            </a:r>
            <a:r>
              <a:rPr lang="en-US" sz="1400" dirty="0"/>
              <a:t> into pTWIN-1 (New England </a:t>
            </a:r>
            <a:r>
              <a:rPr lang="en-US" sz="1400" dirty="0" err="1"/>
              <a:t>Biolabs</a:t>
            </a:r>
            <a:r>
              <a:rPr lang="en-US" sz="1400" dirty="0"/>
              <a:t>) bacterial expression vectors using </a:t>
            </a:r>
            <a:r>
              <a:rPr lang="en-US" sz="1400" dirty="0" err="1"/>
              <a:t>Nde</a:t>
            </a:r>
            <a:r>
              <a:rPr lang="en-US" sz="1400" i="1" dirty="0" err="1"/>
              <a:t>I</a:t>
            </a:r>
            <a:r>
              <a:rPr lang="en-US" sz="1400" dirty="0"/>
              <a:t> and </a:t>
            </a:r>
            <a:r>
              <a:rPr lang="en-US" sz="1400" dirty="0" err="1"/>
              <a:t>Bam</a:t>
            </a:r>
            <a:r>
              <a:rPr lang="en-US" sz="1400" i="1" dirty="0" err="1"/>
              <a:t>HI</a:t>
            </a:r>
            <a:r>
              <a:rPr lang="en-US" sz="1400" dirty="0"/>
              <a:t> or </a:t>
            </a:r>
            <a:r>
              <a:rPr lang="en-US" sz="1400" i="1" dirty="0" err="1"/>
              <a:t>Bam</a:t>
            </a:r>
            <a:r>
              <a:rPr lang="en-US" sz="1400" dirty="0" err="1"/>
              <a:t>HI</a:t>
            </a:r>
            <a:r>
              <a:rPr lang="en-US" sz="1400" dirty="0"/>
              <a:t> sites. The E7 and </a:t>
            </a:r>
            <a:r>
              <a:rPr lang="en-US" sz="1400" dirty="0" err="1"/>
              <a:t>survivin</a:t>
            </a:r>
            <a:r>
              <a:rPr lang="en-US" sz="1400" dirty="0"/>
              <a:t> constructs also contain a 6X-histidine tag for purification. C2566 competent </a:t>
            </a:r>
            <a:r>
              <a:rPr lang="en-US" sz="1400" i="1" dirty="0"/>
              <a:t>E. coli</a:t>
            </a:r>
            <a:r>
              <a:rPr lang="en-US" sz="1400" dirty="0"/>
              <a:t> cells (New England </a:t>
            </a:r>
            <a:r>
              <a:rPr lang="en-US" sz="1400" dirty="0" err="1"/>
              <a:t>Biolabs</a:t>
            </a:r>
            <a:r>
              <a:rPr lang="en-US" sz="1400" dirty="0"/>
              <a:t>) were </a:t>
            </a:r>
            <a:r>
              <a:rPr lang="en-US" sz="1400" dirty="0" err="1"/>
              <a:t>transfected</a:t>
            </a:r>
            <a:r>
              <a:rPr lang="en-US" sz="1400" dirty="0"/>
              <a:t> with pTWIN-E7 or </a:t>
            </a:r>
            <a:r>
              <a:rPr lang="en-US" sz="1400" dirty="0" err="1"/>
              <a:t>pTWIN-survivin</a:t>
            </a:r>
            <a:r>
              <a:rPr lang="en-US" sz="1400" dirty="0"/>
              <a:t> </a:t>
            </a:r>
            <a:r>
              <a:rPr lang="en-US" sz="1400" dirty="0" err="1"/>
              <a:t>cDNA</a:t>
            </a:r>
            <a:r>
              <a:rPr lang="en-US" sz="1400" dirty="0"/>
              <a:t> for protein expression and purification. </a:t>
            </a:r>
          </a:p>
          <a:p>
            <a:r>
              <a:rPr lang="en-US" sz="1400" dirty="0"/>
              <a:t>	Protein expression was induced with IPTG in the presence of 10 µM ZnCl</a:t>
            </a:r>
            <a:r>
              <a:rPr lang="en-US" sz="1400" baseline="-25000" dirty="0"/>
              <a:t>2</a:t>
            </a:r>
            <a:r>
              <a:rPr lang="en-US" sz="1400" dirty="0"/>
              <a:t> to assist with proper folding.  Inclusion bodies were harvested, washed extensively by </a:t>
            </a:r>
            <a:r>
              <a:rPr lang="en-US" sz="1400" dirty="0" err="1"/>
              <a:t>resuspending</a:t>
            </a:r>
            <a:r>
              <a:rPr lang="en-US" sz="1400" dirty="0"/>
              <a:t> in </a:t>
            </a:r>
            <a:r>
              <a:rPr lang="en-US" sz="1400" dirty="0" err="1"/>
              <a:t>lysis</a:t>
            </a:r>
            <a:r>
              <a:rPr lang="en-US" sz="1400" dirty="0"/>
              <a:t> buffer containing 1% Triton X-100, and </a:t>
            </a:r>
            <a:r>
              <a:rPr lang="en-US" sz="1400" dirty="0" err="1"/>
              <a:t>solubilized</a:t>
            </a:r>
            <a:r>
              <a:rPr lang="en-US" sz="1400" dirty="0"/>
              <a:t> in 6M Guanidine-</a:t>
            </a:r>
            <a:r>
              <a:rPr lang="en-US" sz="1400" dirty="0" err="1"/>
              <a:t>HCl</a:t>
            </a:r>
            <a:r>
              <a:rPr lang="en-US" sz="1400" dirty="0"/>
              <a:t>.  Soluble proteins were loaded on IMAC columns and washed with 6M Guanidine-</a:t>
            </a:r>
            <a:r>
              <a:rPr lang="en-US" sz="1400" dirty="0" err="1"/>
              <a:t>HCl</a:t>
            </a:r>
            <a:r>
              <a:rPr lang="en-US" sz="1400" dirty="0"/>
              <a:t> containing 0.1% Triton X-114 to remove </a:t>
            </a:r>
            <a:r>
              <a:rPr lang="en-US" sz="1400" dirty="0" err="1"/>
              <a:t>endotoxin</a:t>
            </a:r>
            <a:r>
              <a:rPr lang="en-US" sz="1400" dirty="0"/>
              <a:t>. Columns were washed with </a:t>
            </a:r>
            <a:r>
              <a:rPr lang="en-US" sz="1400" dirty="0" err="1"/>
              <a:t>lysis</a:t>
            </a:r>
            <a:r>
              <a:rPr lang="en-US" sz="1400" dirty="0"/>
              <a:t> buffer containing decreasing amounts of urea (6M-0M; 2M steps), with the first 2 steps (6M and 4M) containing 0.1% Triton X-114. Proteins were eluted with elution buffer (20 </a:t>
            </a:r>
            <a:r>
              <a:rPr lang="en-US" sz="1400" dirty="0" err="1"/>
              <a:t>mM</a:t>
            </a:r>
            <a:r>
              <a:rPr lang="en-US" sz="1400" dirty="0"/>
              <a:t> </a:t>
            </a:r>
            <a:r>
              <a:rPr lang="en-US" sz="1400" dirty="0" err="1"/>
              <a:t>Tris</a:t>
            </a:r>
            <a:r>
              <a:rPr lang="en-US" sz="1400" dirty="0"/>
              <a:t>, pH 7.0, 250 </a:t>
            </a:r>
            <a:r>
              <a:rPr lang="en-US" sz="1400" dirty="0" err="1"/>
              <a:t>mM</a:t>
            </a:r>
            <a:r>
              <a:rPr lang="en-US" sz="1400" dirty="0"/>
              <a:t> </a:t>
            </a:r>
            <a:r>
              <a:rPr lang="en-US" sz="1400" dirty="0" err="1"/>
              <a:t>imidazole</a:t>
            </a:r>
            <a:r>
              <a:rPr lang="en-US" sz="1400" dirty="0"/>
              <a:t>, 5 </a:t>
            </a:r>
            <a:r>
              <a:rPr lang="en-US" sz="1400" dirty="0" err="1"/>
              <a:t>mM</a:t>
            </a:r>
            <a:r>
              <a:rPr lang="en-US" sz="1400" dirty="0"/>
              <a:t> β-ME, 10 µM ZnCl</a:t>
            </a:r>
            <a:r>
              <a:rPr lang="en-US" sz="1400" baseline="-25000" dirty="0"/>
              <a:t>2</a:t>
            </a:r>
            <a:r>
              <a:rPr lang="en-US" sz="1400" dirty="0"/>
              <a:t>) at room temperature. Proteins were dialyzed against PBS, concentrated using an </a:t>
            </a:r>
            <a:r>
              <a:rPr lang="en-US" sz="1400" dirty="0" err="1"/>
              <a:t>Amicon</a:t>
            </a:r>
            <a:r>
              <a:rPr lang="en-US" sz="1400" dirty="0"/>
              <a:t> Ultra filter unit, sterile filtered using a 0.22 µm filtration device, and tested for </a:t>
            </a:r>
            <a:r>
              <a:rPr lang="en-US" sz="1400" dirty="0" err="1"/>
              <a:t>endotoxin</a:t>
            </a:r>
            <a:r>
              <a:rPr lang="en-US" sz="1400" dirty="0"/>
              <a:t> (E7 = 0.021 EU/µg protein; </a:t>
            </a:r>
            <a:r>
              <a:rPr lang="en-US" sz="1400" dirty="0" err="1"/>
              <a:t>survivin</a:t>
            </a:r>
            <a:r>
              <a:rPr lang="en-US" sz="1400" dirty="0"/>
              <a:t> = 0.066 EU/µg protein).  Proteins concentration was measured using BCA and Bradford methods (Pierce), </a:t>
            </a:r>
            <a:r>
              <a:rPr lang="en-US" sz="1400" dirty="0" err="1"/>
              <a:t>aliquoted</a:t>
            </a:r>
            <a:r>
              <a:rPr lang="en-US" sz="1400" dirty="0"/>
              <a:t> into single-use aliquots, and stored at -80°C.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09600" y="533400"/>
            <a:ext cx="79248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r>
              <a:rPr lang="en-US" altLang="zh-CN">
                <a:ea typeface="宋体" charset="-122"/>
              </a:rPr>
              <a:t>Supplemental References</a:t>
            </a:r>
          </a:p>
          <a:p>
            <a:pPr marL="342900" indent="-342900">
              <a:buFontTx/>
              <a:buAutoNum type="arabicPeriod"/>
            </a:pPr>
            <a:endParaRPr lang="en-US" altLang="zh-CN">
              <a:ea typeface="宋体" charset="-122"/>
            </a:endParaRPr>
          </a:p>
          <a:p>
            <a:pPr marL="342900" indent="-342900">
              <a:buFontTx/>
              <a:buAutoNum type="arabicPeriod"/>
            </a:pPr>
            <a:r>
              <a:rPr lang="en-US" altLang="zh-CN">
                <a:ea typeface="宋体" charset="-122"/>
              </a:rPr>
              <a:t>Gomez-Gutierrez,J.G., Elpek,K.G., Montes,d.O.-L., Shirwan,H., Sam,Z.H.,  and McMasters,K.M. 2007. Vaccination with an adenoviral vector expressing calreticulin-human papillomavirus 16 E7 fusion protein eradicates E7 expressing established tumors in mice. </a:t>
            </a:r>
            <a:r>
              <a:rPr lang="en-US" altLang="zh-CN" i="1">
                <a:ea typeface="宋体" charset="-122"/>
              </a:rPr>
              <a:t>Cancer Immunol. Immunother.</a:t>
            </a:r>
            <a:r>
              <a:rPr lang="en-US" altLang="zh-CN">
                <a:ea typeface="宋体" charset="-122"/>
              </a:rPr>
              <a:t> </a:t>
            </a:r>
            <a:r>
              <a:rPr lang="en-US" altLang="zh-CN" b="1">
                <a:ea typeface="宋体" charset="-122"/>
              </a:rPr>
              <a:t>56</a:t>
            </a:r>
            <a:r>
              <a:rPr lang="en-US" altLang="zh-CN">
                <a:ea typeface="宋体" charset="-122"/>
              </a:rPr>
              <a:t>:997-1007.</a:t>
            </a:r>
          </a:p>
          <a:p>
            <a:pPr marL="342900" indent="-342900">
              <a:buFontTx/>
              <a:buAutoNum type="arabicPeriod"/>
            </a:pPr>
            <a:endParaRPr lang="en-US" altLang="zh-CN">
              <a:ea typeface="宋体" charset="-122"/>
            </a:endParaRPr>
          </a:p>
          <a:p>
            <a:pPr marL="342900" indent="-342900">
              <a:buFontTx/>
              <a:buAutoNum type="arabicPeriod"/>
            </a:pPr>
            <a:r>
              <a:rPr lang="en-US" altLang="zh-CN">
                <a:ea typeface="宋体" charset="-122"/>
              </a:rPr>
              <a:t>Munger,K., Basile,J.R., Duensing,S., Eichten,A., Gonzalez,S.L., Grace,M., and Zacny,V.L. 2001. Biological activities and molecular targets of the human papillomavirus E7 oncoprotein. </a:t>
            </a:r>
            <a:r>
              <a:rPr lang="en-US" altLang="zh-CN" i="1">
                <a:ea typeface="宋体" charset="-122"/>
              </a:rPr>
              <a:t>Oncogene</a:t>
            </a:r>
            <a:r>
              <a:rPr lang="en-US" altLang="zh-CN">
                <a:ea typeface="宋体" charset="-122"/>
              </a:rPr>
              <a:t> </a:t>
            </a:r>
            <a:r>
              <a:rPr lang="en-US" altLang="zh-CN" b="1">
                <a:ea typeface="宋体" charset="-122"/>
              </a:rPr>
              <a:t>20</a:t>
            </a:r>
            <a:r>
              <a:rPr lang="en-US" altLang="zh-CN">
                <a:ea typeface="宋体" charset="-122"/>
              </a:rPr>
              <a:t>:7888-7898.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867</Words>
  <Application>Microsoft Office PowerPoint</Application>
  <PresentationFormat>On-screen Show (4:3)</PresentationFormat>
  <Paragraphs>149</Paragraphs>
  <Slides>7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Default Design</vt:lpstr>
      <vt:lpstr>Acrobat Document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 King</dc:creator>
  <cp:lastModifiedBy> </cp:lastModifiedBy>
  <cp:revision>22</cp:revision>
  <dcterms:created xsi:type="dcterms:W3CDTF">2009-12-11T15:34:13Z</dcterms:created>
  <dcterms:modified xsi:type="dcterms:W3CDTF">2010-02-17T18:53:25Z</dcterms:modified>
</cp:coreProperties>
</file>