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6858000" cy="9144000" type="screen4x3"/>
  <p:notesSz cx="6756400" cy="986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Palatino Linotype" pitchFamily="18" charset="0"/>
        <a:ea typeface="ＭＳ Ｐゴシック" pitchFamily="-12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Palatino Linotype" pitchFamily="18" charset="0"/>
        <a:ea typeface="ＭＳ Ｐゴシック" pitchFamily="-12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Palatino Linotype" pitchFamily="18" charset="0"/>
        <a:ea typeface="ＭＳ Ｐゴシック" pitchFamily="-12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Palatino Linotype" pitchFamily="18" charset="0"/>
        <a:ea typeface="ＭＳ Ｐゴシック" pitchFamily="-12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Palatino Linotype" pitchFamily="18" charset="0"/>
        <a:ea typeface="ＭＳ Ｐゴシック" pitchFamily="-12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Palatino Linotype" pitchFamily="18" charset="0"/>
        <a:ea typeface="ＭＳ Ｐゴシック" pitchFamily="-12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Palatino Linotype" pitchFamily="18" charset="0"/>
        <a:ea typeface="ＭＳ Ｐゴシック" pitchFamily="-12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Palatino Linotype" pitchFamily="18" charset="0"/>
        <a:ea typeface="ＭＳ Ｐゴシック" pitchFamily="-12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Palatino Linotype" pitchFamily="18" charset="0"/>
        <a:ea typeface="ＭＳ Ｐゴシック" pitchFamily="-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11" autoAdjust="0"/>
    <p:restoredTop sz="94660"/>
  </p:normalViewPr>
  <p:slideViewPr>
    <p:cSldViewPr snapToGrid="0">
      <p:cViewPr>
        <p:scale>
          <a:sx n="100" d="100"/>
          <a:sy n="100" d="100"/>
        </p:scale>
        <p:origin x="-1128" y="-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1D641-964E-4864-9047-C2D565F0276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8B6FFD-FBD9-4FD2-8B74-B13035FC59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A65DD-34C4-4CD8-BA75-1EFBB8BD19E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BB36D-3839-478E-B6B6-66CDE39E07C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16C7D-AF1E-428A-9A96-CB599E4E4FE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AFA8B-6A4C-4457-B9CD-A8DA276AB42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B10C7-CFA8-4795-B1EE-C901658437B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852B6-98BC-4A22-B3CC-AB2FAC07316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88EB5-1FCC-4DDA-940B-57020669D68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CEF87-72DB-4240-BD68-163DF93AB2D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A3EFC-1781-46D4-9CC8-B393436FD6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79C5F92-DD93-47FD-9A3D-FD55F0CBAA0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-12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-12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-12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-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-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-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-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-1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 rot="5400000">
            <a:off x="2039144" y="-499269"/>
            <a:ext cx="2376488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altLang="ja-JP" sz="1000"/>
              <a:t>clade I: procalin-like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clade II: triatin-like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clade III: triabin-like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clade IV: salivary lipocalin-like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clade V: triafestin-like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clade VI: pallidipin-like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clade VII: pallidipin-like lipocalin-like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Other lipocalins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 rot="5400000">
            <a:off x="4859338" y="3911600"/>
            <a:ext cx="23939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Best match to NR protein database</a:t>
            </a:r>
          </a:p>
          <a:p>
            <a:r>
              <a:rPr lang="en-US" altLang="ja-JP" sz="1000"/>
              <a:t>Accession number: protein (species*)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 rot="5400000">
            <a:off x="1108869" y="1377156"/>
            <a:ext cx="3170238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AAF07903: procalin (T.pr)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AAZ38956: triatin (T.in)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ABR27971: triatin-like salivary lipocalin (T.in)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ABH09430: salivary lipocalin 5 (T.br)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AAQ68063: lipocalin-like TiLipo37 (T.in)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Q27049: Triabin precursor (T.pa)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ABJ96357: salivary lipocalin (T.br)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ABR27868: salivary lipocalin (T.in)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ABR27845: salivary lipocalin (T.in) 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ABR27965: salivary lipocalin (T.in)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ABR27852: salivary lipocalin (T.in)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ABR27965: salivary lipocalin (T.in)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ABR27959: triabin-like lipocalin 4a precursor (T.in)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AAA30329: pallidipin 2 (T.pa)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ABR27944: pallidipin-like salivary lipocalin (T.in)</a:t>
            </a:r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ABR27935: triatin-like salivary lipocalin (T.in)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ABR27987: pallidipin-like lipocalin precursor (T.in)</a:t>
            </a:r>
          </a:p>
          <a:p>
            <a:pPr>
              <a:lnSpc>
                <a:spcPct val="95000"/>
              </a:lnSpc>
            </a:pPr>
            <a:r>
              <a:rPr lang="es-ES" altLang="ja-JP" sz="1000"/>
              <a:t>ABR27962: pallidipin-like lipocalin precursor (T.in)</a:t>
            </a: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endParaRPr lang="en-US" altLang="ja-JP" sz="1000"/>
          </a:p>
          <a:p>
            <a:pPr>
              <a:lnSpc>
                <a:spcPct val="95000"/>
              </a:lnSpc>
            </a:pPr>
            <a:r>
              <a:rPr lang="en-US" altLang="ja-JP" sz="1000"/>
              <a:t>ABR27831: salivary lipocalin (T.in)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ABR27903: salivary lipocalin (T.in)</a:t>
            </a:r>
          </a:p>
          <a:p>
            <a:pPr>
              <a:lnSpc>
                <a:spcPct val="95000"/>
              </a:lnSpc>
            </a:pPr>
            <a:r>
              <a:rPr lang="en-US" altLang="ja-JP" sz="1000"/>
              <a:t>ABR27959: triabin-like lipocalin 4a precursor (T.in) AAO25746: biogenic amine-binding protein (R.pr)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 rot="5400000">
            <a:off x="5646738" y="6092825"/>
            <a:ext cx="8191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Number of</a:t>
            </a:r>
          </a:p>
          <a:p>
            <a:pPr algn="ctr"/>
            <a:r>
              <a:rPr lang="en-US" altLang="ja-JP" sz="1000"/>
              <a:t>sequences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 rot="5400000">
            <a:off x="5563394" y="7106444"/>
            <a:ext cx="10096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% Sequences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 rot="5400000">
            <a:off x="2630488" y="4211637"/>
            <a:ext cx="431800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59.5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1.9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1.3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2.5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1.3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0.6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1.9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1.5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0.6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0.3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1.0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0.3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1.0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3.8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5.0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14.4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0.6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0.3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1.0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0.3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0.6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0.3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 rot="5400000">
            <a:off x="2782888" y="3432175"/>
            <a:ext cx="431800" cy="57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190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6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4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8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4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>
              <a:solidFill>
                <a:srgbClr val="FF3300"/>
              </a:solidFill>
            </a:endParaRPr>
          </a:p>
          <a:p>
            <a:pPr algn="r">
              <a:lnSpc>
                <a:spcPct val="95000"/>
              </a:lnSpc>
            </a:pPr>
            <a:r>
              <a:rPr lang="en-US" altLang="ja-JP" sz="1000"/>
              <a:t>2</a:t>
            </a:r>
          </a:p>
          <a:p>
            <a:pPr algn="r">
              <a:lnSpc>
                <a:spcPct val="95000"/>
              </a:lnSpc>
            </a:pPr>
            <a:endParaRPr lang="en-US" altLang="ja-JP" sz="1000">
              <a:solidFill>
                <a:srgbClr val="FF3300"/>
              </a:solidFill>
            </a:endParaRPr>
          </a:p>
          <a:p>
            <a:pPr algn="r">
              <a:lnSpc>
                <a:spcPct val="95000"/>
              </a:lnSpc>
            </a:pPr>
            <a:endParaRPr lang="en-US" altLang="ja-JP" sz="1000">
              <a:solidFill>
                <a:srgbClr val="FF3300"/>
              </a:solidFill>
            </a:endParaRPr>
          </a:p>
          <a:p>
            <a:pPr algn="r">
              <a:lnSpc>
                <a:spcPct val="95000"/>
              </a:lnSpc>
            </a:pPr>
            <a:r>
              <a:rPr lang="en-US" altLang="ja-JP" sz="1000"/>
              <a:t>6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5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2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1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>
              <a:solidFill>
                <a:srgbClr val="FF3300"/>
              </a:solidFill>
            </a:endParaRPr>
          </a:p>
          <a:p>
            <a:pPr algn="r">
              <a:lnSpc>
                <a:spcPct val="95000"/>
              </a:lnSpc>
            </a:pPr>
            <a:r>
              <a:rPr lang="en-US" altLang="ja-JP" sz="1000"/>
              <a:t>3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1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3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12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16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46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2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1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3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1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2</a:t>
            </a:r>
          </a:p>
          <a:p>
            <a:pPr algn="r">
              <a:lnSpc>
                <a:spcPct val="95000"/>
              </a:lnSpc>
            </a:pPr>
            <a:r>
              <a:rPr lang="en-US" altLang="ja-JP" sz="1000"/>
              <a:t>1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 rot="5400000">
            <a:off x="5728494" y="7900194"/>
            <a:ext cx="6794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% clade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 rot="5400000">
            <a:off x="3071813" y="5440362"/>
            <a:ext cx="450850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altLang="ja-JP" sz="1000"/>
              <a:t>59.5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7.0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0.6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4.3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2.3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8.8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15.3</a:t>
            </a:r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endParaRPr lang="en-US" altLang="ja-JP" sz="1000"/>
          </a:p>
          <a:p>
            <a:pPr algn="r">
              <a:lnSpc>
                <a:spcPct val="95000"/>
              </a:lnSpc>
            </a:pPr>
            <a:r>
              <a:rPr lang="en-US" altLang="ja-JP" sz="1000"/>
              <a:t>2.2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 rot="5400000">
            <a:off x="5804694" y="1059657"/>
            <a:ext cx="5270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 sz="1000"/>
              <a:t>clade</a:t>
            </a:r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rot="5400000">
            <a:off x="2590800" y="4656138"/>
            <a:ext cx="741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 rot="5400000">
            <a:off x="2159000" y="4656138"/>
            <a:ext cx="741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 rot="5400000">
            <a:off x="-3314700" y="4656138"/>
            <a:ext cx="741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 rot="5400000">
            <a:off x="3611563" y="3619500"/>
            <a:ext cx="59626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Table S1</a:t>
            </a:r>
          </a:p>
          <a:p>
            <a:r>
              <a:rPr lang="en-US" altLang="ja-JP"/>
              <a:t>Transcripts coding for lipocalin family proteins in </a:t>
            </a:r>
            <a:r>
              <a:rPr lang="en-US" altLang="ja-JP" i="1"/>
              <a:t>Triatoma dimidiata</a:t>
            </a:r>
            <a:r>
              <a:rPr lang="en-US" altLang="ja-JP"/>
              <a:t> salivary glands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 rot="5400000">
            <a:off x="-3794918" y="4806156"/>
            <a:ext cx="79692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*T.pr, </a:t>
            </a:r>
            <a:r>
              <a:rPr lang="en-US" altLang="ja-JP" sz="1000" i="1"/>
              <a:t>Triatoma protracta</a:t>
            </a:r>
            <a:r>
              <a:rPr lang="en-US" altLang="ja-JP" sz="1000"/>
              <a:t>; T.in, </a:t>
            </a:r>
            <a:r>
              <a:rPr lang="en-US" altLang="ja-JP" sz="1000" i="1"/>
              <a:t>Triatoma infestans</a:t>
            </a:r>
            <a:r>
              <a:rPr lang="en-US" altLang="ja-JP" sz="1000"/>
              <a:t>; T.br, </a:t>
            </a:r>
            <a:r>
              <a:rPr lang="en-US" altLang="ja-JP" sz="1000" i="1"/>
              <a:t>Triatoma brasiliensis</a:t>
            </a:r>
            <a:r>
              <a:rPr lang="en-US" altLang="ja-JP" sz="1000"/>
              <a:t>; T.pa, </a:t>
            </a:r>
            <a:r>
              <a:rPr lang="en-US" altLang="ja-JP" sz="1000" i="1"/>
              <a:t>Triatoma pallidipennis</a:t>
            </a:r>
            <a:r>
              <a:rPr lang="en-US" altLang="ja-JP" sz="1000"/>
              <a:t>; R.pr, </a:t>
            </a:r>
            <a:r>
              <a:rPr lang="en-US" altLang="ja-JP" sz="1000" i="1"/>
              <a:t>Rhodnius prolixus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44500" y="3590925"/>
            <a:ext cx="1182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Td21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hemolysin-like protein 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33388" y="3970338"/>
            <a:ext cx="1182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Td21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hemolysin-like protein 3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60375" y="4330700"/>
            <a:ext cx="1182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Td21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hemolysin-like protein 3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58788" y="4719638"/>
            <a:ext cx="1182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Td21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hemolysin-like protein 3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38150" y="5127625"/>
            <a:ext cx="1182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Td21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hemolysin-like protein 3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975350" y="8778875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Fig. S9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6330950" y="3581400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60</a:t>
            </a:r>
          </a:p>
          <a:p>
            <a:r>
              <a:rPr lang="en-US" altLang="ja-JP" sz="800">
                <a:latin typeface="Times New Roman" pitchFamily="-12" charset="0"/>
              </a:rPr>
              <a:t>59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6321425" y="3975100"/>
            <a:ext cx="336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120</a:t>
            </a:r>
          </a:p>
          <a:p>
            <a:r>
              <a:rPr lang="en-US" altLang="ja-JP" sz="800">
                <a:latin typeface="Times New Roman" pitchFamily="-12" charset="0"/>
              </a:rPr>
              <a:t>119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6327775" y="4364038"/>
            <a:ext cx="336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180</a:t>
            </a:r>
          </a:p>
          <a:p>
            <a:r>
              <a:rPr lang="en-US" altLang="ja-JP" sz="800">
                <a:latin typeface="Times New Roman" pitchFamily="-12" charset="0"/>
              </a:rPr>
              <a:t>179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6327775" y="4757738"/>
            <a:ext cx="336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212</a:t>
            </a:r>
          </a:p>
          <a:p>
            <a:r>
              <a:rPr lang="en-US" altLang="ja-JP" sz="800">
                <a:latin typeface="Times New Roman" pitchFamily="-12" charset="0"/>
              </a:rPr>
              <a:t>239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6327775" y="5133975"/>
            <a:ext cx="336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221</a:t>
            </a:r>
          </a:p>
          <a:p>
            <a:r>
              <a:rPr lang="en-US" altLang="ja-JP" sz="800">
                <a:latin typeface="Times New Roman" pitchFamily="-12" charset="0"/>
              </a:rPr>
              <a:t>272</a:t>
            </a:r>
          </a:p>
        </p:txBody>
      </p:sp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1800" y="3635375"/>
            <a:ext cx="6465888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541338" y="5410200"/>
            <a:ext cx="5516562" cy="3208338"/>
            <a:chOff x="124" y="3408"/>
            <a:chExt cx="3475" cy="2021"/>
          </a:xfrm>
        </p:grpSpPr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2496" y="3408"/>
              <a:ext cx="2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Td04</a:t>
              </a:r>
              <a:endParaRPr lang="en-US" altLang="ja-JP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auto">
            <a:xfrm>
              <a:off x="2157" y="3467"/>
              <a:ext cx="332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0" y="0"/>
                </a:cxn>
                <a:cxn ang="0">
                  <a:pos x="332" y="0"/>
                </a:cxn>
              </a:cxnLst>
              <a:rect l="0" t="0" r="r" b="b"/>
              <a:pathLst>
                <a:path w="332" h="80">
                  <a:moveTo>
                    <a:pt x="0" y="80"/>
                  </a:moveTo>
                  <a:lnTo>
                    <a:pt x="0" y="0"/>
                  </a:lnTo>
                  <a:lnTo>
                    <a:pt x="332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5" name="Rectangle 5"/>
            <p:cNvSpPr>
              <a:spLocks noChangeArrowheads="1"/>
            </p:cNvSpPr>
            <p:nvPr/>
          </p:nvSpPr>
          <p:spPr bwMode="auto">
            <a:xfrm>
              <a:off x="2788" y="3567"/>
              <a:ext cx="2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Td01</a:t>
              </a:r>
              <a:endParaRPr lang="en-US" altLang="ja-JP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auto">
            <a:xfrm>
              <a:off x="2157" y="3554"/>
              <a:ext cx="625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3"/>
                </a:cxn>
                <a:cxn ang="0">
                  <a:pos x="625" y="73"/>
                </a:cxn>
              </a:cxnLst>
              <a:rect l="0" t="0" r="r" b="b"/>
              <a:pathLst>
                <a:path w="625" h="73">
                  <a:moveTo>
                    <a:pt x="0" y="0"/>
                  </a:moveTo>
                  <a:lnTo>
                    <a:pt x="0" y="73"/>
                  </a:lnTo>
                  <a:lnTo>
                    <a:pt x="625" y="7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auto">
            <a:xfrm>
              <a:off x="1998" y="3547"/>
              <a:ext cx="159" cy="119"/>
            </a:xfrm>
            <a:custGeom>
              <a:avLst/>
              <a:gdLst/>
              <a:ahLst/>
              <a:cxnLst>
                <a:cxn ang="0">
                  <a:pos x="0" y="119"/>
                </a:cxn>
                <a:cxn ang="0">
                  <a:pos x="0" y="0"/>
                </a:cxn>
                <a:cxn ang="0">
                  <a:pos x="159" y="0"/>
                </a:cxn>
              </a:cxnLst>
              <a:rect l="0" t="0" r="r" b="b"/>
              <a:pathLst>
                <a:path w="159" h="119">
                  <a:moveTo>
                    <a:pt x="0" y="119"/>
                  </a:moveTo>
                  <a:lnTo>
                    <a:pt x="0" y="0"/>
                  </a:lnTo>
                  <a:lnTo>
                    <a:pt x="159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8" name="Rectangle 8"/>
            <p:cNvSpPr>
              <a:spLocks noChangeArrowheads="1"/>
            </p:cNvSpPr>
            <p:nvPr/>
          </p:nvSpPr>
          <p:spPr bwMode="auto">
            <a:xfrm>
              <a:off x="2536" y="3727"/>
              <a:ext cx="2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Td03</a:t>
              </a:r>
              <a:endParaRPr lang="en-US" altLang="ja-JP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auto">
            <a:xfrm>
              <a:off x="1998" y="3673"/>
              <a:ext cx="531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3"/>
                </a:cxn>
                <a:cxn ang="0">
                  <a:pos x="531" y="113"/>
                </a:cxn>
              </a:cxnLst>
              <a:rect l="0" t="0" r="r" b="b"/>
              <a:pathLst>
                <a:path w="531" h="113">
                  <a:moveTo>
                    <a:pt x="0" y="0"/>
                  </a:moveTo>
                  <a:lnTo>
                    <a:pt x="0" y="113"/>
                  </a:lnTo>
                  <a:lnTo>
                    <a:pt x="531" y="11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auto">
            <a:xfrm>
              <a:off x="1925" y="3666"/>
              <a:ext cx="73" cy="140"/>
            </a:xfrm>
            <a:custGeom>
              <a:avLst/>
              <a:gdLst/>
              <a:ahLst/>
              <a:cxnLst>
                <a:cxn ang="0">
                  <a:pos x="0" y="140"/>
                </a:cxn>
                <a:cxn ang="0">
                  <a:pos x="0" y="0"/>
                </a:cxn>
                <a:cxn ang="0">
                  <a:pos x="73" y="0"/>
                </a:cxn>
              </a:cxnLst>
              <a:rect l="0" t="0" r="r" b="b"/>
              <a:pathLst>
                <a:path w="73" h="140">
                  <a:moveTo>
                    <a:pt x="0" y="140"/>
                  </a:moveTo>
                  <a:lnTo>
                    <a:pt x="0" y="0"/>
                  </a:lnTo>
                  <a:lnTo>
                    <a:pt x="73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1" name="Rectangle 11"/>
            <p:cNvSpPr>
              <a:spLocks noChangeArrowheads="1"/>
            </p:cNvSpPr>
            <p:nvPr/>
          </p:nvSpPr>
          <p:spPr bwMode="auto">
            <a:xfrm>
              <a:off x="2131" y="3886"/>
              <a:ext cx="2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Td02</a:t>
              </a:r>
              <a:endParaRPr lang="en-US" altLang="ja-JP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auto">
            <a:xfrm>
              <a:off x="1925" y="3813"/>
              <a:ext cx="2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2"/>
                </a:cxn>
                <a:cxn ang="0">
                  <a:pos x="206" y="132"/>
                </a:cxn>
              </a:cxnLst>
              <a:rect l="0" t="0" r="r" b="b"/>
              <a:pathLst>
                <a:path w="206" h="132">
                  <a:moveTo>
                    <a:pt x="0" y="0"/>
                  </a:moveTo>
                  <a:lnTo>
                    <a:pt x="0" y="132"/>
                  </a:lnTo>
                  <a:lnTo>
                    <a:pt x="206" y="132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3" name="Freeform 13"/>
            <p:cNvSpPr>
              <a:spLocks/>
            </p:cNvSpPr>
            <p:nvPr/>
          </p:nvSpPr>
          <p:spPr bwMode="auto">
            <a:xfrm>
              <a:off x="862" y="3806"/>
              <a:ext cx="1063" cy="286"/>
            </a:xfrm>
            <a:custGeom>
              <a:avLst/>
              <a:gdLst/>
              <a:ahLst/>
              <a:cxnLst>
                <a:cxn ang="0">
                  <a:pos x="0" y="286"/>
                </a:cxn>
                <a:cxn ang="0">
                  <a:pos x="0" y="0"/>
                </a:cxn>
                <a:cxn ang="0">
                  <a:pos x="1063" y="0"/>
                </a:cxn>
              </a:cxnLst>
              <a:rect l="0" t="0" r="r" b="b"/>
              <a:pathLst>
                <a:path w="1063" h="286">
                  <a:moveTo>
                    <a:pt x="0" y="286"/>
                  </a:moveTo>
                  <a:lnTo>
                    <a:pt x="0" y="0"/>
                  </a:lnTo>
                  <a:lnTo>
                    <a:pt x="1063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4" name="Rectangle 14"/>
            <p:cNvSpPr>
              <a:spLocks noChangeArrowheads="1"/>
            </p:cNvSpPr>
            <p:nvPr/>
          </p:nvSpPr>
          <p:spPr bwMode="auto">
            <a:xfrm>
              <a:off x="2357" y="4045"/>
              <a:ext cx="2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Td110</a:t>
              </a:r>
              <a:endParaRPr lang="en-US" altLang="ja-JP"/>
            </a:p>
          </p:txBody>
        </p:sp>
        <p:sp>
          <p:nvSpPr>
            <p:cNvPr id="10255" name="Freeform 15"/>
            <p:cNvSpPr>
              <a:spLocks/>
            </p:cNvSpPr>
            <p:nvPr/>
          </p:nvSpPr>
          <p:spPr bwMode="auto">
            <a:xfrm>
              <a:off x="2164" y="4105"/>
              <a:ext cx="186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0" y="0"/>
                </a:cxn>
                <a:cxn ang="0">
                  <a:pos x="186" y="0"/>
                </a:cxn>
              </a:cxnLst>
              <a:rect l="0" t="0" r="r" b="b"/>
              <a:pathLst>
                <a:path w="186" h="80">
                  <a:moveTo>
                    <a:pt x="0" y="80"/>
                  </a:moveTo>
                  <a:lnTo>
                    <a:pt x="0" y="0"/>
                  </a:lnTo>
                  <a:lnTo>
                    <a:pt x="186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6" name="Rectangle 16"/>
            <p:cNvSpPr>
              <a:spLocks noChangeArrowheads="1"/>
            </p:cNvSpPr>
            <p:nvPr/>
          </p:nvSpPr>
          <p:spPr bwMode="auto">
            <a:xfrm>
              <a:off x="2636" y="4205"/>
              <a:ext cx="2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Td12</a:t>
              </a:r>
              <a:endParaRPr lang="en-US" altLang="ja-JP"/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auto">
            <a:xfrm>
              <a:off x="2164" y="4191"/>
              <a:ext cx="465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3"/>
                </a:cxn>
                <a:cxn ang="0">
                  <a:pos x="465" y="73"/>
                </a:cxn>
              </a:cxnLst>
              <a:rect l="0" t="0" r="r" b="b"/>
              <a:pathLst>
                <a:path w="465" h="73">
                  <a:moveTo>
                    <a:pt x="0" y="0"/>
                  </a:moveTo>
                  <a:lnTo>
                    <a:pt x="0" y="73"/>
                  </a:lnTo>
                  <a:lnTo>
                    <a:pt x="465" y="7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auto">
            <a:xfrm>
              <a:off x="1254" y="4185"/>
              <a:ext cx="910" cy="186"/>
            </a:xfrm>
            <a:custGeom>
              <a:avLst/>
              <a:gdLst/>
              <a:ahLst/>
              <a:cxnLst>
                <a:cxn ang="0">
                  <a:pos x="0" y="186"/>
                </a:cxn>
                <a:cxn ang="0">
                  <a:pos x="0" y="0"/>
                </a:cxn>
                <a:cxn ang="0">
                  <a:pos x="910" y="0"/>
                </a:cxn>
              </a:cxnLst>
              <a:rect l="0" t="0" r="r" b="b"/>
              <a:pathLst>
                <a:path w="910" h="186">
                  <a:moveTo>
                    <a:pt x="0" y="186"/>
                  </a:moveTo>
                  <a:lnTo>
                    <a:pt x="0" y="0"/>
                  </a:lnTo>
                  <a:lnTo>
                    <a:pt x="91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9" name="Rectangle 19"/>
            <p:cNvSpPr>
              <a:spLocks noChangeArrowheads="1"/>
            </p:cNvSpPr>
            <p:nvPr/>
          </p:nvSpPr>
          <p:spPr bwMode="auto">
            <a:xfrm>
              <a:off x="1938" y="4364"/>
              <a:ext cx="2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Td08</a:t>
              </a:r>
              <a:endParaRPr lang="en-US" altLang="ja-JP"/>
            </a:p>
          </p:txBody>
        </p:sp>
        <p:sp>
          <p:nvSpPr>
            <p:cNvPr id="10260" name="Freeform 20"/>
            <p:cNvSpPr>
              <a:spLocks/>
            </p:cNvSpPr>
            <p:nvPr/>
          </p:nvSpPr>
          <p:spPr bwMode="auto">
            <a:xfrm>
              <a:off x="1566" y="4424"/>
              <a:ext cx="372" cy="139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0" y="0"/>
                </a:cxn>
                <a:cxn ang="0">
                  <a:pos x="372" y="0"/>
                </a:cxn>
              </a:cxnLst>
              <a:rect l="0" t="0" r="r" b="b"/>
              <a:pathLst>
                <a:path w="372" h="139">
                  <a:moveTo>
                    <a:pt x="0" y="139"/>
                  </a:moveTo>
                  <a:lnTo>
                    <a:pt x="0" y="0"/>
                  </a:lnTo>
                  <a:lnTo>
                    <a:pt x="372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1" name="Rectangle 21"/>
            <p:cNvSpPr>
              <a:spLocks noChangeArrowheads="1"/>
            </p:cNvSpPr>
            <p:nvPr/>
          </p:nvSpPr>
          <p:spPr bwMode="auto">
            <a:xfrm>
              <a:off x="2264" y="4524"/>
              <a:ext cx="2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Td05</a:t>
              </a:r>
              <a:endParaRPr lang="en-US" altLang="ja-JP"/>
            </a:p>
          </p:txBody>
        </p:sp>
        <p:sp>
          <p:nvSpPr>
            <p:cNvPr id="10262" name="Freeform 22"/>
            <p:cNvSpPr>
              <a:spLocks/>
            </p:cNvSpPr>
            <p:nvPr/>
          </p:nvSpPr>
          <p:spPr bwMode="auto">
            <a:xfrm>
              <a:off x="1845" y="4583"/>
              <a:ext cx="419" cy="12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0"/>
                </a:cxn>
                <a:cxn ang="0">
                  <a:pos x="419" y="0"/>
                </a:cxn>
              </a:cxnLst>
              <a:rect l="0" t="0" r="r" b="b"/>
              <a:pathLst>
                <a:path w="419" h="120">
                  <a:moveTo>
                    <a:pt x="0" y="120"/>
                  </a:moveTo>
                  <a:lnTo>
                    <a:pt x="0" y="0"/>
                  </a:lnTo>
                  <a:lnTo>
                    <a:pt x="419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Rectangle 23"/>
            <p:cNvSpPr>
              <a:spLocks noChangeArrowheads="1"/>
            </p:cNvSpPr>
            <p:nvPr/>
          </p:nvSpPr>
          <p:spPr bwMode="auto">
            <a:xfrm>
              <a:off x="2456" y="4683"/>
              <a:ext cx="2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Td07</a:t>
              </a:r>
              <a:endParaRPr lang="en-US" altLang="ja-JP"/>
            </a:p>
          </p:txBody>
        </p:sp>
        <p:sp>
          <p:nvSpPr>
            <p:cNvPr id="10264" name="Freeform 24"/>
            <p:cNvSpPr>
              <a:spLocks/>
            </p:cNvSpPr>
            <p:nvPr/>
          </p:nvSpPr>
          <p:spPr bwMode="auto">
            <a:xfrm>
              <a:off x="2078" y="4743"/>
              <a:ext cx="372" cy="79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0" y="0"/>
                </a:cxn>
                <a:cxn ang="0">
                  <a:pos x="372" y="0"/>
                </a:cxn>
              </a:cxnLst>
              <a:rect l="0" t="0" r="r" b="b"/>
              <a:pathLst>
                <a:path w="372" h="79">
                  <a:moveTo>
                    <a:pt x="0" y="79"/>
                  </a:moveTo>
                  <a:lnTo>
                    <a:pt x="0" y="0"/>
                  </a:lnTo>
                  <a:lnTo>
                    <a:pt x="372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5" name="Rectangle 25"/>
            <p:cNvSpPr>
              <a:spLocks noChangeArrowheads="1"/>
            </p:cNvSpPr>
            <p:nvPr/>
          </p:nvSpPr>
          <p:spPr bwMode="auto">
            <a:xfrm>
              <a:off x="2277" y="4843"/>
              <a:ext cx="2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Td06</a:t>
              </a:r>
              <a:endParaRPr lang="en-US" altLang="ja-JP"/>
            </a:p>
          </p:txBody>
        </p:sp>
        <p:sp>
          <p:nvSpPr>
            <p:cNvPr id="10266" name="Freeform 26"/>
            <p:cNvSpPr>
              <a:spLocks/>
            </p:cNvSpPr>
            <p:nvPr/>
          </p:nvSpPr>
          <p:spPr bwMode="auto">
            <a:xfrm>
              <a:off x="2078" y="4829"/>
              <a:ext cx="192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3"/>
                </a:cxn>
                <a:cxn ang="0">
                  <a:pos x="192" y="73"/>
                </a:cxn>
              </a:cxnLst>
              <a:rect l="0" t="0" r="r" b="b"/>
              <a:pathLst>
                <a:path w="192" h="73">
                  <a:moveTo>
                    <a:pt x="0" y="0"/>
                  </a:moveTo>
                  <a:lnTo>
                    <a:pt x="0" y="73"/>
                  </a:lnTo>
                  <a:lnTo>
                    <a:pt x="192" y="7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7" name="Freeform 27"/>
            <p:cNvSpPr>
              <a:spLocks/>
            </p:cNvSpPr>
            <p:nvPr/>
          </p:nvSpPr>
          <p:spPr bwMode="auto">
            <a:xfrm>
              <a:off x="1845" y="4709"/>
              <a:ext cx="233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3"/>
                </a:cxn>
                <a:cxn ang="0">
                  <a:pos x="233" y="113"/>
                </a:cxn>
              </a:cxnLst>
              <a:rect l="0" t="0" r="r" b="b"/>
              <a:pathLst>
                <a:path w="233" h="113">
                  <a:moveTo>
                    <a:pt x="0" y="0"/>
                  </a:moveTo>
                  <a:lnTo>
                    <a:pt x="0" y="113"/>
                  </a:lnTo>
                  <a:lnTo>
                    <a:pt x="233" y="11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8" name="Freeform 28"/>
            <p:cNvSpPr>
              <a:spLocks/>
            </p:cNvSpPr>
            <p:nvPr/>
          </p:nvSpPr>
          <p:spPr bwMode="auto">
            <a:xfrm>
              <a:off x="1566" y="4570"/>
              <a:ext cx="279" cy="1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3"/>
                </a:cxn>
                <a:cxn ang="0">
                  <a:pos x="279" y="133"/>
                </a:cxn>
              </a:cxnLst>
              <a:rect l="0" t="0" r="r" b="b"/>
              <a:pathLst>
                <a:path w="279" h="133">
                  <a:moveTo>
                    <a:pt x="0" y="0"/>
                  </a:moveTo>
                  <a:lnTo>
                    <a:pt x="0" y="133"/>
                  </a:lnTo>
                  <a:lnTo>
                    <a:pt x="279" y="13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9" name="Freeform 29"/>
            <p:cNvSpPr>
              <a:spLocks/>
            </p:cNvSpPr>
            <p:nvPr/>
          </p:nvSpPr>
          <p:spPr bwMode="auto">
            <a:xfrm>
              <a:off x="1254" y="4377"/>
              <a:ext cx="312" cy="1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6"/>
                </a:cxn>
                <a:cxn ang="0">
                  <a:pos x="312" y="186"/>
                </a:cxn>
              </a:cxnLst>
              <a:rect l="0" t="0" r="r" b="b"/>
              <a:pathLst>
                <a:path w="312" h="186">
                  <a:moveTo>
                    <a:pt x="0" y="0"/>
                  </a:moveTo>
                  <a:lnTo>
                    <a:pt x="0" y="186"/>
                  </a:lnTo>
                  <a:lnTo>
                    <a:pt x="312" y="186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0" name="Freeform 30"/>
            <p:cNvSpPr>
              <a:spLocks/>
            </p:cNvSpPr>
            <p:nvPr/>
          </p:nvSpPr>
          <p:spPr bwMode="auto">
            <a:xfrm>
              <a:off x="862" y="4098"/>
              <a:ext cx="392" cy="2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9"/>
                </a:cxn>
                <a:cxn ang="0">
                  <a:pos x="392" y="279"/>
                </a:cxn>
              </a:cxnLst>
              <a:rect l="0" t="0" r="r" b="b"/>
              <a:pathLst>
                <a:path w="392" h="279">
                  <a:moveTo>
                    <a:pt x="0" y="0"/>
                  </a:moveTo>
                  <a:lnTo>
                    <a:pt x="0" y="279"/>
                  </a:lnTo>
                  <a:lnTo>
                    <a:pt x="392" y="279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1" name="Freeform 31"/>
            <p:cNvSpPr>
              <a:spLocks/>
            </p:cNvSpPr>
            <p:nvPr/>
          </p:nvSpPr>
          <p:spPr bwMode="auto">
            <a:xfrm>
              <a:off x="124" y="4092"/>
              <a:ext cx="738" cy="485"/>
            </a:xfrm>
            <a:custGeom>
              <a:avLst/>
              <a:gdLst/>
              <a:ahLst/>
              <a:cxnLst>
                <a:cxn ang="0">
                  <a:pos x="0" y="485"/>
                </a:cxn>
                <a:cxn ang="0">
                  <a:pos x="0" y="0"/>
                </a:cxn>
                <a:cxn ang="0">
                  <a:pos x="738" y="0"/>
                </a:cxn>
              </a:cxnLst>
              <a:rect l="0" t="0" r="r" b="b"/>
              <a:pathLst>
                <a:path w="738" h="485">
                  <a:moveTo>
                    <a:pt x="0" y="485"/>
                  </a:moveTo>
                  <a:lnTo>
                    <a:pt x="0" y="0"/>
                  </a:lnTo>
                  <a:lnTo>
                    <a:pt x="738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2" name="Rectangle 32"/>
            <p:cNvSpPr>
              <a:spLocks noChangeArrowheads="1"/>
            </p:cNvSpPr>
            <p:nvPr/>
          </p:nvSpPr>
          <p:spPr bwMode="auto">
            <a:xfrm>
              <a:off x="2788" y="5002"/>
              <a:ext cx="81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procalin precursor</a:t>
              </a:r>
              <a:endParaRPr lang="en-US" altLang="ja-JP"/>
            </a:p>
          </p:txBody>
        </p:sp>
        <p:sp>
          <p:nvSpPr>
            <p:cNvPr id="10273" name="Freeform 33"/>
            <p:cNvSpPr>
              <a:spLocks/>
            </p:cNvSpPr>
            <p:nvPr/>
          </p:nvSpPr>
          <p:spPr bwMode="auto">
            <a:xfrm>
              <a:off x="124" y="4583"/>
              <a:ext cx="2658" cy="4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9"/>
                </a:cxn>
                <a:cxn ang="0">
                  <a:pos x="2658" y="479"/>
                </a:cxn>
              </a:cxnLst>
              <a:rect l="0" t="0" r="r" b="b"/>
              <a:pathLst>
                <a:path w="2658" h="479">
                  <a:moveTo>
                    <a:pt x="0" y="0"/>
                  </a:moveTo>
                  <a:lnTo>
                    <a:pt x="0" y="479"/>
                  </a:lnTo>
                  <a:lnTo>
                    <a:pt x="2658" y="479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4" name="Line 34"/>
            <p:cNvSpPr>
              <a:spLocks noChangeShapeType="1"/>
            </p:cNvSpPr>
            <p:nvPr/>
          </p:nvSpPr>
          <p:spPr bwMode="auto">
            <a:xfrm>
              <a:off x="457" y="5287"/>
              <a:ext cx="61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5" name="Line 35"/>
            <p:cNvSpPr>
              <a:spLocks noChangeShapeType="1"/>
            </p:cNvSpPr>
            <p:nvPr/>
          </p:nvSpPr>
          <p:spPr bwMode="auto">
            <a:xfrm>
              <a:off x="457" y="5261"/>
              <a:ext cx="1" cy="5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6" name="Line 36"/>
            <p:cNvSpPr>
              <a:spLocks noChangeShapeType="1"/>
            </p:cNvSpPr>
            <p:nvPr/>
          </p:nvSpPr>
          <p:spPr bwMode="auto">
            <a:xfrm>
              <a:off x="1074" y="5261"/>
              <a:ext cx="1" cy="5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7" name="Rectangle 37"/>
            <p:cNvSpPr>
              <a:spLocks noChangeArrowheads="1"/>
            </p:cNvSpPr>
            <p:nvPr/>
          </p:nvSpPr>
          <p:spPr bwMode="auto">
            <a:xfrm>
              <a:off x="716" y="5314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0.1</a:t>
              </a:r>
              <a:endParaRPr lang="en-US" altLang="ja-JP"/>
            </a:p>
          </p:txBody>
        </p:sp>
      </p:grpSp>
      <p:sp>
        <p:nvSpPr>
          <p:cNvPr id="10278" name="Text Box 38"/>
          <p:cNvSpPr txBox="1">
            <a:spLocks noChangeArrowheads="1"/>
          </p:cNvSpPr>
          <p:nvPr/>
        </p:nvSpPr>
        <p:spPr bwMode="auto">
          <a:xfrm>
            <a:off x="1203325" y="228600"/>
            <a:ext cx="515938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Td01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Td110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procalin</a:t>
            </a:r>
          </a:p>
        </p:txBody>
      </p:sp>
      <p:sp>
        <p:nvSpPr>
          <p:cNvPr id="10279" name="Text Box 39"/>
          <p:cNvSpPr txBox="1">
            <a:spLocks noChangeArrowheads="1"/>
          </p:cNvSpPr>
          <p:nvPr/>
        </p:nvSpPr>
        <p:spPr bwMode="auto">
          <a:xfrm>
            <a:off x="1203325" y="1685925"/>
            <a:ext cx="515938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Td01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Td110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procalin</a:t>
            </a:r>
          </a:p>
        </p:txBody>
      </p:sp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1203325" y="3143250"/>
            <a:ext cx="515938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Td01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Td08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Td110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procalin</a:t>
            </a:r>
          </a:p>
        </p:txBody>
      </p:sp>
      <p:sp>
        <p:nvSpPr>
          <p:cNvPr id="10281" name="Text Box 41"/>
          <p:cNvSpPr txBox="1">
            <a:spLocks noChangeArrowheads="1"/>
          </p:cNvSpPr>
          <p:nvPr/>
        </p:nvSpPr>
        <p:spPr bwMode="auto">
          <a:xfrm>
            <a:off x="4737100" y="60325"/>
            <a:ext cx="412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###</a:t>
            </a:r>
          </a:p>
        </p:txBody>
      </p:sp>
      <p:sp>
        <p:nvSpPr>
          <p:cNvPr id="10282" name="Text Box 42"/>
          <p:cNvSpPr txBox="1">
            <a:spLocks noChangeArrowheads="1"/>
          </p:cNvSpPr>
          <p:nvPr/>
        </p:nvSpPr>
        <p:spPr bwMode="auto">
          <a:xfrm>
            <a:off x="3422650" y="10636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0283" name="Text Box 43"/>
          <p:cNvSpPr txBox="1">
            <a:spLocks noChangeArrowheads="1"/>
          </p:cNvSpPr>
          <p:nvPr/>
        </p:nvSpPr>
        <p:spPr bwMode="auto">
          <a:xfrm>
            <a:off x="5895975" y="10636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4657725" y="157003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0285" name="Text Box 45"/>
          <p:cNvSpPr txBox="1">
            <a:spLocks noChangeArrowheads="1"/>
          </p:cNvSpPr>
          <p:nvPr/>
        </p:nvSpPr>
        <p:spPr bwMode="auto">
          <a:xfrm>
            <a:off x="3640138" y="157003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5756275" y="302260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0287" name="Text Box 47"/>
          <p:cNvSpPr txBox="1">
            <a:spLocks noChangeArrowheads="1"/>
          </p:cNvSpPr>
          <p:nvPr/>
        </p:nvSpPr>
        <p:spPr bwMode="auto">
          <a:xfrm>
            <a:off x="233363" y="30162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A</a:t>
            </a:r>
          </a:p>
        </p:txBody>
      </p:sp>
      <p:sp>
        <p:nvSpPr>
          <p:cNvPr id="10288" name="Text Box 48"/>
          <p:cNvSpPr txBox="1">
            <a:spLocks noChangeArrowheads="1"/>
          </p:cNvSpPr>
          <p:nvPr/>
        </p:nvSpPr>
        <p:spPr bwMode="auto">
          <a:xfrm>
            <a:off x="242888" y="510222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B</a:t>
            </a:r>
          </a:p>
        </p:txBody>
      </p:sp>
      <p:sp>
        <p:nvSpPr>
          <p:cNvPr id="10289" name="Text Box 49"/>
          <p:cNvSpPr txBox="1">
            <a:spLocks noChangeArrowheads="1"/>
          </p:cNvSpPr>
          <p:nvPr/>
        </p:nvSpPr>
        <p:spPr bwMode="auto">
          <a:xfrm>
            <a:off x="5949950" y="877728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Fig. S1</a:t>
            </a:r>
          </a:p>
        </p:txBody>
      </p:sp>
      <p:sp>
        <p:nvSpPr>
          <p:cNvPr id="10290" name="Text Box 50"/>
          <p:cNvSpPr txBox="1">
            <a:spLocks noChangeArrowheads="1"/>
          </p:cNvSpPr>
          <p:nvPr/>
        </p:nvSpPr>
        <p:spPr bwMode="auto">
          <a:xfrm>
            <a:off x="2324100" y="302260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pic>
        <p:nvPicPr>
          <p:cNvPr id="10291" name="Picture 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0688" y="273050"/>
            <a:ext cx="6403975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92" name="Text Box 52"/>
          <p:cNvSpPr txBox="1">
            <a:spLocks noChangeArrowheads="1"/>
          </p:cNvSpPr>
          <p:nvPr/>
        </p:nvSpPr>
        <p:spPr bwMode="auto">
          <a:xfrm>
            <a:off x="6186488" y="3143250"/>
            <a:ext cx="33655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174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174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174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174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177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177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177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177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178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177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169</a:t>
            </a:r>
          </a:p>
        </p:txBody>
      </p:sp>
      <p:sp>
        <p:nvSpPr>
          <p:cNvPr id="10293" name="Text Box 53"/>
          <p:cNvSpPr txBox="1">
            <a:spLocks noChangeArrowheads="1"/>
          </p:cNvSpPr>
          <p:nvPr/>
        </p:nvSpPr>
        <p:spPr bwMode="auto">
          <a:xfrm>
            <a:off x="6186488" y="228600"/>
            <a:ext cx="33655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56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56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56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56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58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58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58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58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59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58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54</a:t>
            </a:r>
          </a:p>
        </p:txBody>
      </p:sp>
      <p:sp>
        <p:nvSpPr>
          <p:cNvPr id="10294" name="Text Box 54"/>
          <p:cNvSpPr txBox="1">
            <a:spLocks noChangeArrowheads="1"/>
          </p:cNvSpPr>
          <p:nvPr/>
        </p:nvSpPr>
        <p:spPr bwMode="auto">
          <a:xfrm>
            <a:off x="6186488" y="1685925"/>
            <a:ext cx="33655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116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114</a:t>
            </a:r>
          </a:p>
        </p:txBody>
      </p:sp>
      <p:sp>
        <p:nvSpPr>
          <p:cNvPr id="10295" name="Text Box 55"/>
          <p:cNvSpPr txBox="1">
            <a:spLocks noChangeArrowheads="1"/>
          </p:cNvSpPr>
          <p:nvPr/>
        </p:nvSpPr>
        <p:spPr bwMode="auto">
          <a:xfrm>
            <a:off x="3051175" y="5835650"/>
            <a:ext cx="374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100</a:t>
            </a:r>
          </a:p>
        </p:txBody>
      </p:sp>
      <p:sp>
        <p:nvSpPr>
          <p:cNvPr id="10296" name="Text Box 56"/>
          <p:cNvSpPr txBox="1">
            <a:spLocks noChangeArrowheads="1"/>
          </p:cNvSpPr>
          <p:nvPr/>
        </p:nvSpPr>
        <p:spPr bwMode="auto">
          <a:xfrm>
            <a:off x="3251200" y="5597525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51</a:t>
            </a:r>
          </a:p>
        </p:txBody>
      </p:sp>
      <p:sp>
        <p:nvSpPr>
          <p:cNvPr id="10297" name="Text Box 57"/>
          <p:cNvSpPr txBox="1">
            <a:spLocks noChangeArrowheads="1"/>
          </p:cNvSpPr>
          <p:nvPr/>
        </p:nvSpPr>
        <p:spPr bwMode="auto">
          <a:xfrm>
            <a:off x="3498850" y="5416550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61</a:t>
            </a:r>
          </a:p>
        </p:txBody>
      </p:sp>
      <p:sp>
        <p:nvSpPr>
          <p:cNvPr id="10298" name="Text Box 58"/>
          <p:cNvSpPr txBox="1">
            <a:spLocks noChangeArrowheads="1"/>
          </p:cNvSpPr>
          <p:nvPr/>
        </p:nvSpPr>
        <p:spPr bwMode="auto">
          <a:xfrm>
            <a:off x="3422650" y="6426200"/>
            <a:ext cx="374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100</a:t>
            </a:r>
          </a:p>
        </p:txBody>
      </p:sp>
      <p:sp>
        <p:nvSpPr>
          <p:cNvPr id="10299" name="Text Box 59"/>
          <p:cNvSpPr txBox="1">
            <a:spLocks noChangeArrowheads="1"/>
          </p:cNvSpPr>
          <p:nvPr/>
        </p:nvSpPr>
        <p:spPr bwMode="auto">
          <a:xfrm>
            <a:off x="2546350" y="7026275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84</a:t>
            </a:r>
          </a:p>
        </p:txBody>
      </p:sp>
      <p:sp>
        <p:nvSpPr>
          <p:cNvPr id="10300" name="Text Box 60"/>
          <p:cNvSpPr txBox="1">
            <a:spLocks noChangeArrowheads="1"/>
          </p:cNvSpPr>
          <p:nvPr/>
        </p:nvSpPr>
        <p:spPr bwMode="auto">
          <a:xfrm>
            <a:off x="2051050" y="6731000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92</a:t>
            </a:r>
          </a:p>
        </p:txBody>
      </p:sp>
      <p:sp>
        <p:nvSpPr>
          <p:cNvPr id="10301" name="Text Box 61"/>
          <p:cNvSpPr txBox="1">
            <a:spLocks noChangeArrowheads="1"/>
          </p:cNvSpPr>
          <p:nvPr/>
        </p:nvSpPr>
        <p:spPr bwMode="auto">
          <a:xfrm>
            <a:off x="2994025" y="7245350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97</a:t>
            </a:r>
          </a:p>
        </p:txBody>
      </p:sp>
      <p:sp>
        <p:nvSpPr>
          <p:cNvPr id="10302" name="Text Box 62"/>
          <p:cNvSpPr txBox="1">
            <a:spLocks noChangeArrowheads="1"/>
          </p:cNvSpPr>
          <p:nvPr/>
        </p:nvSpPr>
        <p:spPr bwMode="auto">
          <a:xfrm>
            <a:off x="3365500" y="7435850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095375" y="1100138"/>
            <a:ext cx="427038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triatin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095375" y="1846263"/>
            <a:ext cx="427038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triatin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95375" y="2590800"/>
            <a:ext cx="427038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triatin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095375" y="3325813"/>
            <a:ext cx="427038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triatin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268663" y="99536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71500" y="63182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A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88963" y="540702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B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6037263" y="877728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Fig. S2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535488" y="949325"/>
            <a:ext cx="412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###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691188" y="99218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414713" y="173990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427163" y="247173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824163" y="321945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4144963" y="247173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6008688" y="3360738"/>
            <a:ext cx="51435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167</a:t>
            </a:r>
          </a:p>
          <a:p>
            <a:r>
              <a:rPr lang="en-US" altLang="ja-JP" sz="800">
                <a:latin typeface="Times New Roman" pitchFamily="-12" charset="0"/>
              </a:rPr>
              <a:t>169</a:t>
            </a:r>
          </a:p>
          <a:p>
            <a:r>
              <a:rPr lang="en-US" altLang="ja-JP" sz="800">
                <a:latin typeface="Times New Roman" pitchFamily="-12" charset="0"/>
              </a:rPr>
              <a:t>196</a:t>
            </a:r>
          </a:p>
          <a:p>
            <a:r>
              <a:rPr lang="en-US" altLang="ja-JP" sz="800">
                <a:latin typeface="Times New Roman" pitchFamily="-12" charset="0"/>
              </a:rPr>
              <a:t>196</a:t>
            </a:r>
          </a:p>
          <a:p>
            <a:r>
              <a:rPr lang="en-US" altLang="ja-JP" sz="800">
                <a:latin typeface="Times New Roman" pitchFamily="-12" charset="0"/>
              </a:rPr>
              <a:t>214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6015038" y="2600325"/>
            <a:ext cx="45085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152</a:t>
            </a:r>
          </a:p>
          <a:p>
            <a:r>
              <a:rPr lang="en-US" altLang="ja-JP" sz="800">
                <a:latin typeface="Times New Roman" pitchFamily="-12" charset="0"/>
              </a:rPr>
              <a:t>152</a:t>
            </a:r>
          </a:p>
          <a:p>
            <a:r>
              <a:rPr lang="en-US" altLang="ja-JP" sz="800">
                <a:latin typeface="Times New Roman" pitchFamily="-12" charset="0"/>
              </a:rPr>
              <a:t>162</a:t>
            </a:r>
          </a:p>
          <a:p>
            <a:r>
              <a:rPr lang="en-US" altLang="ja-JP" sz="800">
                <a:latin typeface="Times New Roman" pitchFamily="-12" charset="0"/>
              </a:rPr>
              <a:t>162</a:t>
            </a:r>
          </a:p>
          <a:p>
            <a:r>
              <a:rPr lang="en-US" altLang="ja-JP" sz="800">
                <a:latin typeface="Times New Roman" pitchFamily="-12" charset="0"/>
              </a:rPr>
              <a:t>180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6015038" y="1855788"/>
            <a:ext cx="3651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101</a:t>
            </a:r>
          </a:p>
          <a:p>
            <a:r>
              <a:rPr lang="en-US" altLang="ja-JP" sz="800">
                <a:latin typeface="Times New Roman" pitchFamily="-12" charset="0"/>
              </a:rPr>
              <a:t>101</a:t>
            </a:r>
          </a:p>
          <a:p>
            <a:r>
              <a:rPr lang="en-US" altLang="ja-JP" sz="800">
                <a:latin typeface="Times New Roman" pitchFamily="-12" charset="0"/>
              </a:rPr>
              <a:t>102</a:t>
            </a:r>
          </a:p>
          <a:p>
            <a:r>
              <a:rPr lang="en-US" altLang="ja-JP" sz="800">
                <a:latin typeface="Times New Roman" pitchFamily="-12" charset="0"/>
              </a:rPr>
              <a:t>102</a:t>
            </a:r>
          </a:p>
          <a:p>
            <a:r>
              <a:rPr lang="en-US" altLang="ja-JP" sz="800">
                <a:latin typeface="Times New Roman" pitchFamily="-12" charset="0"/>
              </a:rPr>
              <a:t>120</a:t>
            </a: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6015038" y="1116013"/>
            <a:ext cx="28575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60</a:t>
            </a:r>
          </a:p>
          <a:p>
            <a:r>
              <a:rPr lang="en-US" altLang="ja-JP" sz="800">
                <a:latin typeface="Times New Roman" pitchFamily="-12" charset="0"/>
              </a:rPr>
              <a:t>60</a:t>
            </a:r>
          </a:p>
          <a:p>
            <a:r>
              <a:rPr lang="en-US" altLang="ja-JP" sz="800">
                <a:latin typeface="Times New Roman" pitchFamily="-12" charset="0"/>
              </a:rPr>
              <a:t>60</a:t>
            </a:r>
          </a:p>
          <a:p>
            <a:r>
              <a:rPr lang="en-US" altLang="ja-JP" sz="800">
                <a:latin typeface="Times New Roman" pitchFamily="-12" charset="0"/>
              </a:rPr>
              <a:t>60</a:t>
            </a:r>
          </a:p>
          <a:p>
            <a:r>
              <a:rPr lang="en-US" altLang="ja-JP" sz="800">
                <a:latin typeface="Times New Roman" pitchFamily="-12" charset="0"/>
              </a:rPr>
              <a:t>60</a:t>
            </a: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6027738" y="6376988"/>
            <a:ext cx="377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Td15</a:t>
            </a:r>
            <a:endParaRPr lang="en-US" altLang="ja-JP"/>
          </a:p>
        </p:txBody>
      </p:sp>
      <p:sp>
        <p:nvSpPr>
          <p:cNvPr id="11285" name="Freeform 21"/>
          <p:cNvSpPr>
            <a:spLocks/>
          </p:cNvSpPr>
          <p:nvPr/>
        </p:nvSpPr>
        <p:spPr bwMode="auto">
          <a:xfrm>
            <a:off x="5121275" y="6499225"/>
            <a:ext cx="893763" cy="155575"/>
          </a:xfrm>
          <a:custGeom>
            <a:avLst/>
            <a:gdLst/>
            <a:ahLst/>
            <a:cxnLst>
              <a:cxn ang="0">
                <a:pos x="0" y="98"/>
              </a:cxn>
              <a:cxn ang="0">
                <a:pos x="0" y="0"/>
              </a:cxn>
              <a:cxn ang="0">
                <a:pos x="563" y="0"/>
              </a:cxn>
            </a:cxnLst>
            <a:rect l="0" t="0" r="r" b="b"/>
            <a:pathLst>
              <a:path w="563" h="98">
                <a:moveTo>
                  <a:pt x="0" y="98"/>
                </a:moveTo>
                <a:lnTo>
                  <a:pt x="0" y="0"/>
                </a:lnTo>
                <a:lnTo>
                  <a:pt x="56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5911850" y="6688138"/>
            <a:ext cx="377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Td14</a:t>
            </a:r>
            <a:endParaRPr lang="en-US" altLang="ja-JP"/>
          </a:p>
        </p:txBody>
      </p:sp>
      <p:sp>
        <p:nvSpPr>
          <p:cNvPr id="11287" name="Freeform 23"/>
          <p:cNvSpPr>
            <a:spLocks/>
          </p:cNvSpPr>
          <p:nvPr/>
        </p:nvSpPr>
        <p:spPr bwMode="auto">
          <a:xfrm>
            <a:off x="5121275" y="6654800"/>
            <a:ext cx="790575" cy="141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9"/>
              </a:cxn>
              <a:cxn ang="0">
                <a:pos x="498" y="89"/>
              </a:cxn>
            </a:cxnLst>
            <a:rect l="0" t="0" r="r" b="b"/>
            <a:pathLst>
              <a:path w="498" h="89">
                <a:moveTo>
                  <a:pt x="0" y="0"/>
                </a:moveTo>
                <a:lnTo>
                  <a:pt x="0" y="89"/>
                </a:lnTo>
                <a:lnTo>
                  <a:pt x="498" y="8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88" name="Freeform 24"/>
          <p:cNvSpPr>
            <a:spLocks/>
          </p:cNvSpPr>
          <p:nvPr/>
        </p:nvSpPr>
        <p:spPr bwMode="auto">
          <a:xfrm>
            <a:off x="831850" y="6654800"/>
            <a:ext cx="4289425" cy="349250"/>
          </a:xfrm>
          <a:custGeom>
            <a:avLst/>
            <a:gdLst/>
            <a:ahLst/>
            <a:cxnLst>
              <a:cxn ang="0">
                <a:pos x="0" y="220"/>
              </a:cxn>
              <a:cxn ang="0">
                <a:pos x="0" y="0"/>
              </a:cxn>
              <a:cxn ang="0">
                <a:pos x="2702" y="0"/>
              </a:cxn>
            </a:cxnLst>
            <a:rect l="0" t="0" r="r" b="b"/>
            <a:pathLst>
              <a:path w="2702" h="220">
                <a:moveTo>
                  <a:pt x="0" y="220"/>
                </a:moveTo>
                <a:lnTo>
                  <a:pt x="0" y="0"/>
                </a:lnTo>
                <a:lnTo>
                  <a:pt x="270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89" name="Rectangle 25"/>
          <p:cNvSpPr>
            <a:spLocks noChangeArrowheads="1"/>
          </p:cNvSpPr>
          <p:nvPr/>
        </p:nvSpPr>
        <p:spPr bwMode="auto">
          <a:xfrm>
            <a:off x="4810125" y="6997700"/>
            <a:ext cx="4889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triatin </a:t>
            </a:r>
            <a:endParaRPr lang="en-US" altLang="ja-JP"/>
          </a:p>
        </p:txBody>
      </p:sp>
      <p:sp>
        <p:nvSpPr>
          <p:cNvPr id="11290" name="Freeform 26"/>
          <p:cNvSpPr>
            <a:spLocks/>
          </p:cNvSpPr>
          <p:nvPr/>
        </p:nvSpPr>
        <p:spPr bwMode="auto">
          <a:xfrm>
            <a:off x="2995613" y="7119938"/>
            <a:ext cx="1801812" cy="233362"/>
          </a:xfrm>
          <a:custGeom>
            <a:avLst/>
            <a:gdLst/>
            <a:ahLst/>
            <a:cxnLst>
              <a:cxn ang="0">
                <a:pos x="0" y="147"/>
              </a:cxn>
              <a:cxn ang="0">
                <a:pos x="0" y="0"/>
              </a:cxn>
              <a:cxn ang="0">
                <a:pos x="1135" y="0"/>
              </a:cxn>
            </a:cxnLst>
            <a:rect l="0" t="0" r="r" b="b"/>
            <a:pathLst>
              <a:path w="1135" h="147">
                <a:moveTo>
                  <a:pt x="0" y="147"/>
                </a:moveTo>
                <a:lnTo>
                  <a:pt x="0" y="0"/>
                </a:lnTo>
                <a:lnTo>
                  <a:pt x="113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5432425" y="7308850"/>
            <a:ext cx="3778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Td29</a:t>
            </a:r>
            <a:endParaRPr lang="en-US" altLang="ja-JP"/>
          </a:p>
        </p:txBody>
      </p:sp>
      <p:sp>
        <p:nvSpPr>
          <p:cNvPr id="11292" name="Freeform 28"/>
          <p:cNvSpPr>
            <a:spLocks/>
          </p:cNvSpPr>
          <p:nvPr/>
        </p:nvSpPr>
        <p:spPr bwMode="auto">
          <a:xfrm>
            <a:off x="3487738" y="7431088"/>
            <a:ext cx="1944687" cy="155575"/>
          </a:xfrm>
          <a:custGeom>
            <a:avLst/>
            <a:gdLst/>
            <a:ahLst/>
            <a:cxnLst>
              <a:cxn ang="0">
                <a:pos x="0" y="98"/>
              </a:cxn>
              <a:cxn ang="0">
                <a:pos x="0" y="0"/>
              </a:cxn>
              <a:cxn ang="0">
                <a:pos x="1225" y="0"/>
              </a:cxn>
            </a:cxnLst>
            <a:rect l="0" t="0" r="r" b="b"/>
            <a:pathLst>
              <a:path w="1225" h="98">
                <a:moveTo>
                  <a:pt x="0" y="98"/>
                </a:moveTo>
                <a:lnTo>
                  <a:pt x="0" y="0"/>
                </a:lnTo>
                <a:lnTo>
                  <a:pt x="122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6027738" y="7620000"/>
            <a:ext cx="3778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Td22</a:t>
            </a:r>
            <a:endParaRPr lang="en-US" altLang="ja-JP"/>
          </a:p>
        </p:txBody>
      </p:sp>
      <p:sp>
        <p:nvSpPr>
          <p:cNvPr id="11294" name="Freeform 30"/>
          <p:cNvSpPr>
            <a:spLocks/>
          </p:cNvSpPr>
          <p:nvPr/>
        </p:nvSpPr>
        <p:spPr bwMode="auto">
          <a:xfrm>
            <a:off x="3487738" y="7586663"/>
            <a:ext cx="2527300" cy="142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90"/>
              </a:cxn>
              <a:cxn ang="0">
                <a:pos x="1592" y="90"/>
              </a:cxn>
            </a:cxnLst>
            <a:rect l="0" t="0" r="r" b="b"/>
            <a:pathLst>
              <a:path w="1592" h="90">
                <a:moveTo>
                  <a:pt x="0" y="0"/>
                </a:moveTo>
                <a:lnTo>
                  <a:pt x="0" y="90"/>
                </a:lnTo>
                <a:lnTo>
                  <a:pt x="1592" y="9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95" name="Freeform 31"/>
          <p:cNvSpPr>
            <a:spLocks/>
          </p:cNvSpPr>
          <p:nvPr/>
        </p:nvSpPr>
        <p:spPr bwMode="auto">
          <a:xfrm>
            <a:off x="2995613" y="7353300"/>
            <a:ext cx="492125" cy="220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9"/>
              </a:cxn>
              <a:cxn ang="0">
                <a:pos x="310" y="139"/>
              </a:cxn>
            </a:cxnLst>
            <a:rect l="0" t="0" r="r" b="b"/>
            <a:pathLst>
              <a:path w="310" h="139">
                <a:moveTo>
                  <a:pt x="0" y="0"/>
                </a:moveTo>
                <a:lnTo>
                  <a:pt x="0" y="139"/>
                </a:lnTo>
                <a:lnTo>
                  <a:pt x="310" y="13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96" name="Freeform 32"/>
          <p:cNvSpPr>
            <a:spLocks/>
          </p:cNvSpPr>
          <p:nvPr/>
        </p:nvSpPr>
        <p:spPr bwMode="auto">
          <a:xfrm>
            <a:off x="831850" y="7004050"/>
            <a:ext cx="2163763" cy="336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2"/>
              </a:cxn>
              <a:cxn ang="0">
                <a:pos x="1363" y="212"/>
              </a:cxn>
            </a:cxnLst>
            <a:rect l="0" t="0" r="r" b="b"/>
            <a:pathLst>
              <a:path w="1363" h="212">
                <a:moveTo>
                  <a:pt x="0" y="0"/>
                </a:moveTo>
                <a:lnTo>
                  <a:pt x="0" y="212"/>
                </a:lnTo>
                <a:lnTo>
                  <a:pt x="1363" y="21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>
            <a:off x="1479550" y="8177213"/>
            <a:ext cx="11398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>
            <a:off x="1479550" y="8124825"/>
            <a:ext cx="1588" cy="1031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99" name="Line 35"/>
          <p:cNvSpPr>
            <a:spLocks noChangeShapeType="1"/>
          </p:cNvSpPr>
          <p:nvPr/>
        </p:nvSpPr>
        <p:spPr bwMode="auto">
          <a:xfrm>
            <a:off x="2619375" y="8124825"/>
            <a:ext cx="1588" cy="1031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1946275" y="8228013"/>
            <a:ext cx="1905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0.1</a:t>
            </a:r>
            <a:endParaRPr lang="en-US" altLang="ja-JP"/>
          </a:p>
        </p:txBody>
      </p:sp>
      <p:pic>
        <p:nvPicPr>
          <p:cNvPr id="11301" name="Picture 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9238" y="1162050"/>
            <a:ext cx="6253162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3213100" y="7359650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70</a:t>
            </a:r>
          </a:p>
        </p:txBody>
      </p:sp>
      <p:sp>
        <p:nvSpPr>
          <p:cNvPr id="11303" name="Text Box 39"/>
          <p:cNvSpPr txBox="1">
            <a:spLocks noChangeArrowheads="1"/>
          </p:cNvSpPr>
          <p:nvPr/>
        </p:nvSpPr>
        <p:spPr bwMode="auto">
          <a:xfrm>
            <a:off x="4765675" y="6435725"/>
            <a:ext cx="374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100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119188" y="1433513"/>
            <a:ext cx="449262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Td60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Td101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triabin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119188" y="1938338"/>
            <a:ext cx="449262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Td60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Td101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triabin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19188" y="2444750"/>
            <a:ext cx="449262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Td60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Td101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triabin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19188" y="2951163"/>
            <a:ext cx="449262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Td60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Td101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triabin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85788" y="69532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A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03250" y="533082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B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951538" y="877728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Fig. S3</a:t>
            </a:r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3850" y="1479550"/>
            <a:ext cx="646271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223000" y="1433513"/>
            <a:ext cx="2857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59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59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60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172200" y="1938338"/>
            <a:ext cx="3365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119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115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6172200" y="2444750"/>
            <a:ext cx="33655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179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179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160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172200" y="2951163"/>
            <a:ext cx="33655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196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193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160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4560888" y="1247775"/>
            <a:ext cx="412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###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3255963" y="1298575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764213" y="1298575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3560763" y="182403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4694238" y="182403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2417763" y="2327275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2308" name="AutoShape 20"/>
          <p:cNvSpPr>
            <a:spLocks noChangeAspect="1" noChangeArrowheads="1" noTextEdit="1"/>
          </p:cNvSpPr>
          <p:nvPr/>
        </p:nvSpPr>
        <p:spPr bwMode="auto">
          <a:xfrm>
            <a:off x="1284288" y="6334125"/>
            <a:ext cx="4389437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4181475" y="6456363"/>
            <a:ext cx="377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Td60</a:t>
            </a:r>
            <a:endParaRPr lang="en-US" altLang="ja-JP"/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5214938" y="6684963"/>
            <a:ext cx="4540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Td101</a:t>
            </a:r>
            <a:endParaRPr lang="en-US" altLang="ja-JP"/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5214938" y="6911975"/>
            <a:ext cx="4857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triabin</a:t>
            </a:r>
            <a:endParaRPr lang="en-US" altLang="ja-JP"/>
          </a:p>
        </p:txBody>
      </p:sp>
      <p:grpSp>
        <p:nvGrpSpPr>
          <p:cNvPr id="12312" name="Group 24"/>
          <p:cNvGrpSpPr>
            <a:grpSpLocks/>
          </p:cNvGrpSpPr>
          <p:nvPr/>
        </p:nvGrpSpPr>
        <p:grpSpPr bwMode="auto">
          <a:xfrm>
            <a:off x="1379538" y="6542088"/>
            <a:ext cx="3825875" cy="455612"/>
            <a:chOff x="1081" y="2945"/>
            <a:chExt cx="2410" cy="287"/>
          </a:xfrm>
        </p:grpSpPr>
        <p:sp>
          <p:nvSpPr>
            <p:cNvPr id="12313" name="Freeform 25"/>
            <p:cNvSpPr>
              <a:spLocks/>
            </p:cNvSpPr>
            <p:nvPr/>
          </p:nvSpPr>
          <p:spPr bwMode="auto">
            <a:xfrm>
              <a:off x="2316" y="2945"/>
              <a:ext cx="530" cy="7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0" y="0"/>
                </a:cxn>
                <a:cxn ang="0">
                  <a:pos x="530" y="0"/>
                </a:cxn>
              </a:cxnLst>
              <a:rect l="0" t="0" r="r" b="b"/>
              <a:pathLst>
                <a:path w="530" h="72">
                  <a:moveTo>
                    <a:pt x="0" y="72"/>
                  </a:moveTo>
                  <a:lnTo>
                    <a:pt x="0" y="0"/>
                  </a:lnTo>
                  <a:lnTo>
                    <a:pt x="530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auto">
            <a:xfrm>
              <a:off x="2316" y="3023"/>
              <a:ext cx="1175" cy="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6"/>
                </a:cxn>
                <a:cxn ang="0">
                  <a:pos x="1175" y="66"/>
                </a:cxn>
              </a:cxnLst>
              <a:rect l="0" t="0" r="r" b="b"/>
              <a:pathLst>
                <a:path w="1175" h="66">
                  <a:moveTo>
                    <a:pt x="0" y="0"/>
                  </a:moveTo>
                  <a:lnTo>
                    <a:pt x="0" y="66"/>
                  </a:lnTo>
                  <a:lnTo>
                    <a:pt x="1175" y="66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auto">
            <a:xfrm>
              <a:off x="1081" y="3017"/>
              <a:ext cx="1235" cy="108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0"/>
                </a:cxn>
                <a:cxn ang="0">
                  <a:pos x="1235" y="0"/>
                </a:cxn>
              </a:cxnLst>
              <a:rect l="0" t="0" r="r" b="b"/>
              <a:pathLst>
                <a:path w="1235" h="108">
                  <a:moveTo>
                    <a:pt x="0" y="108"/>
                  </a:moveTo>
                  <a:lnTo>
                    <a:pt x="0" y="0"/>
                  </a:lnTo>
                  <a:lnTo>
                    <a:pt x="1235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6" name="Freeform 28"/>
            <p:cNvSpPr>
              <a:spLocks/>
            </p:cNvSpPr>
            <p:nvPr/>
          </p:nvSpPr>
          <p:spPr bwMode="auto">
            <a:xfrm>
              <a:off x="1081" y="3131"/>
              <a:ext cx="2410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1"/>
                </a:cxn>
                <a:cxn ang="0">
                  <a:pos x="2410" y="101"/>
                </a:cxn>
              </a:cxnLst>
              <a:rect l="0" t="0" r="r" b="b"/>
              <a:pathLst>
                <a:path w="2410" h="101">
                  <a:moveTo>
                    <a:pt x="0" y="0"/>
                  </a:moveTo>
                  <a:lnTo>
                    <a:pt x="0" y="101"/>
                  </a:lnTo>
                  <a:lnTo>
                    <a:pt x="2410" y="101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17" name="Group 29"/>
          <p:cNvGrpSpPr>
            <a:grpSpLocks/>
          </p:cNvGrpSpPr>
          <p:nvPr/>
        </p:nvGrpSpPr>
        <p:grpSpPr bwMode="auto">
          <a:xfrm>
            <a:off x="1857375" y="7283450"/>
            <a:ext cx="700088" cy="74613"/>
            <a:chOff x="1382" y="3412"/>
            <a:chExt cx="441" cy="47"/>
          </a:xfrm>
        </p:grpSpPr>
        <p:sp>
          <p:nvSpPr>
            <p:cNvPr id="12318" name="Line 30"/>
            <p:cNvSpPr>
              <a:spLocks noChangeShapeType="1"/>
            </p:cNvSpPr>
            <p:nvPr/>
          </p:nvSpPr>
          <p:spPr bwMode="auto">
            <a:xfrm>
              <a:off x="1382" y="3436"/>
              <a:ext cx="44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9" name="Line 31"/>
            <p:cNvSpPr>
              <a:spLocks noChangeShapeType="1"/>
            </p:cNvSpPr>
            <p:nvPr/>
          </p:nvSpPr>
          <p:spPr bwMode="auto">
            <a:xfrm>
              <a:off x="1382" y="3412"/>
              <a:ext cx="1" cy="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0" name="Line 32"/>
            <p:cNvSpPr>
              <a:spLocks noChangeShapeType="1"/>
            </p:cNvSpPr>
            <p:nvPr/>
          </p:nvSpPr>
          <p:spPr bwMode="auto">
            <a:xfrm>
              <a:off x="1822" y="3412"/>
              <a:ext cx="1" cy="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2093913" y="7383463"/>
            <a:ext cx="266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0.05</a:t>
            </a:r>
            <a:endParaRPr lang="en-US" altLang="ja-JP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66788" y="1241425"/>
            <a:ext cx="88582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salivary lipocalin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66788" y="1995488"/>
            <a:ext cx="885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salivary lipocalin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419600" y="510540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>
              <a:latin typeface="Times New Roman" pitchFamily="-12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15938" y="69532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A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3400" y="533082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B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980113" y="877728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Fig. S4</a:t>
            </a:r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6575" y="1289050"/>
            <a:ext cx="53244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966788" y="2749550"/>
            <a:ext cx="88582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salivary lipocalin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966788" y="3505200"/>
            <a:ext cx="88582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salivary lipocalin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6388100" y="3505200"/>
            <a:ext cx="1778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214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194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194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194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184 </a:t>
            </a:r>
            <a:endParaRPr lang="en-US" altLang="ja-JP" sz="800">
              <a:latin typeface="Times New Roman" pitchFamily="-12" charset="0"/>
            </a:endParaRP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6445250" y="1298575"/>
            <a:ext cx="1016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57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60</a:t>
            </a:r>
          </a:p>
          <a:p>
            <a:r>
              <a:rPr lang="en-US" altLang="ja-JP" sz="800">
                <a:latin typeface="Times New Roman" pitchFamily="-12" charset="0"/>
              </a:rPr>
              <a:t>60</a:t>
            </a:r>
          </a:p>
          <a:p>
            <a:r>
              <a:rPr lang="en-US" altLang="ja-JP" sz="800">
                <a:latin typeface="Times New Roman" pitchFamily="-12" charset="0"/>
              </a:rPr>
              <a:t>57</a:t>
            </a:r>
          </a:p>
          <a:p>
            <a:r>
              <a:rPr lang="en-US" altLang="ja-JP" sz="800">
                <a:latin typeface="Times New Roman" pitchFamily="-12" charset="0"/>
              </a:rPr>
              <a:t>54</a:t>
            </a:r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6413500" y="2033588"/>
            <a:ext cx="1524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114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116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116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115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109</a:t>
            </a:r>
            <a:endParaRPr lang="en-US" altLang="ja-JP" sz="800">
              <a:latin typeface="Times New Roman" pitchFamily="-12" charset="0"/>
            </a:endParaRP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6413500" y="2768600"/>
            <a:ext cx="1524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172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174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174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174</a:t>
            </a:r>
          </a:p>
          <a:p>
            <a:r>
              <a:rPr lang="en-US" altLang="ja-JP" sz="800">
                <a:solidFill>
                  <a:srgbClr val="000000"/>
                </a:solidFill>
                <a:latin typeface="Times New Roman" pitchFamily="-12" charset="0"/>
              </a:rPr>
              <a:t>166</a:t>
            </a:r>
            <a:endParaRPr lang="en-US" altLang="ja-JP" sz="800">
              <a:latin typeface="Times New Roman" pitchFamily="-12" charset="0"/>
            </a:endParaRP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3957638" y="263048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4411663" y="187166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1716088" y="186531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3663950" y="112395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4251325" y="6359525"/>
            <a:ext cx="3778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Td28</a:t>
            </a:r>
            <a:endParaRPr lang="en-US" altLang="ja-JP"/>
          </a:p>
        </p:txBody>
      </p:sp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4318000" y="6588125"/>
            <a:ext cx="3778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Td27</a:t>
            </a:r>
            <a:endParaRPr lang="en-US" altLang="ja-JP"/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3678238" y="6816725"/>
            <a:ext cx="3778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Td47</a:t>
            </a:r>
            <a:endParaRPr lang="en-US" altLang="ja-JP"/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4778375" y="7037388"/>
            <a:ext cx="11985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salivary lipocalin</a:t>
            </a:r>
            <a:endParaRPr lang="en-US" altLang="ja-JP"/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4778375" y="7272338"/>
            <a:ext cx="377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Td19</a:t>
            </a:r>
            <a:endParaRPr lang="en-US" altLang="ja-JP"/>
          </a:p>
        </p:txBody>
      </p:sp>
      <p:grpSp>
        <p:nvGrpSpPr>
          <p:cNvPr id="13336" name="Group 24"/>
          <p:cNvGrpSpPr>
            <a:grpSpLocks/>
          </p:cNvGrpSpPr>
          <p:nvPr/>
        </p:nvGrpSpPr>
        <p:grpSpPr bwMode="auto">
          <a:xfrm>
            <a:off x="942975" y="6446838"/>
            <a:ext cx="3825875" cy="911225"/>
            <a:chOff x="594" y="4193"/>
            <a:chExt cx="2410" cy="574"/>
          </a:xfrm>
        </p:grpSpPr>
        <p:sp>
          <p:nvSpPr>
            <p:cNvPr id="13337" name="Freeform 25"/>
            <p:cNvSpPr>
              <a:spLocks/>
            </p:cNvSpPr>
            <p:nvPr/>
          </p:nvSpPr>
          <p:spPr bwMode="auto">
            <a:xfrm>
              <a:off x="2528" y="4193"/>
              <a:ext cx="144" cy="71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0"/>
                </a:cxn>
                <a:cxn ang="0">
                  <a:pos x="144" y="0"/>
                </a:cxn>
              </a:cxnLst>
              <a:rect l="0" t="0" r="r" b="b"/>
              <a:pathLst>
                <a:path w="144" h="71">
                  <a:moveTo>
                    <a:pt x="0" y="71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8" name="Freeform 26"/>
            <p:cNvSpPr>
              <a:spLocks/>
            </p:cNvSpPr>
            <p:nvPr/>
          </p:nvSpPr>
          <p:spPr bwMode="auto">
            <a:xfrm>
              <a:off x="2528" y="4270"/>
              <a:ext cx="192" cy="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6"/>
                </a:cxn>
                <a:cxn ang="0">
                  <a:pos x="192" y="66"/>
                </a:cxn>
              </a:cxnLst>
              <a:rect l="0" t="0" r="r" b="b"/>
              <a:pathLst>
                <a:path w="192" h="66">
                  <a:moveTo>
                    <a:pt x="0" y="0"/>
                  </a:moveTo>
                  <a:lnTo>
                    <a:pt x="0" y="66"/>
                  </a:lnTo>
                  <a:lnTo>
                    <a:pt x="192" y="66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9" name="Freeform 27"/>
            <p:cNvSpPr>
              <a:spLocks/>
            </p:cNvSpPr>
            <p:nvPr/>
          </p:nvSpPr>
          <p:spPr bwMode="auto">
            <a:xfrm>
              <a:off x="1558" y="4264"/>
              <a:ext cx="970" cy="108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0"/>
                </a:cxn>
                <a:cxn ang="0">
                  <a:pos x="970" y="0"/>
                </a:cxn>
              </a:cxnLst>
              <a:rect l="0" t="0" r="r" b="b"/>
              <a:pathLst>
                <a:path w="970" h="108">
                  <a:moveTo>
                    <a:pt x="0" y="108"/>
                  </a:moveTo>
                  <a:lnTo>
                    <a:pt x="0" y="0"/>
                  </a:lnTo>
                  <a:lnTo>
                    <a:pt x="970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0" name="Freeform 28"/>
            <p:cNvSpPr>
              <a:spLocks/>
            </p:cNvSpPr>
            <p:nvPr/>
          </p:nvSpPr>
          <p:spPr bwMode="auto">
            <a:xfrm>
              <a:off x="1558" y="4378"/>
              <a:ext cx="753" cy="1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2"/>
                </a:cxn>
                <a:cxn ang="0">
                  <a:pos x="753" y="102"/>
                </a:cxn>
              </a:cxnLst>
              <a:rect l="0" t="0" r="r" b="b"/>
              <a:pathLst>
                <a:path w="753" h="102">
                  <a:moveTo>
                    <a:pt x="0" y="0"/>
                  </a:moveTo>
                  <a:lnTo>
                    <a:pt x="0" y="102"/>
                  </a:lnTo>
                  <a:lnTo>
                    <a:pt x="753" y="102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1" name="Freeform 29"/>
            <p:cNvSpPr>
              <a:spLocks/>
            </p:cNvSpPr>
            <p:nvPr/>
          </p:nvSpPr>
          <p:spPr bwMode="auto">
            <a:xfrm>
              <a:off x="1172" y="4372"/>
              <a:ext cx="386" cy="126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0" y="0"/>
                </a:cxn>
                <a:cxn ang="0">
                  <a:pos x="386" y="0"/>
                </a:cxn>
              </a:cxnLst>
              <a:rect l="0" t="0" r="r" b="b"/>
              <a:pathLst>
                <a:path w="386" h="126">
                  <a:moveTo>
                    <a:pt x="0" y="126"/>
                  </a:moveTo>
                  <a:lnTo>
                    <a:pt x="0" y="0"/>
                  </a:lnTo>
                  <a:lnTo>
                    <a:pt x="386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2" name="Freeform 30"/>
            <p:cNvSpPr>
              <a:spLocks/>
            </p:cNvSpPr>
            <p:nvPr/>
          </p:nvSpPr>
          <p:spPr bwMode="auto">
            <a:xfrm>
              <a:off x="1172" y="4504"/>
              <a:ext cx="1832" cy="1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9"/>
                </a:cxn>
                <a:cxn ang="0">
                  <a:pos x="1832" y="119"/>
                </a:cxn>
              </a:cxnLst>
              <a:rect l="0" t="0" r="r" b="b"/>
              <a:pathLst>
                <a:path w="1832" h="119">
                  <a:moveTo>
                    <a:pt x="0" y="0"/>
                  </a:moveTo>
                  <a:lnTo>
                    <a:pt x="0" y="119"/>
                  </a:lnTo>
                  <a:lnTo>
                    <a:pt x="1832" y="119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3" name="Freeform 31"/>
            <p:cNvSpPr>
              <a:spLocks/>
            </p:cNvSpPr>
            <p:nvPr/>
          </p:nvSpPr>
          <p:spPr bwMode="auto">
            <a:xfrm>
              <a:off x="594" y="4498"/>
              <a:ext cx="578" cy="131"/>
            </a:xfrm>
            <a:custGeom>
              <a:avLst/>
              <a:gdLst/>
              <a:ahLst/>
              <a:cxnLst>
                <a:cxn ang="0">
                  <a:pos x="0" y="131"/>
                </a:cxn>
                <a:cxn ang="0">
                  <a:pos x="0" y="0"/>
                </a:cxn>
                <a:cxn ang="0">
                  <a:pos x="578" y="0"/>
                </a:cxn>
              </a:cxnLst>
              <a:rect l="0" t="0" r="r" b="b"/>
              <a:pathLst>
                <a:path w="578" h="131">
                  <a:moveTo>
                    <a:pt x="0" y="131"/>
                  </a:moveTo>
                  <a:lnTo>
                    <a:pt x="0" y="0"/>
                  </a:lnTo>
                  <a:lnTo>
                    <a:pt x="578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4" name="Freeform 32"/>
            <p:cNvSpPr>
              <a:spLocks/>
            </p:cNvSpPr>
            <p:nvPr/>
          </p:nvSpPr>
          <p:spPr bwMode="auto">
            <a:xfrm>
              <a:off x="594" y="4635"/>
              <a:ext cx="2410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2"/>
                </a:cxn>
                <a:cxn ang="0">
                  <a:pos x="2410" y="132"/>
                </a:cxn>
              </a:cxnLst>
              <a:rect l="0" t="0" r="r" b="b"/>
              <a:pathLst>
                <a:path w="2410" h="132">
                  <a:moveTo>
                    <a:pt x="0" y="0"/>
                  </a:moveTo>
                  <a:lnTo>
                    <a:pt x="0" y="132"/>
                  </a:lnTo>
                  <a:lnTo>
                    <a:pt x="2410" y="132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45" name="Rectangle 33"/>
          <p:cNvSpPr>
            <a:spLocks noChangeArrowheads="1"/>
          </p:cNvSpPr>
          <p:nvPr/>
        </p:nvSpPr>
        <p:spPr bwMode="auto">
          <a:xfrm>
            <a:off x="3792538" y="6407150"/>
            <a:ext cx="1714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900">
                <a:solidFill>
                  <a:srgbClr val="000000"/>
                </a:solidFill>
              </a:rPr>
              <a:t>100</a:t>
            </a:r>
            <a:endParaRPr lang="en-US" altLang="ja-JP" sz="900"/>
          </a:p>
        </p:txBody>
      </p:sp>
      <p:sp>
        <p:nvSpPr>
          <p:cNvPr id="13346" name="Rectangle 34"/>
          <p:cNvSpPr>
            <a:spLocks noChangeArrowheads="1"/>
          </p:cNvSpPr>
          <p:nvPr/>
        </p:nvSpPr>
        <p:spPr bwMode="auto">
          <a:xfrm>
            <a:off x="2311400" y="6578600"/>
            <a:ext cx="1143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900">
                <a:solidFill>
                  <a:srgbClr val="000000"/>
                </a:solidFill>
              </a:rPr>
              <a:t>90</a:t>
            </a:r>
            <a:endParaRPr lang="en-US" altLang="ja-JP" sz="900"/>
          </a:p>
        </p:txBody>
      </p:sp>
      <p:grpSp>
        <p:nvGrpSpPr>
          <p:cNvPr id="13347" name="Group 35"/>
          <p:cNvGrpSpPr>
            <a:grpSpLocks/>
          </p:cNvGrpSpPr>
          <p:nvPr/>
        </p:nvGrpSpPr>
        <p:grpSpPr bwMode="auto">
          <a:xfrm>
            <a:off x="1420813" y="7642225"/>
            <a:ext cx="671512" cy="76200"/>
            <a:chOff x="895" y="4946"/>
            <a:chExt cx="423" cy="48"/>
          </a:xfrm>
        </p:grpSpPr>
        <p:sp>
          <p:nvSpPr>
            <p:cNvPr id="13348" name="Line 36"/>
            <p:cNvSpPr>
              <a:spLocks noChangeShapeType="1"/>
            </p:cNvSpPr>
            <p:nvPr/>
          </p:nvSpPr>
          <p:spPr bwMode="auto">
            <a:xfrm>
              <a:off x="895" y="4970"/>
              <a:ext cx="42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9" name="Line 37"/>
            <p:cNvSpPr>
              <a:spLocks noChangeShapeType="1"/>
            </p:cNvSpPr>
            <p:nvPr/>
          </p:nvSpPr>
          <p:spPr bwMode="auto">
            <a:xfrm>
              <a:off x="895" y="4946"/>
              <a:ext cx="1" cy="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0" name="Line 38"/>
            <p:cNvSpPr>
              <a:spLocks noChangeShapeType="1"/>
            </p:cNvSpPr>
            <p:nvPr/>
          </p:nvSpPr>
          <p:spPr bwMode="auto">
            <a:xfrm>
              <a:off x="1317" y="4946"/>
              <a:ext cx="1" cy="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51" name="Rectangle 39"/>
          <p:cNvSpPr>
            <a:spLocks noChangeArrowheads="1"/>
          </p:cNvSpPr>
          <p:nvPr/>
        </p:nvSpPr>
        <p:spPr bwMode="auto">
          <a:xfrm>
            <a:off x="1679575" y="7718425"/>
            <a:ext cx="1905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0.1</a:t>
            </a:r>
            <a:endParaRPr lang="en-US" altLang="ja-JP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071563" y="1547813"/>
            <a:ext cx="628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Td25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triafestin-1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71563" y="2157413"/>
            <a:ext cx="628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Td25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triafestin-1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71563" y="2767013"/>
            <a:ext cx="628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Td25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triafestin-1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071563" y="3382963"/>
            <a:ext cx="628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Td25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Td26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triafestin-1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873750" y="142716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505200" y="142716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006850" y="204311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5149850" y="204311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359150" y="265271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067050" y="324961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756150" y="1382713"/>
            <a:ext cx="412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###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4872038" y="6107113"/>
            <a:ext cx="377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Td25</a:t>
            </a:r>
            <a:endParaRPr lang="en-US" altLang="ja-JP"/>
          </a:p>
        </p:txBody>
      </p:sp>
      <p:sp>
        <p:nvSpPr>
          <p:cNvPr id="14350" name="Freeform 14"/>
          <p:cNvSpPr>
            <a:spLocks/>
          </p:cNvSpPr>
          <p:nvPr/>
        </p:nvSpPr>
        <p:spPr bwMode="auto">
          <a:xfrm>
            <a:off x="4281488" y="6200775"/>
            <a:ext cx="581025" cy="127000"/>
          </a:xfrm>
          <a:custGeom>
            <a:avLst/>
            <a:gdLst/>
            <a:ahLst/>
            <a:cxnLst>
              <a:cxn ang="0">
                <a:pos x="0" y="80"/>
              </a:cxn>
              <a:cxn ang="0">
                <a:pos x="0" y="0"/>
              </a:cxn>
              <a:cxn ang="0">
                <a:pos x="366" y="0"/>
              </a:cxn>
            </a:cxnLst>
            <a:rect l="0" t="0" r="r" b="b"/>
            <a:pathLst>
              <a:path w="366" h="80">
                <a:moveTo>
                  <a:pt x="0" y="80"/>
                </a:moveTo>
                <a:lnTo>
                  <a:pt x="0" y="0"/>
                </a:lnTo>
                <a:lnTo>
                  <a:pt x="366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4778375" y="6359525"/>
            <a:ext cx="3778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Td26</a:t>
            </a:r>
            <a:endParaRPr lang="en-US" altLang="ja-JP"/>
          </a:p>
        </p:txBody>
      </p:sp>
      <p:sp>
        <p:nvSpPr>
          <p:cNvPr id="14352" name="Freeform 16"/>
          <p:cNvSpPr>
            <a:spLocks/>
          </p:cNvSpPr>
          <p:nvPr/>
        </p:nvSpPr>
        <p:spPr bwMode="auto">
          <a:xfrm>
            <a:off x="4281488" y="6338888"/>
            <a:ext cx="496887" cy="1158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3"/>
              </a:cxn>
              <a:cxn ang="0">
                <a:pos x="313" y="73"/>
              </a:cxn>
            </a:cxnLst>
            <a:rect l="0" t="0" r="r" b="b"/>
            <a:pathLst>
              <a:path w="313" h="73">
                <a:moveTo>
                  <a:pt x="0" y="0"/>
                </a:moveTo>
                <a:lnTo>
                  <a:pt x="0" y="73"/>
                </a:lnTo>
                <a:lnTo>
                  <a:pt x="313" y="73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3" name="Freeform 17"/>
          <p:cNvSpPr>
            <a:spLocks/>
          </p:cNvSpPr>
          <p:nvPr/>
        </p:nvSpPr>
        <p:spPr bwMode="auto">
          <a:xfrm>
            <a:off x="1697038" y="6335713"/>
            <a:ext cx="2582862" cy="190500"/>
          </a:xfrm>
          <a:custGeom>
            <a:avLst/>
            <a:gdLst/>
            <a:ahLst/>
            <a:cxnLst>
              <a:cxn ang="0">
                <a:pos x="0" y="120"/>
              </a:cxn>
              <a:cxn ang="0">
                <a:pos x="0" y="0"/>
              </a:cxn>
              <a:cxn ang="0">
                <a:pos x="1627" y="0"/>
              </a:cxn>
            </a:cxnLst>
            <a:rect l="0" t="0" r="r" b="b"/>
            <a:pathLst>
              <a:path w="1627" h="120">
                <a:moveTo>
                  <a:pt x="0" y="120"/>
                </a:moveTo>
                <a:lnTo>
                  <a:pt x="0" y="0"/>
                </a:lnTo>
                <a:lnTo>
                  <a:pt x="1627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4767263" y="6613525"/>
            <a:ext cx="7667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</a:t>
            </a:r>
            <a:r>
              <a:rPr lang="en-US" altLang="ja-JP"/>
              <a:t>triafestin-1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4355" name="Freeform 19"/>
          <p:cNvSpPr>
            <a:spLocks/>
          </p:cNvSpPr>
          <p:nvPr/>
        </p:nvSpPr>
        <p:spPr bwMode="auto">
          <a:xfrm>
            <a:off x="1698625" y="6527800"/>
            <a:ext cx="3057525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3"/>
              </a:cxn>
              <a:cxn ang="0">
                <a:pos x="1926" y="113"/>
              </a:cxn>
            </a:cxnLst>
            <a:rect l="0" t="0" r="r" b="b"/>
            <a:pathLst>
              <a:path w="1926" h="113">
                <a:moveTo>
                  <a:pt x="0" y="0"/>
                </a:moveTo>
                <a:lnTo>
                  <a:pt x="0" y="113"/>
                </a:lnTo>
                <a:lnTo>
                  <a:pt x="1926" y="113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6" name="Freeform 20"/>
          <p:cNvSpPr>
            <a:spLocks/>
          </p:cNvSpPr>
          <p:nvPr/>
        </p:nvSpPr>
        <p:spPr bwMode="auto">
          <a:xfrm>
            <a:off x="642938" y="6518275"/>
            <a:ext cx="1055687" cy="220663"/>
          </a:xfrm>
          <a:custGeom>
            <a:avLst/>
            <a:gdLst/>
            <a:ahLst/>
            <a:cxnLst>
              <a:cxn ang="0">
                <a:pos x="0" y="139"/>
              </a:cxn>
              <a:cxn ang="0">
                <a:pos x="0" y="0"/>
              </a:cxn>
              <a:cxn ang="0">
                <a:pos x="665" y="0"/>
              </a:cxn>
            </a:cxnLst>
            <a:rect l="0" t="0" r="r" b="b"/>
            <a:pathLst>
              <a:path w="665" h="139">
                <a:moveTo>
                  <a:pt x="0" y="139"/>
                </a:moveTo>
                <a:lnTo>
                  <a:pt x="0" y="0"/>
                </a:lnTo>
                <a:lnTo>
                  <a:pt x="665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4872038" y="6865938"/>
            <a:ext cx="377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Td40</a:t>
            </a:r>
            <a:endParaRPr lang="en-US" altLang="ja-JP"/>
          </a:p>
        </p:txBody>
      </p:sp>
      <p:sp>
        <p:nvSpPr>
          <p:cNvPr id="14358" name="Freeform 22"/>
          <p:cNvSpPr>
            <a:spLocks/>
          </p:cNvSpPr>
          <p:nvPr/>
        </p:nvSpPr>
        <p:spPr bwMode="auto">
          <a:xfrm>
            <a:off x="642938" y="6750050"/>
            <a:ext cx="4219575" cy="211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3"/>
              </a:cxn>
              <a:cxn ang="0">
                <a:pos x="2658" y="133"/>
              </a:cxn>
            </a:cxnLst>
            <a:rect l="0" t="0" r="r" b="b"/>
            <a:pathLst>
              <a:path w="2658" h="133">
                <a:moveTo>
                  <a:pt x="0" y="0"/>
                </a:moveTo>
                <a:lnTo>
                  <a:pt x="0" y="133"/>
                </a:lnTo>
                <a:lnTo>
                  <a:pt x="2658" y="133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9" name="Line 23"/>
          <p:cNvSpPr>
            <a:spLocks noChangeShapeType="1"/>
          </p:cNvSpPr>
          <p:nvPr/>
        </p:nvSpPr>
        <p:spPr bwMode="auto">
          <a:xfrm>
            <a:off x="1171575" y="7318375"/>
            <a:ext cx="1085850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0" name="Line 24"/>
          <p:cNvSpPr>
            <a:spLocks noChangeShapeType="1"/>
          </p:cNvSpPr>
          <p:nvPr/>
        </p:nvSpPr>
        <p:spPr bwMode="auto">
          <a:xfrm>
            <a:off x="1171575" y="7277100"/>
            <a:ext cx="1588" cy="8413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1" name="Line 25"/>
          <p:cNvSpPr>
            <a:spLocks noChangeShapeType="1"/>
          </p:cNvSpPr>
          <p:nvPr/>
        </p:nvSpPr>
        <p:spPr bwMode="auto">
          <a:xfrm>
            <a:off x="2257425" y="7277100"/>
            <a:ext cx="1588" cy="8413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1635125" y="7361238"/>
            <a:ext cx="1905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0.1</a:t>
            </a:r>
            <a:endParaRPr lang="en-US" altLang="ja-JP"/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439738" y="104298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A</a:t>
            </a:r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457200" y="517842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B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5895975" y="877728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Fig. S5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6159500" y="1535113"/>
            <a:ext cx="2857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59</a:t>
            </a:r>
          </a:p>
          <a:p>
            <a:r>
              <a:rPr lang="en-US" altLang="ja-JP" sz="800">
                <a:latin typeface="Times New Roman" pitchFamily="-12" charset="0"/>
              </a:rPr>
              <a:t>59</a:t>
            </a:r>
          </a:p>
          <a:p>
            <a:r>
              <a:rPr lang="en-US" altLang="ja-JP" sz="800">
                <a:latin typeface="Times New Roman" pitchFamily="-12" charset="0"/>
              </a:rPr>
              <a:t>60</a:t>
            </a:r>
          </a:p>
          <a:p>
            <a:r>
              <a:rPr lang="en-US" altLang="ja-JP" sz="800">
                <a:latin typeface="Times New Roman" pitchFamily="-12" charset="0"/>
              </a:rPr>
              <a:t>59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6159500" y="2144713"/>
            <a:ext cx="3365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116</a:t>
            </a:r>
          </a:p>
          <a:p>
            <a:r>
              <a:rPr lang="en-US" altLang="ja-JP" sz="800">
                <a:latin typeface="Times New Roman" pitchFamily="-12" charset="0"/>
              </a:rPr>
              <a:t>116</a:t>
            </a:r>
          </a:p>
          <a:p>
            <a:r>
              <a:rPr lang="en-US" altLang="ja-JP" sz="800">
                <a:latin typeface="Times New Roman" pitchFamily="-12" charset="0"/>
              </a:rPr>
              <a:t>119</a:t>
            </a:r>
          </a:p>
          <a:p>
            <a:r>
              <a:rPr lang="en-US" altLang="ja-JP" sz="800">
                <a:latin typeface="Times New Roman" pitchFamily="-12" charset="0"/>
              </a:rPr>
              <a:t>118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6159500" y="2757488"/>
            <a:ext cx="3365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175</a:t>
            </a:r>
          </a:p>
          <a:p>
            <a:r>
              <a:rPr lang="en-US" altLang="ja-JP" sz="800">
                <a:latin typeface="Times New Roman" pitchFamily="-12" charset="0"/>
              </a:rPr>
              <a:t>175</a:t>
            </a:r>
          </a:p>
          <a:p>
            <a:r>
              <a:rPr lang="en-US" altLang="ja-JP" sz="800">
                <a:latin typeface="Times New Roman" pitchFamily="-12" charset="0"/>
              </a:rPr>
              <a:t>176</a:t>
            </a:r>
          </a:p>
          <a:p>
            <a:r>
              <a:rPr lang="en-US" altLang="ja-JP" sz="800">
                <a:latin typeface="Times New Roman" pitchFamily="-12" charset="0"/>
              </a:rPr>
              <a:t>176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6164263" y="3365500"/>
            <a:ext cx="3365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200</a:t>
            </a:r>
          </a:p>
          <a:p>
            <a:r>
              <a:rPr lang="en-US" altLang="ja-JP" sz="800">
                <a:latin typeface="Times New Roman" pitchFamily="-12" charset="0"/>
              </a:rPr>
              <a:t>200</a:t>
            </a:r>
          </a:p>
          <a:p>
            <a:r>
              <a:rPr lang="en-US" altLang="ja-JP" sz="800">
                <a:latin typeface="Times New Roman" pitchFamily="-12" charset="0"/>
              </a:rPr>
              <a:t>202</a:t>
            </a:r>
          </a:p>
          <a:p>
            <a:r>
              <a:rPr lang="en-US" altLang="ja-JP" sz="800">
                <a:latin typeface="Times New Roman" pitchFamily="-12" charset="0"/>
              </a:rPr>
              <a:t>206</a:t>
            </a:r>
          </a:p>
        </p:txBody>
      </p:sp>
      <p:pic>
        <p:nvPicPr>
          <p:cNvPr id="14370" name="Picture 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3550" y="1603375"/>
            <a:ext cx="6110288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3927475" y="6121400"/>
            <a:ext cx="374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100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53988" y="1809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A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000750" y="877728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Fig. S6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793750" y="217488"/>
            <a:ext cx="650875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Td59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Td153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pallidipin 2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397000" y="155098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975100" y="155098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130800" y="155098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765550" y="297973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53988" y="62166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B</a:t>
            </a: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5026025" y="6221413"/>
            <a:ext cx="37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 Td153</a:t>
            </a:r>
            <a:endParaRPr lang="en-US" altLang="ja-JP" sz="1000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4565650" y="6450013"/>
            <a:ext cx="3143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 Td59</a:t>
            </a:r>
            <a:endParaRPr lang="en-US" altLang="ja-JP" sz="1000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4833938" y="6677025"/>
            <a:ext cx="3143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 Td38</a:t>
            </a:r>
            <a:endParaRPr lang="en-US" altLang="ja-JP" sz="1000"/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4565650" y="6905625"/>
            <a:ext cx="3143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 Td33</a:t>
            </a:r>
            <a:endParaRPr lang="en-US" altLang="ja-JP" sz="1000"/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4700588" y="7132638"/>
            <a:ext cx="3143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 Td34</a:t>
            </a:r>
            <a:endParaRPr lang="en-US" altLang="ja-JP" sz="1000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4432300" y="7361238"/>
            <a:ext cx="3143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 Td30</a:t>
            </a:r>
            <a:endParaRPr lang="en-US" altLang="ja-JP" sz="1000"/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4556125" y="7588250"/>
            <a:ext cx="3143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 Td31</a:t>
            </a:r>
            <a:endParaRPr lang="en-US" altLang="ja-JP" sz="1000"/>
          </a:p>
        </p:txBody>
      </p:sp>
      <p:sp>
        <p:nvSpPr>
          <p:cNvPr id="15385" name="Rectangle 25"/>
          <p:cNvSpPr>
            <a:spLocks noChangeArrowheads="1"/>
          </p:cNvSpPr>
          <p:nvPr/>
        </p:nvSpPr>
        <p:spPr bwMode="auto">
          <a:xfrm>
            <a:off x="4738688" y="7816850"/>
            <a:ext cx="3143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 Td17</a:t>
            </a:r>
            <a:endParaRPr lang="en-US" altLang="ja-JP" sz="1000"/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4938713" y="8043863"/>
            <a:ext cx="6461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 pallidipin2</a:t>
            </a:r>
            <a:endParaRPr lang="en-US" altLang="ja-JP" sz="1000"/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4862513" y="8272463"/>
            <a:ext cx="3143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 Td41</a:t>
            </a:r>
            <a:endParaRPr lang="en-US" altLang="ja-JP" sz="1000"/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5026025" y="8499475"/>
            <a:ext cx="3143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 Td42</a:t>
            </a:r>
            <a:endParaRPr lang="en-US" altLang="ja-JP" sz="1000"/>
          </a:p>
        </p:txBody>
      </p:sp>
      <p:grpSp>
        <p:nvGrpSpPr>
          <p:cNvPr id="15389" name="Group 29"/>
          <p:cNvGrpSpPr>
            <a:grpSpLocks/>
          </p:cNvGrpSpPr>
          <p:nvPr/>
        </p:nvGrpSpPr>
        <p:grpSpPr bwMode="auto">
          <a:xfrm>
            <a:off x="1190625" y="6308725"/>
            <a:ext cx="3825875" cy="2276475"/>
            <a:chOff x="750" y="3894"/>
            <a:chExt cx="2410" cy="1434"/>
          </a:xfrm>
        </p:grpSpPr>
        <p:sp>
          <p:nvSpPr>
            <p:cNvPr id="15390" name="Freeform 30"/>
            <p:cNvSpPr>
              <a:spLocks/>
            </p:cNvSpPr>
            <p:nvPr/>
          </p:nvSpPr>
          <p:spPr bwMode="auto">
            <a:xfrm>
              <a:off x="2648" y="3894"/>
              <a:ext cx="512" cy="71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0"/>
                </a:cxn>
                <a:cxn ang="0">
                  <a:pos x="512" y="0"/>
                </a:cxn>
              </a:cxnLst>
              <a:rect l="0" t="0" r="r" b="b"/>
              <a:pathLst>
                <a:path w="512" h="71">
                  <a:moveTo>
                    <a:pt x="0" y="71"/>
                  </a:moveTo>
                  <a:lnTo>
                    <a:pt x="0" y="0"/>
                  </a:lnTo>
                  <a:lnTo>
                    <a:pt x="512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Freeform 31"/>
            <p:cNvSpPr>
              <a:spLocks/>
            </p:cNvSpPr>
            <p:nvPr/>
          </p:nvSpPr>
          <p:spPr bwMode="auto">
            <a:xfrm>
              <a:off x="2648" y="3971"/>
              <a:ext cx="222" cy="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6"/>
                </a:cxn>
                <a:cxn ang="0">
                  <a:pos x="222" y="66"/>
                </a:cxn>
              </a:cxnLst>
              <a:rect l="0" t="0" r="r" b="b"/>
              <a:pathLst>
                <a:path w="222" h="66">
                  <a:moveTo>
                    <a:pt x="0" y="0"/>
                  </a:moveTo>
                  <a:lnTo>
                    <a:pt x="0" y="66"/>
                  </a:lnTo>
                  <a:lnTo>
                    <a:pt x="222" y="66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2" name="Freeform 32"/>
            <p:cNvSpPr>
              <a:spLocks/>
            </p:cNvSpPr>
            <p:nvPr/>
          </p:nvSpPr>
          <p:spPr bwMode="auto">
            <a:xfrm>
              <a:off x="2015" y="3965"/>
              <a:ext cx="633" cy="108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0"/>
                </a:cxn>
                <a:cxn ang="0">
                  <a:pos x="633" y="0"/>
                </a:cxn>
              </a:cxnLst>
              <a:rect l="0" t="0" r="r" b="b"/>
              <a:pathLst>
                <a:path w="633" h="108">
                  <a:moveTo>
                    <a:pt x="0" y="108"/>
                  </a:moveTo>
                  <a:lnTo>
                    <a:pt x="0" y="0"/>
                  </a:lnTo>
                  <a:lnTo>
                    <a:pt x="633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Freeform 33"/>
            <p:cNvSpPr>
              <a:spLocks/>
            </p:cNvSpPr>
            <p:nvPr/>
          </p:nvSpPr>
          <p:spPr bwMode="auto">
            <a:xfrm>
              <a:off x="2015" y="4079"/>
              <a:ext cx="1024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1"/>
                </a:cxn>
                <a:cxn ang="0">
                  <a:pos x="1024" y="101"/>
                </a:cxn>
              </a:cxnLst>
              <a:rect l="0" t="0" r="r" b="b"/>
              <a:pathLst>
                <a:path w="1024" h="101">
                  <a:moveTo>
                    <a:pt x="0" y="0"/>
                  </a:moveTo>
                  <a:lnTo>
                    <a:pt x="0" y="101"/>
                  </a:lnTo>
                  <a:lnTo>
                    <a:pt x="1024" y="101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4" name="Freeform 34"/>
            <p:cNvSpPr>
              <a:spLocks/>
            </p:cNvSpPr>
            <p:nvPr/>
          </p:nvSpPr>
          <p:spPr bwMode="auto">
            <a:xfrm>
              <a:off x="1720" y="4073"/>
              <a:ext cx="295" cy="161"/>
            </a:xfrm>
            <a:custGeom>
              <a:avLst/>
              <a:gdLst/>
              <a:ahLst/>
              <a:cxnLst>
                <a:cxn ang="0">
                  <a:pos x="0" y="161"/>
                </a:cxn>
                <a:cxn ang="0">
                  <a:pos x="0" y="0"/>
                </a:cxn>
                <a:cxn ang="0">
                  <a:pos x="295" y="0"/>
                </a:cxn>
              </a:cxnLst>
              <a:rect l="0" t="0" r="r" b="b"/>
              <a:pathLst>
                <a:path w="295" h="161">
                  <a:moveTo>
                    <a:pt x="0" y="161"/>
                  </a:moveTo>
                  <a:lnTo>
                    <a:pt x="0" y="0"/>
                  </a:lnTo>
                  <a:lnTo>
                    <a:pt x="295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5" name="Freeform 35"/>
            <p:cNvSpPr>
              <a:spLocks/>
            </p:cNvSpPr>
            <p:nvPr/>
          </p:nvSpPr>
          <p:spPr bwMode="auto">
            <a:xfrm>
              <a:off x="2684" y="4324"/>
              <a:ext cx="186" cy="7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0" y="0"/>
                </a:cxn>
                <a:cxn ang="0">
                  <a:pos x="186" y="0"/>
                </a:cxn>
              </a:cxnLst>
              <a:rect l="0" t="0" r="r" b="b"/>
              <a:pathLst>
                <a:path w="186" h="72">
                  <a:moveTo>
                    <a:pt x="0" y="72"/>
                  </a:moveTo>
                  <a:lnTo>
                    <a:pt x="0" y="0"/>
                  </a:lnTo>
                  <a:lnTo>
                    <a:pt x="186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6" name="Freeform 36"/>
            <p:cNvSpPr>
              <a:spLocks/>
            </p:cNvSpPr>
            <p:nvPr/>
          </p:nvSpPr>
          <p:spPr bwMode="auto">
            <a:xfrm>
              <a:off x="2684" y="4402"/>
              <a:ext cx="271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5"/>
                </a:cxn>
                <a:cxn ang="0">
                  <a:pos x="271" y="65"/>
                </a:cxn>
              </a:cxnLst>
              <a:rect l="0" t="0" r="r" b="b"/>
              <a:pathLst>
                <a:path w="271" h="65">
                  <a:moveTo>
                    <a:pt x="0" y="0"/>
                  </a:moveTo>
                  <a:lnTo>
                    <a:pt x="0" y="65"/>
                  </a:lnTo>
                  <a:lnTo>
                    <a:pt x="271" y="65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7" name="Freeform 37"/>
            <p:cNvSpPr>
              <a:spLocks/>
            </p:cNvSpPr>
            <p:nvPr/>
          </p:nvSpPr>
          <p:spPr bwMode="auto">
            <a:xfrm>
              <a:off x="1720" y="4240"/>
              <a:ext cx="964" cy="1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6"/>
                </a:cxn>
                <a:cxn ang="0">
                  <a:pos x="964" y="156"/>
                </a:cxn>
              </a:cxnLst>
              <a:rect l="0" t="0" r="r" b="b"/>
              <a:pathLst>
                <a:path w="964" h="156">
                  <a:moveTo>
                    <a:pt x="0" y="0"/>
                  </a:moveTo>
                  <a:lnTo>
                    <a:pt x="0" y="156"/>
                  </a:lnTo>
                  <a:lnTo>
                    <a:pt x="964" y="156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8" name="Freeform 38"/>
            <p:cNvSpPr>
              <a:spLocks/>
            </p:cNvSpPr>
            <p:nvPr/>
          </p:nvSpPr>
          <p:spPr bwMode="auto">
            <a:xfrm>
              <a:off x="1322" y="4234"/>
              <a:ext cx="398" cy="221"/>
            </a:xfrm>
            <a:custGeom>
              <a:avLst/>
              <a:gdLst/>
              <a:ahLst/>
              <a:cxnLst>
                <a:cxn ang="0">
                  <a:pos x="0" y="221"/>
                </a:cxn>
                <a:cxn ang="0">
                  <a:pos x="0" y="0"/>
                </a:cxn>
                <a:cxn ang="0">
                  <a:pos x="398" y="0"/>
                </a:cxn>
              </a:cxnLst>
              <a:rect l="0" t="0" r="r" b="b"/>
              <a:pathLst>
                <a:path w="398" h="221">
                  <a:moveTo>
                    <a:pt x="0" y="221"/>
                  </a:moveTo>
                  <a:lnTo>
                    <a:pt x="0" y="0"/>
                  </a:lnTo>
                  <a:lnTo>
                    <a:pt x="398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9" name="Freeform 39"/>
            <p:cNvSpPr>
              <a:spLocks/>
            </p:cNvSpPr>
            <p:nvPr/>
          </p:nvSpPr>
          <p:spPr bwMode="auto">
            <a:xfrm>
              <a:off x="2274" y="4611"/>
              <a:ext cx="518" cy="7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0" y="0"/>
                </a:cxn>
                <a:cxn ang="0">
                  <a:pos x="518" y="0"/>
                </a:cxn>
              </a:cxnLst>
              <a:rect l="0" t="0" r="r" b="b"/>
              <a:pathLst>
                <a:path w="518" h="72">
                  <a:moveTo>
                    <a:pt x="0" y="72"/>
                  </a:moveTo>
                  <a:lnTo>
                    <a:pt x="0" y="0"/>
                  </a:lnTo>
                  <a:lnTo>
                    <a:pt x="518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0" name="Freeform 40"/>
            <p:cNvSpPr>
              <a:spLocks/>
            </p:cNvSpPr>
            <p:nvPr/>
          </p:nvSpPr>
          <p:spPr bwMode="auto">
            <a:xfrm>
              <a:off x="2274" y="4689"/>
              <a:ext cx="596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5"/>
                </a:cxn>
                <a:cxn ang="0">
                  <a:pos x="596" y="65"/>
                </a:cxn>
              </a:cxnLst>
              <a:rect l="0" t="0" r="r" b="b"/>
              <a:pathLst>
                <a:path w="596" h="65">
                  <a:moveTo>
                    <a:pt x="0" y="0"/>
                  </a:moveTo>
                  <a:lnTo>
                    <a:pt x="0" y="65"/>
                  </a:lnTo>
                  <a:lnTo>
                    <a:pt x="596" y="65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1" name="Freeform 41"/>
            <p:cNvSpPr>
              <a:spLocks/>
            </p:cNvSpPr>
            <p:nvPr/>
          </p:nvSpPr>
          <p:spPr bwMode="auto">
            <a:xfrm>
              <a:off x="1322" y="4461"/>
              <a:ext cx="952" cy="2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22"/>
                </a:cxn>
                <a:cxn ang="0">
                  <a:pos x="952" y="222"/>
                </a:cxn>
              </a:cxnLst>
              <a:rect l="0" t="0" r="r" b="b"/>
              <a:pathLst>
                <a:path w="952" h="222">
                  <a:moveTo>
                    <a:pt x="0" y="0"/>
                  </a:moveTo>
                  <a:lnTo>
                    <a:pt x="0" y="222"/>
                  </a:lnTo>
                  <a:lnTo>
                    <a:pt x="952" y="222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2" name="Freeform 42"/>
            <p:cNvSpPr>
              <a:spLocks/>
            </p:cNvSpPr>
            <p:nvPr/>
          </p:nvSpPr>
          <p:spPr bwMode="auto">
            <a:xfrm>
              <a:off x="750" y="4461"/>
              <a:ext cx="572" cy="281"/>
            </a:xfrm>
            <a:custGeom>
              <a:avLst/>
              <a:gdLst/>
              <a:ahLst/>
              <a:cxnLst>
                <a:cxn ang="0">
                  <a:pos x="0" y="281"/>
                </a:cxn>
                <a:cxn ang="0">
                  <a:pos x="0" y="0"/>
                </a:cxn>
                <a:cxn ang="0">
                  <a:pos x="572" y="0"/>
                </a:cxn>
              </a:cxnLst>
              <a:rect l="0" t="0" r="r" b="b"/>
              <a:pathLst>
                <a:path w="572" h="281">
                  <a:moveTo>
                    <a:pt x="0" y="281"/>
                  </a:moveTo>
                  <a:lnTo>
                    <a:pt x="0" y="0"/>
                  </a:lnTo>
                  <a:lnTo>
                    <a:pt x="572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3" name="Freeform 43"/>
            <p:cNvSpPr>
              <a:spLocks/>
            </p:cNvSpPr>
            <p:nvPr/>
          </p:nvSpPr>
          <p:spPr bwMode="auto">
            <a:xfrm>
              <a:off x="1690" y="4898"/>
              <a:ext cx="1295" cy="125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0"/>
                </a:cxn>
                <a:cxn ang="0">
                  <a:pos x="1295" y="0"/>
                </a:cxn>
              </a:cxnLst>
              <a:rect l="0" t="0" r="r" b="b"/>
              <a:pathLst>
                <a:path w="1295" h="125">
                  <a:moveTo>
                    <a:pt x="0" y="125"/>
                  </a:moveTo>
                  <a:lnTo>
                    <a:pt x="0" y="0"/>
                  </a:lnTo>
                  <a:lnTo>
                    <a:pt x="1295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4" name="Freeform 44"/>
            <p:cNvSpPr>
              <a:spLocks/>
            </p:cNvSpPr>
            <p:nvPr/>
          </p:nvSpPr>
          <p:spPr bwMode="auto">
            <a:xfrm>
              <a:off x="1883" y="5041"/>
              <a:ext cx="1222" cy="108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0"/>
                </a:cxn>
                <a:cxn ang="0">
                  <a:pos x="1222" y="0"/>
                </a:cxn>
              </a:cxnLst>
              <a:rect l="0" t="0" r="r" b="b"/>
              <a:pathLst>
                <a:path w="1222" h="108">
                  <a:moveTo>
                    <a:pt x="0" y="108"/>
                  </a:moveTo>
                  <a:lnTo>
                    <a:pt x="0" y="0"/>
                  </a:lnTo>
                  <a:lnTo>
                    <a:pt x="1222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5" name="Freeform 45"/>
            <p:cNvSpPr>
              <a:spLocks/>
            </p:cNvSpPr>
            <p:nvPr/>
          </p:nvSpPr>
          <p:spPr bwMode="auto">
            <a:xfrm>
              <a:off x="2882" y="5185"/>
              <a:ext cx="181" cy="7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0" y="0"/>
                </a:cxn>
                <a:cxn ang="0">
                  <a:pos x="181" y="0"/>
                </a:cxn>
              </a:cxnLst>
              <a:rect l="0" t="0" r="r" b="b"/>
              <a:pathLst>
                <a:path w="181" h="72">
                  <a:moveTo>
                    <a:pt x="0" y="72"/>
                  </a:moveTo>
                  <a:lnTo>
                    <a:pt x="0" y="0"/>
                  </a:lnTo>
                  <a:lnTo>
                    <a:pt x="181" y="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6" name="Freeform 46"/>
            <p:cNvSpPr>
              <a:spLocks/>
            </p:cNvSpPr>
            <p:nvPr/>
          </p:nvSpPr>
          <p:spPr bwMode="auto">
            <a:xfrm>
              <a:off x="2882" y="5262"/>
              <a:ext cx="278" cy="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6"/>
                </a:cxn>
                <a:cxn ang="0">
                  <a:pos x="278" y="66"/>
                </a:cxn>
              </a:cxnLst>
              <a:rect l="0" t="0" r="r" b="b"/>
              <a:pathLst>
                <a:path w="278" h="66">
                  <a:moveTo>
                    <a:pt x="0" y="0"/>
                  </a:moveTo>
                  <a:lnTo>
                    <a:pt x="0" y="66"/>
                  </a:lnTo>
                  <a:lnTo>
                    <a:pt x="278" y="66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7" name="Freeform 47"/>
            <p:cNvSpPr>
              <a:spLocks/>
            </p:cNvSpPr>
            <p:nvPr/>
          </p:nvSpPr>
          <p:spPr bwMode="auto">
            <a:xfrm>
              <a:off x="1883" y="5155"/>
              <a:ext cx="999" cy="1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2"/>
                </a:cxn>
                <a:cxn ang="0">
                  <a:pos x="999" y="102"/>
                </a:cxn>
              </a:cxnLst>
              <a:rect l="0" t="0" r="r" b="b"/>
              <a:pathLst>
                <a:path w="999" h="102">
                  <a:moveTo>
                    <a:pt x="0" y="0"/>
                  </a:moveTo>
                  <a:lnTo>
                    <a:pt x="0" y="102"/>
                  </a:lnTo>
                  <a:lnTo>
                    <a:pt x="999" y="102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8" name="Freeform 48"/>
            <p:cNvSpPr>
              <a:spLocks/>
            </p:cNvSpPr>
            <p:nvPr/>
          </p:nvSpPr>
          <p:spPr bwMode="auto">
            <a:xfrm>
              <a:off x="1690" y="5029"/>
              <a:ext cx="193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0"/>
                </a:cxn>
                <a:cxn ang="0">
                  <a:pos x="193" y="120"/>
                </a:cxn>
              </a:cxnLst>
              <a:rect l="0" t="0" r="r" b="b"/>
              <a:pathLst>
                <a:path w="193" h="120">
                  <a:moveTo>
                    <a:pt x="0" y="0"/>
                  </a:moveTo>
                  <a:lnTo>
                    <a:pt x="0" y="120"/>
                  </a:lnTo>
                  <a:lnTo>
                    <a:pt x="193" y="120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9" name="Freeform 49"/>
            <p:cNvSpPr>
              <a:spLocks/>
            </p:cNvSpPr>
            <p:nvPr/>
          </p:nvSpPr>
          <p:spPr bwMode="auto">
            <a:xfrm>
              <a:off x="750" y="4748"/>
              <a:ext cx="940" cy="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5"/>
                </a:cxn>
                <a:cxn ang="0">
                  <a:pos x="940" y="275"/>
                </a:cxn>
              </a:cxnLst>
              <a:rect l="0" t="0" r="r" b="b"/>
              <a:pathLst>
                <a:path w="940" h="275">
                  <a:moveTo>
                    <a:pt x="0" y="0"/>
                  </a:moveTo>
                  <a:lnTo>
                    <a:pt x="0" y="275"/>
                  </a:lnTo>
                  <a:lnTo>
                    <a:pt x="940" y="275"/>
                  </a:lnTo>
                </a:path>
              </a:pathLst>
            </a:custGeom>
            <a:noFill/>
            <a:ln w="1270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4356100" y="8318500"/>
            <a:ext cx="190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100</a:t>
            </a:r>
            <a:endParaRPr lang="en-US" altLang="ja-JP" sz="1000"/>
          </a:p>
        </p:txBody>
      </p:sp>
      <p:sp>
        <p:nvSpPr>
          <p:cNvPr id="15411" name="Rectangle 51"/>
          <p:cNvSpPr>
            <a:spLocks noChangeArrowheads="1"/>
          </p:cNvSpPr>
          <p:nvPr/>
        </p:nvSpPr>
        <p:spPr bwMode="auto">
          <a:xfrm>
            <a:off x="2825750" y="8148638"/>
            <a:ext cx="127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55</a:t>
            </a:r>
            <a:endParaRPr lang="en-US" altLang="ja-JP" sz="1000"/>
          </a:p>
        </p:txBody>
      </p:sp>
      <p:sp>
        <p:nvSpPr>
          <p:cNvPr id="15412" name="Rectangle 52"/>
          <p:cNvSpPr>
            <a:spLocks noChangeArrowheads="1"/>
          </p:cNvSpPr>
          <p:nvPr/>
        </p:nvSpPr>
        <p:spPr bwMode="auto">
          <a:xfrm>
            <a:off x="2462213" y="7948613"/>
            <a:ext cx="190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100</a:t>
            </a:r>
            <a:endParaRPr lang="en-US" altLang="ja-JP" sz="1000"/>
          </a:p>
        </p:txBody>
      </p:sp>
      <p:sp>
        <p:nvSpPr>
          <p:cNvPr id="15413" name="Rectangle 53"/>
          <p:cNvSpPr>
            <a:spLocks noChangeArrowheads="1"/>
          </p:cNvSpPr>
          <p:nvPr/>
        </p:nvSpPr>
        <p:spPr bwMode="auto">
          <a:xfrm>
            <a:off x="3390900" y="7407275"/>
            <a:ext cx="190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100</a:t>
            </a:r>
            <a:endParaRPr lang="en-US" altLang="ja-JP" sz="1000"/>
          </a:p>
        </p:txBody>
      </p:sp>
      <p:sp>
        <p:nvSpPr>
          <p:cNvPr id="15414" name="Rectangle 54"/>
          <p:cNvSpPr>
            <a:spLocks noChangeArrowheads="1"/>
          </p:cNvSpPr>
          <p:nvPr/>
        </p:nvSpPr>
        <p:spPr bwMode="auto">
          <a:xfrm>
            <a:off x="4040188" y="6951663"/>
            <a:ext cx="190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100</a:t>
            </a:r>
            <a:endParaRPr lang="en-US" altLang="ja-JP" sz="1000"/>
          </a:p>
        </p:txBody>
      </p:sp>
      <p:sp>
        <p:nvSpPr>
          <p:cNvPr id="15415" name="Rectangle 55"/>
          <p:cNvSpPr>
            <a:spLocks noChangeArrowheads="1"/>
          </p:cNvSpPr>
          <p:nvPr/>
        </p:nvSpPr>
        <p:spPr bwMode="auto">
          <a:xfrm>
            <a:off x="3983038" y="6269038"/>
            <a:ext cx="190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100</a:t>
            </a:r>
            <a:endParaRPr lang="en-US" altLang="ja-JP" sz="1000"/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2568575" y="6696075"/>
            <a:ext cx="127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91</a:t>
            </a:r>
            <a:endParaRPr lang="en-US" altLang="ja-JP" sz="1000"/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3036888" y="6440488"/>
            <a:ext cx="127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94</a:t>
            </a:r>
            <a:endParaRPr lang="en-US" altLang="ja-JP" sz="1000"/>
          </a:p>
        </p:txBody>
      </p:sp>
      <p:grpSp>
        <p:nvGrpSpPr>
          <p:cNvPr id="15418" name="Group 58"/>
          <p:cNvGrpSpPr>
            <a:grpSpLocks/>
          </p:cNvGrpSpPr>
          <p:nvPr/>
        </p:nvGrpSpPr>
        <p:grpSpPr bwMode="auto">
          <a:xfrm>
            <a:off x="1446213" y="8648700"/>
            <a:ext cx="633412" cy="74613"/>
            <a:chOff x="1051" y="5520"/>
            <a:chExt cx="399" cy="47"/>
          </a:xfrm>
        </p:grpSpPr>
        <p:sp>
          <p:nvSpPr>
            <p:cNvPr id="15419" name="Line 59"/>
            <p:cNvSpPr>
              <a:spLocks noChangeShapeType="1"/>
            </p:cNvSpPr>
            <p:nvPr/>
          </p:nvSpPr>
          <p:spPr bwMode="auto">
            <a:xfrm>
              <a:off x="1051" y="5543"/>
              <a:ext cx="39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0" name="Line 60"/>
            <p:cNvSpPr>
              <a:spLocks noChangeShapeType="1"/>
            </p:cNvSpPr>
            <p:nvPr/>
          </p:nvSpPr>
          <p:spPr bwMode="auto">
            <a:xfrm>
              <a:off x="1051" y="5520"/>
              <a:ext cx="1" cy="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1" name="Line 61"/>
            <p:cNvSpPr>
              <a:spLocks noChangeShapeType="1"/>
            </p:cNvSpPr>
            <p:nvPr/>
          </p:nvSpPr>
          <p:spPr bwMode="auto">
            <a:xfrm>
              <a:off x="1449" y="5520"/>
              <a:ext cx="1" cy="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422" name="Rectangle 62"/>
          <p:cNvSpPr>
            <a:spLocks noChangeArrowheads="1"/>
          </p:cNvSpPr>
          <p:nvPr/>
        </p:nvSpPr>
        <p:spPr bwMode="auto">
          <a:xfrm>
            <a:off x="1695450" y="8723313"/>
            <a:ext cx="1587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</a:rPr>
              <a:t>0.1</a:t>
            </a:r>
            <a:endParaRPr lang="en-US" altLang="ja-JP" sz="1000"/>
          </a:p>
        </p:txBody>
      </p:sp>
      <p:pic>
        <p:nvPicPr>
          <p:cNvPr id="15424" name="Picture 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9075" y="279400"/>
            <a:ext cx="6111875" cy="564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425" name="Text Box 65"/>
          <p:cNvSpPr txBox="1">
            <a:spLocks noChangeArrowheads="1"/>
          </p:cNvSpPr>
          <p:nvPr/>
        </p:nvSpPr>
        <p:spPr bwMode="auto">
          <a:xfrm>
            <a:off x="793750" y="1658938"/>
            <a:ext cx="650875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Td59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Td153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pallidipin 2</a:t>
            </a: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793750" y="3100388"/>
            <a:ext cx="650875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Td59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Td153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pallidipin 2</a:t>
            </a:r>
          </a:p>
        </p:txBody>
      </p:sp>
      <p:sp>
        <p:nvSpPr>
          <p:cNvPr id="15427" name="Text Box 67"/>
          <p:cNvSpPr txBox="1">
            <a:spLocks noChangeArrowheads="1"/>
          </p:cNvSpPr>
          <p:nvPr/>
        </p:nvSpPr>
        <p:spPr bwMode="auto">
          <a:xfrm>
            <a:off x="793750" y="4541838"/>
            <a:ext cx="650875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Td17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Td34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Td38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Td42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Td59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Td153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pallidipin 2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880100" y="217488"/>
            <a:ext cx="28575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54</a:t>
            </a:r>
          </a:p>
          <a:p>
            <a:r>
              <a:rPr lang="en-US" altLang="ja-JP" sz="800">
                <a:latin typeface="Times New Roman" pitchFamily="-12" charset="0"/>
              </a:rPr>
              <a:t>59</a:t>
            </a:r>
          </a:p>
          <a:p>
            <a:r>
              <a:rPr lang="en-US" altLang="ja-JP" sz="800">
                <a:latin typeface="Times New Roman" pitchFamily="-12" charset="0"/>
              </a:rPr>
              <a:t>59</a:t>
            </a:r>
          </a:p>
          <a:p>
            <a:r>
              <a:rPr lang="en-US" altLang="ja-JP" sz="800">
                <a:latin typeface="Times New Roman" pitchFamily="-12" charset="0"/>
              </a:rPr>
              <a:t>59</a:t>
            </a:r>
          </a:p>
          <a:p>
            <a:r>
              <a:rPr lang="en-US" altLang="ja-JP" sz="800">
                <a:latin typeface="Times New Roman" pitchFamily="-12" charset="0"/>
              </a:rPr>
              <a:t>59</a:t>
            </a:r>
          </a:p>
          <a:p>
            <a:r>
              <a:rPr lang="en-US" altLang="ja-JP" sz="800">
                <a:latin typeface="Times New Roman" pitchFamily="-12" charset="0"/>
              </a:rPr>
              <a:t>59</a:t>
            </a:r>
          </a:p>
          <a:p>
            <a:r>
              <a:rPr lang="en-US" altLang="ja-JP" sz="800">
                <a:latin typeface="Times New Roman" pitchFamily="-12" charset="0"/>
              </a:rPr>
              <a:t>52</a:t>
            </a:r>
          </a:p>
          <a:p>
            <a:r>
              <a:rPr lang="en-US" altLang="ja-JP" sz="800">
                <a:latin typeface="Times New Roman" pitchFamily="-12" charset="0"/>
              </a:rPr>
              <a:t>54</a:t>
            </a:r>
          </a:p>
          <a:p>
            <a:r>
              <a:rPr lang="en-US" altLang="ja-JP" sz="800">
                <a:latin typeface="Times New Roman" pitchFamily="-12" charset="0"/>
              </a:rPr>
              <a:t>60</a:t>
            </a:r>
          </a:p>
          <a:p>
            <a:r>
              <a:rPr lang="en-US" altLang="ja-JP" sz="800">
                <a:latin typeface="Times New Roman" pitchFamily="-12" charset="0"/>
              </a:rPr>
              <a:t>60</a:t>
            </a:r>
          </a:p>
          <a:p>
            <a:r>
              <a:rPr lang="en-US" altLang="ja-JP" sz="800">
                <a:latin typeface="Times New Roman" pitchFamily="-12" charset="0"/>
              </a:rPr>
              <a:t>55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5876925" y="1662113"/>
            <a:ext cx="33655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111</a:t>
            </a:r>
          </a:p>
          <a:p>
            <a:r>
              <a:rPr lang="en-US" altLang="ja-JP" sz="800">
                <a:latin typeface="Times New Roman" pitchFamily="-12" charset="0"/>
              </a:rPr>
              <a:t>119</a:t>
            </a:r>
          </a:p>
          <a:p>
            <a:r>
              <a:rPr lang="en-US" altLang="ja-JP" sz="800">
                <a:latin typeface="Times New Roman" pitchFamily="-12" charset="0"/>
              </a:rPr>
              <a:t>119</a:t>
            </a:r>
          </a:p>
          <a:p>
            <a:r>
              <a:rPr lang="en-US" altLang="ja-JP" sz="800">
                <a:latin typeface="Times New Roman" pitchFamily="-12" charset="0"/>
              </a:rPr>
              <a:t>113</a:t>
            </a:r>
          </a:p>
          <a:p>
            <a:r>
              <a:rPr lang="en-US" altLang="ja-JP" sz="800">
                <a:latin typeface="Times New Roman" pitchFamily="-12" charset="0"/>
              </a:rPr>
              <a:t>113</a:t>
            </a:r>
          </a:p>
          <a:p>
            <a:r>
              <a:rPr lang="en-US" altLang="ja-JP" sz="800">
                <a:latin typeface="Times New Roman" pitchFamily="-12" charset="0"/>
              </a:rPr>
              <a:t>113</a:t>
            </a:r>
          </a:p>
          <a:p>
            <a:r>
              <a:rPr lang="en-US" altLang="ja-JP" sz="800">
                <a:latin typeface="Times New Roman" pitchFamily="-12" charset="0"/>
              </a:rPr>
              <a:t>103</a:t>
            </a:r>
          </a:p>
          <a:p>
            <a:r>
              <a:rPr lang="en-US" altLang="ja-JP" sz="800">
                <a:latin typeface="Times New Roman" pitchFamily="-12" charset="0"/>
              </a:rPr>
              <a:t>106</a:t>
            </a:r>
          </a:p>
          <a:p>
            <a:r>
              <a:rPr lang="en-US" altLang="ja-JP" sz="800">
                <a:latin typeface="Times New Roman" pitchFamily="-12" charset="0"/>
              </a:rPr>
              <a:t>114</a:t>
            </a:r>
          </a:p>
          <a:p>
            <a:r>
              <a:rPr lang="en-US" altLang="ja-JP" sz="800">
                <a:latin typeface="Times New Roman" pitchFamily="-12" charset="0"/>
              </a:rPr>
              <a:t>114</a:t>
            </a:r>
          </a:p>
          <a:p>
            <a:r>
              <a:rPr lang="en-US" altLang="ja-JP" sz="800">
                <a:latin typeface="Times New Roman" pitchFamily="-12" charset="0"/>
              </a:rPr>
              <a:t>107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5880100" y="3106738"/>
            <a:ext cx="33655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159</a:t>
            </a:r>
          </a:p>
          <a:p>
            <a:r>
              <a:rPr lang="en-US" altLang="ja-JP" sz="800">
                <a:latin typeface="Times New Roman" pitchFamily="-12" charset="0"/>
              </a:rPr>
              <a:t>174</a:t>
            </a:r>
          </a:p>
          <a:p>
            <a:r>
              <a:rPr lang="en-US" altLang="ja-JP" sz="800">
                <a:latin typeface="Times New Roman" pitchFamily="-12" charset="0"/>
              </a:rPr>
              <a:t>174</a:t>
            </a:r>
          </a:p>
          <a:p>
            <a:r>
              <a:rPr lang="en-US" altLang="ja-JP" sz="800">
                <a:latin typeface="Times New Roman" pitchFamily="-12" charset="0"/>
              </a:rPr>
              <a:t>166</a:t>
            </a:r>
          </a:p>
          <a:p>
            <a:r>
              <a:rPr lang="en-US" altLang="ja-JP" sz="800">
                <a:latin typeface="Times New Roman" pitchFamily="-12" charset="0"/>
              </a:rPr>
              <a:t>168</a:t>
            </a:r>
          </a:p>
          <a:p>
            <a:r>
              <a:rPr lang="en-US" altLang="ja-JP" sz="800">
                <a:latin typeface="Times New Roman" pitchFamily="-12" charset="0"/>
              </a:rPr>
              <a:t>168</a:t>
            </a:r>
          </a:p>
          <a:p>
            <a:r>
              <a:rPr lang="en-US" altLang="ja-JP" sz="800">
                <a:latin typeface="Times New Roman" pitchFamily="-12" charset="0"/>
              </a:rPr>
              <a:t>149</a:t>
            </a:r>
          </a:p>
          <a:p>
            <a:r>
              <a:rPr lang="en-US" altLang="ja-JP" sz="800">
                <a:latin typeface="Times New Roman" pitchFamily="-12" charset="0"/>
              </a:rPr>
              <a:t>152</a:t>
            </a:r>
          </a:p>
          <a:p>
            <a:r>
              <a:rPr lang="en-US" altLang="ja-JP" sz="800">
                <a:latin typeface="Times New Roman" pitchFamily="-12" charset="0"/>
              </a:rPr>
              <a:t>168</a:t>
            </a:r>
          </a:p>
          <a:p>
            <a:r>
              <a:rPr lang="en-US" altLang="ja-JP" sz="800">
                <a:latin typeface="Times New Roman" pitchFamily="-12" charset="0"/>
              </a:rPr>
              <a:t>170</a:t>
            </a:r>
          </a:p>
          <a:p>
            <a:r>
              <a:rPr lang="en-US" altLang="ja-JP" sz="800">
                <a:latin typeface="Times New Roman" pitchFamily="-12" charset="0"/>
              </a:rPr>
              <a:t>157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5876925" y="4551363"/>
            <a:ext cx="33655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190</a:t>
            </a:r>
          </a:p>
          <a:p>
            <a:r>
              <a:rPr lang="en-US" altLang="ja-JP" sz="800">
                <a:latin typeface="Times New Roman" pitchFamily="-12" charset="0"/>
              </a:rPr>
              <a:t>189</a:t>
            </a:r>
          </a:p>
          <a:p>
            <a:r>
              <a:rPr lang="en-US" altLang="ja-JP" sz="800">
                <a:latin typeface="Times New Roman" pitchFamily="-12" charset="0"/>
              </a:rPr>
              <a:t>189</a:t>
            </a:r>
          </a:p>
          <a:p>
            <a:r>
              <a:rPr lang="en-US" altLang="ja-JP" sz="800">
                <a:latin typeface="Times New Roman" pitchFamily="-12" charset="0"/>
              </a:rPr>
              <a:t>203</a:t>
            </a:r>
          </a:p>
          <a:p>
            <a:r>
              <a:rPr lang="en-US" altLang="ja-JP" sz="800">
                <a:latin typeface="Times New Roman" pitchFamily="-12" charset="0"/>
              </a:rPr>
              <a:t>170</a:t>
            </a:r>
          </a:p>
          <a:p>
            <a:r>
              <a:rPr lang="en-US" altLang="ja-JP" sz="800">
                <a:latin typeface="Times New Roman" pitchFamily="-12" charset="0"/>
              </a:rPr>
              <a:t>203</a:t>
            </a:r>
          </a:p>
          <a:p>
            <a:r>
              <a:rPr lang="en-US" altLang="ja-JP" sz="800">
                <a:latin typeface="Times New Roman" pitchFamily="-12" charset="0"/>
              </a:rPr>
              <a:t>175</a:t>
            </a:r>
          </a:p>
          <a:p>
            <a:r>
              <a:rPr lang="en-US" altLang="ja-JP" sz="800">
                <a:latin typeface="Times New Roman" pitchFamily="-12" charset="0"/>
              </a:rPr>
              <a:t>183</a:t>
            </a:r>
          </a:p>
          <a:p>
            <a:r>
              <a:rPr lang="en-US" altLang="ja-JP" sz="800">
                <a:latin typeface="Times New Roman" pitchFamily="-12" charset="0"/>
              </a:rPr>
              <a:t>199</a:t>
            </a:r>
          </a:p>
          <a:p>
            <a:r>
              <a:rPr lang="en-US" altLang="ja-JP" sz="800">
                <a:latin typeface="Times New Roman" pitchFamily="-12" charset="0"/>
              </a:rPr>
              <a:t>205</a:t>
            </a:r>
          </a:p>
          <a:p>
            <a:r>
              <a:rPr lang="en-US" altLang="ja-JP" sz="800">
                <a:latin typeface="Times New Roman" pitchFamily="-12" charset="0"/>
              </a:rPr>
              <a:t>180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722688" y="6376988"/>
            <a:ext cx="4159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Td09 </a:t>
            </a:r>
            <a:endParaRPr lang="en-US" altLang="ja-JP"/>
          </a:p>
        </p:txBody>
      </p:sp>
      <p:sp>
        <p:nvSpPr>
          <p:cNvPr id="16387" name="Freeform 3"/>
          <p:cNvSpPr>
            <a:spLocks/>
          </p:cNvSpPr>
          <p:nvPr/>
        </p:nvSpPr>
        <p:spPr bwMode="auto">
          <a:xfrm>
            <a:off x="3121025" y="6470650"/>
            <a:ext cx="601663" cy="190500"/>
          </a:xfrm>
          <a:custGeom>
            <a:avLst/>
            <a:gdLst/>
            <a:ahLst/>
            <a:cxnLst>
              <a:cxn ang="0">
                <a:pos x="0" y="120"/>
              </a:cxn>
              <a:cxn ang="0">
                <a:pos x="0" y="0"/>
              </a:cxn>
              <a:cxn ang="0">
                <a:pos x="379" y="0"/>
              </a:cxn>
            </a:cxnLst>
            <a:rect l="0" t="0" r="r" b="b"/>
            <a:pathLst>
              <a:path w="379" h="120">
                <a:moveTo>
                  <a:pt x="0" y="120"/>
                </a:moveTo>
                <a:lnTo>
                  <a:pt x="0" y="0"/>
                </a:lnTo>
                <a:lnTo>
                  <a:pt x="379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124325" y="6629400"/>
            <a:ext cx="415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Td11 </a:t>
            </a:r>
            <a:endParaRPr lang="en-US" altLang="ja-JP"/>
          </a:p>
        </p:txBody>
      </p:sp>
      <p:sp>
        <p:nvSpPr>
          <p:cNvPr id="16389" name="Freeform 5"/>
          <p:cNvSpPr>
            <a:spLocks/>
          </p:cNvSpPr>
          <p:nvPr/>
        </p:nvSpPr>
        <p:spPr bwMode="auto">
          <a:xfrm>
            <a:off x="3268663" y="6724650"/>
            <a:ext cx="844550" cy="125413"/>
          </a:xfrm>
          <a:custGeom>
            <a:avLst/>
            <a:gdLst/>
            <a:ahLst/>
            <a:cxnLst>
              <a:cxn ang="0">
                <a:pos x="0" y="79"/>
              </a:cxn>
              <a:cxn ang="0">
                <a:pos x="0" y="0"/>
              </a:cxn>
              <a:cxn ang="0">
                <a:pos x="532" y="0"/>
              </a:cxn>
            </a:cxnLst>
            <a:rect l="0" t="0" r="r" b="b"/>
            <a:pathLst>
              <a:path w="532" h="79">
                <a:moveTo>
                  <a:pt x="0" y="79"/>
                </a:moveTo>
                <a:lnTo>
                  <a:pt x="0" y="0"/>
                </a:lnTo>
                <a:lnTo>
                  <a:pt x="532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933825" y="6883400"/>
            <a:ext cx="415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Td10 </a:t>
            </a:r>
            <a:endParaRPr lang="en-US" altLang="ja-JP"/>
          </a:p>
        </p:txBody>
      </p:sp>
      <p:sp>
        <p:nvSpPr>
          <p:cNvPr id="16391" name="Freeform 7"/>
          <p:cNvSpPr>
            <a:spLocks/>
          </p:cNvSpPr>
          <p:nvPr/>
        </p:nvSpPr>
        <p:spPr bwMode="auto">
          <a:xfrm>
            <a:off x="3268663" y="6861175"/>
            <a:ext cx="665162" cy="1158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3"/>
              </a:cxn>
              <a:cxn ang="0">
                <a:pos x="419" y="73"/>
              </a:cxn>
            </a:cxnLst>
            <a:rect l="0" t="0" r="r" b="b"/>
            <a:pathLst>
              <a:path w="419" h="73">
                <a:moveTo>
                  <a:pt x="0" y="0"/>
                </a:moveTo>
                <a:lnTo>
                  <a:pt x="0" y="73"/>
                </a:lnTo>
                <a:lnTo>
                  <a:pt x="419" y="73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Freeform 8"/>
          <p:cNvSpPr>
            <a:spLocks/>
          </p:cNvSpPr>
          <p:nvPr/>
        </p:nvSpPr>
        <p:spPr bwMode="auto">
          <a:xfrm>
            <a:off x="3121025" y="6670675"/>
            <a:ext cx="147638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3"/>
              </a:cxn>
              <a:cxn ang="0">
                <a:pos x="93" y="113"/>
              </a:cxn>
            </a:cxnLst>
            <a:rect l="0" t="0" r="r" b="b"/>
            <a:pathLst>
              <a:path w="93" h="113">
                <a:moveTo>
                  <a:pt x="0" y="0"/>
                </a:moveTo>
                <a:lnTo>
                  <a:pt x="0" y="113"/>
                </a:lnTo>
                <a:lnTo>
                  <a:pt x="93" y="113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3" name="Freeform 9"/>
          <p:cNvSpPr>
            <a:spLocks/>
          </p:cNvSpPr>
          <p:nvPr/>
        </p:nvSpPr>
        <p:spPr bwMode="auto">
          <a:xfrm>
            <a:off x="2151063" y="6661150"/>
            <a:ext cx="969962" cy="284163"/>
          </a:xfrm>
          <a:custGeom>
            <a:avLst/>
            <a:gdLst/>
            <a:ahLst/>
            <a:cxnLst>
              <a:cxn ang="0">
                <a:pos x="0" y="179"/>
              </a:cxn>
              <a:cxn ang="0">
                <a:pos x="0" y="0"/>
              </a:cxn>
              <a:cxn ang="0">
                <a:pos x="611" y="0"/>
              </a:cxn>
            </a:cxnLst>
            <a:rect l="0" t="0" r="r" b="b"/>
            <a:pathLst>
              <a:path w="611" h="179">
                <a:moveTo>
                  <a:pt x="0" y="179"/>
                </a:moveTo>
                <a:lnTo>
                  <a:pt x="0" y="0"/>
                </a:lnTo>
                <a:lnTo>
                  <a:pt x="611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4440238" y="7135813"/>
            <a:ext cx="4159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Td45 </a:t>
            </a:r>
            <a:endParaRPr lang="en-US" altLang="ja-JP"/>
          </a:p>
        </p:txBody>
      </p:sp>
      <p:sp>
        <p:nvSpPr>
          <p:cNvPr id="16395" name="Freeform 11"/>
          <p:cNvSpPr>
            <a:spLocks/>
          </p:cNvSpPr>
          <p:nvPr/>
        </p:nvSpPr>
        <p:spPr bwMode="auto">
          <a:xfrm>
            <a:off x="2151063" y="6956425"/>
            <a:ext cx="2289175" cy="2746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73"/>
              </a:cxn>
              <a:cxn ang="0">
                <a:pos x="1442" y="173"/>
              </a:cxn>
            </a:cxnLst>
            <a:rect l="0" t="0" r="r" b="b"/>
            <a:pathLst>
              <a:path w="1442" h="173">
                <a:moveTo>
                  <a:pt x="0" y="0"/>
                </a:moveTo>
                <a:lnTo>
                  <a:pt x="0" y="173"/>
                </a:lnTo>
                <a:lnTo>
                  <a:pt x="1442" y="173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6" name="Freeform 12"/>
          <p:cNvSpPr>
            <a:spLocks/>
          </p:cNvSpPr>
          <p:nvPr/>
        </p:nvSpPr>
        <p:spPr bwMode="auto">
          <a:xfrm>
            <a:off x="833438" y="6945313"/>
            <a:ext cx="1317625" cy="263525"/>
          </a:xfrm>
          <a:custGeom>
            <a:avLst/>
            <a:gdLst/>
            <a:ahLst/>
            <a:cxnLst>
              <a:cxn ang="0">
                <a:pos x="0" y="166"/>
              </a:cxn>
              <a:cxn ang="0">
                <a:pos x="0" y="0"/>
              </a:cxn>
              <a:cxn ang="0">
                <a:pos x="830" y="0"/>
              </a:cxn>
            </a:cxnLst>
            <a:rect l="0" t="0" r="r" b="b"/>
            <a:pathLst>
              <a:path w="830" h="166">
                <a:moveTo>
                  <a:pt x="0" y="166"/>
                </a:moveTo>
                <a:lnTo>
                  <a:pt x="0" y="0"/>
                </a:lnTo>
                <a:lnTo>
                  <a:pt x="830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4651375" y="7389813"/>
            <a:ext cx="4159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Td18 </a:t>
            </a:r>
            <a:endParaRPr lang="en-US" altLang="ja-JP"/>
          </a:p>
        </p:txBody>
      </p:sp>
      <p:sp>
        <p:nvSpPr>
          <p:cNvPr id="16398" name="Freeform 14"/>
          <p:cNvSpPr>
            <a:spLocks/>
          </p:cNvSpPr>
          <p:nvPr/>
        </p:nvSpPr>
        <p:spPr bwMode="auto">
          <a:xfrm>
            <a:off x="833438" y="7219950"/>
            <a:ext cx="3806825" cy="263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6"/>
              </a:cxn>
              <a:cxn ang="0">
                <a:pos x="2398" y="166"/>
              </a:cxn>
            </a:cxnLst>
            <a:rect l="0" t="0" r="r" b="b"/>
            <a:pathLst>
              <a:path w="2398" h="166">
                <a:moveTo>
                  <a:pt x="0" y="0"/>
                </a:moveTo>
                <a:lnTo>
                  <a:pt x="0" y="166"/>
                </a:lnTo>
                <a:lnTo>
                  <a:pt x="2398" y="166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9" name="Freeform 15"/>
          <p:cNvSpPr>
            <a:spLocks/>
          </p:cNvSpPr>
          <p:nvPr/>
        </p:nvSpPr>
        <p:spPr bwMode="auto">
          <a:xfrm>
            <a:off x="420688" y="7219950"/>
            <a:ext cx="412750" cy="252413"/>
          </a:xfrm>
          <a:custGeom>
            <a:avLst/>
            <a:gdLst/>
            <a:ahLst/>
            <a:cxnLst>
              <a:cxn ang="0">
                <a:pos x="0" y="159"/>
              </a:cxn>
              <a:cxn ang="0">
                <a:pos x="0" y="0"/>
              </a:cxn>
              <a:cxn ang="0">
                <a:pos x="260" y="0"/>
              </a:cxn>
            </a:cxnLst>
            <a:rect l="0" t="0" r="r" b="b"/>
            <a:pathLst>
              <a:path w="260" h="159">
                <a:moveTo>
                  <a:pt x="0" y="159"/>
                </a:moveTo>
                <a:lnTo>
                  <a:pt x="0" y="0"/>
                </a:lnTo>
                <a:lnTo>
                  <a:pt x="260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4660900" y="7613650"/>
            <a:ext cx="16240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 pallidipin-like lipocalin</a:t>
            </a:r>
            <a:endParaRPr lang="en-US" altLang="ja-JP"/>
          </a:p>
        </p:txBody>
      </p:sp>
      <p:sp>
        <p:nvSpPr>
          <p:cNvPr id="16401" name="Freeform 17"/>
          <p:cNvSpPr>
            <a:spLocks/>
          </p:cNvSpPr>
          <p:nvPr/>
        </p:nvSpPr>
        <p:spPr bwMode="auto">
          <a:xfrm>
            <a:off x="420688" y="7483475"/>
            <a:ext cx="4219575" cy="254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60"/>
              </a:cxn>
              <a:cxn ang="0">
                <a:pos x="2658" y="160"/>
              </a:cxn>
            </a:cxnLst>
            <a:rect l="0" t="0" r="r" b="b"/>
            <a:pathLst>
              <a:path w="2658" h="160">
                <a:moveTo>
                  <a:pt x="0" y="0"/>
                </a:moveTo>
                <a:lnTo>
                  <a:pt x="0" y="160"/>
                </a:lnTo>
                <a:lnTo>
                  <a:pt x="2658" y="16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949325" y="8094663"/>
            <a:ext cx="611188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949325" y="8053388"/>
            <a:ext cx="1588" cy="8413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1560513" y="8053388"/>
            <a:ext cx="1587" cy="8413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1149350" y="8137525"/>
            <a:ext cx="2667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0.05</a:t>
            </a:r>
            <a:endParaRPr lang="en-US" altLang="ja-JP"/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849313" y="1466850"/>
            <a:ext cx="11414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Td09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pallidipin-like lipocalin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849313" y="2306638"/>
            <a:ext cx="11414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Td09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pallidipin-like lipocalin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849313" y="3146425"/>
            <a:ext cx="11414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Td09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pallidipin-like lipocalin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849313" y="3986213"/>
            <a:ext cx="11414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Td09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pallidipin-like lipocalin</a:t>
            </a:r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849313" y="4826000"/>
            <a:ext cx="11414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ja-JP" sz="800">
                <a:latin typeface="Times New Roman" pitchFamily="-12" charset="0"/>
              </a:rPr>
              <a:t>Td09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Td10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Td11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Td18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Td45</a:t>
            </a:r>
          </a:p>
          <a:p>
            <a:pPr algn="r"/>
            <a:r>
              <a:rPr lang="en-US" altLang="ja-JP" sz="800">
                <a:latin typeface="Times New Roman" pitchFamily="-12" charset="0"/>
              </a:rPr>
              <a:t>pallidipin-like lipocalin</a:t>
            </a:r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4792663" y="220345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3275013" y="387985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3922713" y="136525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5287963" y="1320800"/>
            <a:ext cx="412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###</a:t>
            </a:r>
          </a:p>
        </p:txBody>
      </p:sp>
      <p:sp>
        <p:nvSpPr>
          <p:cNvPr id="16415" name="Text Box 31"/>
          <p:cNvSpPr txBox="1">
            <a:spLocks noChangeArrowheads="1"/>
          </p:cNvSpPr>
          <p:nvPr/>
        </p:nvSpPr>
        <p:spPr bwMode="auto">
          <a:xfrm>
            <a:off x="544513" y="9810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A</a:t>
            </a:r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561975" y="594042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B</a:t>
            </a:r>
          </a:p>
        </p:txBody>
      </p:sp>
      <p:sp>
        <p:nvSpPr>
          <p:cNvPr id="16417" name="Text Box 33"/>
          <p:cNvSpPr txBox="1">
            <a:spLocks noChangeArrowheads="1"/>
          </p:cNvSpPr>
          <p:nvPr/>
        </p:nvSpPr>
        <p:spPr bwMode="auto">
          <a:xfrm>
            <a:off x="6013450" y="877728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Fig. S7</a:t>
            </a:r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6389688" y="4832350"/>
            <a:ext cx="3365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198</a:t>
            </a:r>
          </a:p>
          <a:p>
            <a:r>
              <a:rPr lang="en-US" altLang="ja-JP" sz="800">
                <a:latin typeface="Times New Roman" pitchFamily="-12" charset="0"/>
              </a:rPr>
              <a:t>198</a:t>
            </a:r>
          </a:p>
          <a:p>
            <a:r>
              <a:rPr lang="en-US" altLang="ja-JP" sz="800">
                <a:latin typeface="Times New Roman" pitchFamily="-12" charset="0"/>
              </a:rPr>
              <a:t>197</a:t>
            </a:r>
          </a:p>
          <a:p>
            <a:r>
              <a:rPr lang="en-US" altLang="ja-JP" sz="800">
                <a:latin typeface="Times New Roman" pitchFamily="-12" charset="0"/>
              </a:rPr>
              <a:t>197</a:t>
            </a:r>
          </a:p>
          <a:p>
            <a:r>
              <a:rPr lang="en-US" altLang="ja-JP" sz="800">
                <a:latin typeface="Times New Roman" pitchFamily="-12" charset="0"/>
              </a:rPr>
              <a:t>193</a:t>
            </a:r>
          </a:p>
          <a:p>
            <a:r>
              <a:rPr lang="en-US" altLang="ja-JP" sz="800">
                <a:latin typeface="Times New Roman" pitchFamily="-12" charset="0"/>
              </a:rPr>
              <a:t>241</a:t>
            </a:r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6373813" y="1476375"/>
            <a:ext cx="2857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58</a:t>
            </a:r>
          </a:p>
          <a:p>
            <a:r>
              <a:rPr lang="en-US" altLang="ja-JP" sz="800">
                <a:latin typeface="Times New Roman" pitchFamily="-12" charset="0"/>
              </a:rPr>
              <a:t>58</a:t>
            </a:r>
          </a:p>
          <a:p>
            <a:r>
              <a:rPr lang="en-US" altLang="ja-JP" sz="800">
                <a:latin typeface="Times New Roman" pitchFamily="-12" charset="0"/>
              </a:rPr>
              <a:t>58</a:t>
            </a:r>
          </a:p>
          <a:p>
            <a:r>
              <a:rPr lang="en-US" altLang="ja-JP" sz="800">
                <a:latin typeface="Times New Roman" pitchFamily="-12" charset="0"/>
              </a:rPr>
              <a:t>59</a:t>
            </a:r>
          </a:p>
          <a:p>
            <a:r>
              <a:rPr lang="en-US" altLang="ja-JP" sz="800">
                <a:latin typeface="Times New Roman" pitchFamily="-12" charset="0"/>
              </a:rPr>
              <a:t>57</a:t>
            </a:r>
          </a:p>
          <a:p>
            <a:r>
              <a:rPr lang="en-US" altLang="ja-JP" sz="800">
                <a:latin typeface="Times New Roman" pitchFamily="-12" charset="0"/>
              </a:rPr>
              <a:t>57</a:t>
            </a:r>
          </a:p>
        </p:txBody>
      </p:sp>
      <p:sp>
        <p:nvSpPr>
          <p:cNvPr id="16420" name="Text Box 36"/>
          <p:cNvSpPr txBox="1">
            <a:spLocks noChangeArrowheads="1"/>
          </p:cNvSpPr>
          <p:nvPr/>
        </p:nvSpPr>
        <p:spPr bwMode="auto">
          <a:xfrm>
            <a:off x="6376988" y="2314575"/>
            <a:ext cx="3365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117</a:t>
            </a:r>
          </a:p>
          <a:p>
            <a:r>
              <a:rPr lang="en-US" altLang="ja-JP" sz="800">
                <a:latin typeface="Times New Roman" pitchFamily="-12" charset="0"/>
              </a:rPr>
              <a:t>117</a:t>
            </a:r>
          </a:p>
          <a:p>
            <a:r>
              <a:rPr lang="en-US" altLang="ja-JP" sz="800">
                <a:latin typeface="Times New Roman" pitchFamily="-12" charset="0"/>
              </a:rPr>
              <a:t>116</a:t>
            </a:r>
          </a:p>
          <a:p>
            <a:r>
              <a:rPr lang="en-US" altLang="ja-JP" sz="800">
                <a:latin typeface="Times New Roman" pitchFamily="-12" charset="0"/>
              </a:rPr>
              <a:t>119</a:t>
            </a:r>
          </a:p>
          <a:p>
            <a:r>
              <a:rPr lang="en-US" altLang="ja-JP" sz="800">
                <a:latin typeface="Times New Roman" pitchFamily="-12" charset="0"/>
              </a:rPr>
              <a:t>115</a:t>
            </a:r>
          </a:p>
          <a:p>
            <a:r>
              <a:rPr lang="en-US" altLang="ja-JP" sz="800">
                <a:latin typeface="Times New Roman" pitchFamily="-12" charset="0"/>
              </a:rPr>
              <a:t>115</a:t>
            </a:r>
          </a:p>
        </p:txBody>
      </p:sp>
      <p:sp>
        <p:nvSpPr>
          <p:cNvPr id="16421" name="Text Box 37"/>
          <p:cNvSpPr txBox="1">
            <a:spLocks noChangeArrowheads="1"/>
          </p:cNvSpPr>
          <p:nvPr/>
        </p:nvSpPr>
        <p:spPr bwMode="auto">
          <a:xfrm>
            <a:off x="6373813" y="3154363"/>
            <a:ext cx="3365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175</a:t>
            </a:r>
          </a:p>
          <a:p>
            <a:r>
              <a:rPr lang="en-US" altLang="ja-JP" sz="800">
                <a:latin typeface="Times New Roman" pitchFamily="-12" charset="0"/>
              </a:rPr>
              <a:t>175</a:t>
            </a:r>
          </a:p>
          <a:p>
            <a:r>
              <a:rPr lang="en-US" altLang="ja-JP" sz="800">
                <a:latin typeface="Times New Roman" pitchFamily="-12" charset="0"/>
              </a:rPr>
              <a:t>174</a:t>
            </a:r>
          </a:p>
          <a:p>
            <a:r>
              <a:rPr lang="en-US" altLang="ja-JP" sz="800">
                <a:latin typeface="Times New Roman" pitchFamily="-12" charset="0"/>
              </a:rPr>
              <a:t>175</a:t>
            </a:r>
          </a:p>
          <a:p>
            <a:r>
              <a:rPr lang="en-US" altLang="ja-JP" sz="800">
                <a:latin typeface="Times New Roman" pitchFamily="-12" charset="0"/>
              </a:rPr>
              <a:t>171</a:t>
            </a:r>
          </a:p>
          <a:p>
            <a:r>
              <a:rPr lang="en-US" altLang="ja-JP" sz="800">
                <a:latin typeface="Times New Roman" pitchFamily="-12" charset="0"/>
              </a:rPr>
              <a:t>173</a:t>
            </a:r>
          </a:p>
        </p:txBody>
      </p: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6384925" y="3992563"/>
            <a:ext cx="3365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800">
                <a:latin typeface="Times New Roman" pitchFamily="-12" charset="0"/>
              </a:rPr>
              <a:t>198</a:t>
            </a:r>
          </a:p>
          <a:p>
            <a:r>
              <a:rPr lang="en-US" altLang="ja-JP" sz="800">
                <a:latin typeface="Times New Roman" pitchFamily="-12" charset="0"/>
              </a:rPr>
              <a:t>198</a:t>
            </a:r>
          </a:p>
          <a:p>
            <a:r>
              <a:rPr lang="en-US" altLang="ja-JP" sz="800">
                <a:latin typeface="Times New Roman" pitchFamily="-12" charset="0"/>
              </a:rPr>
              <a:t>197</a:t>
            </a:r>
          </a:p>
          <a:p>
            <a:r>
              <a:rPr lang="en-US" altLang="ja-JP" sz="800">
                <a:latin typeface="Times New Roman" pitchFamily="-12" charset="0"/>
              </a:rPr>
              <a:t>197</a:t>
            </a:r>
          </a:p>
          <a:p>
            <a:r>
              <a:rPr lang="en-US" altLang="ja-JP" sz="800">
                <a:latin typeface="Times New Roman" pitchFamily="-12" charset="0"/>
              </a:rPr>
              <a:t>193</a:t>
            </a:r>
          </a:p>
          <a:p>
            <a:r>
              <a:rPr lang="en-US" altLang="ja-JP" sz="800">
                <a:latin typeface="Times New Roman" pitchFamily="-12" charset="0"/>
              </a:rPr>
              <a:t>233</a:t>
            </a:r>
          </a:p>
        </p:txBody>
      </p:sp>
      <p:sp>
        <p:nvSpPr>
          <p:cNvPr id="16423" name="Text Box 39"/>
          <p:cNvSpPr txBox="1">
            <a:spLocks noChangeArrowheads="1"/>
          </p:cNvSpPr>
          <p:nvPr/>
        </p:nvSpPr>
        <p:spPr bwMode="auto">
          <a:xfrm>
            <a:off x="5945188" y="220345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3930650" y="304006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Times New Roman" pitchFamily="-12" charset="0"/>
              </a:rPr>
              <a:t>*</a:t>
            </a:r>
          </a:p>
        </p:txBody>
      </p:sp>
      <p:pic>
        <p:nvPicPr>
          <p:cNvPr id="16425" name="Picture 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063" y="1536700"/>
            <a:ext cx="6076950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426" name="Text Box 42"/>
          <p:cNvSpPr txBox="1">
            <a:spLocks noChangeArrowheads="1"/>
          </p:cNvSpPr>
          <p:nvPr/>
        </p:nvSpPr>
        <p:spPr bwMode="auto">
          <a:xfrm>
            <a:off x="1860550" y="6740525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99</a:t>
            </a:r>
          </a:p>
        </p:txBody>
      </p: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2832100" y="6454775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99</a:t>
            </a:r>
          </a:p>
        </p:txBody>
      </p:sp>
      <p:sp>
        <p:nvSpPr>
          <p:cNvPr id="16428" name="Text Box 44"/>
          <p:cNvSpPr txBox="1">
            <a:spLocks noChangeArrowheads="1"/>
          </p:cNvSpPr>
          <p:nvPr/>
        </p:nvSpPr>
        <p:spPr bwMode="auto">
          <a:xfrm>
            <a:off x="3041650" y="6654800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53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615950" y="398463"/>
            <a:ext cx="5741988" cy="3902075"/>
            <a:chOff x="388" y="299"/>
            <a:chExt cx="3617" cy="2458"/>
          </a:xfrm>
        </p:grpSpPr>
        <p:sp>
          <p:nvSpPr>
            <p:cNvPr id="17411" name="Text Box 3"/>
            <p:cNvSpPr txBox="1">
              <a:spLocks noChangeArrowheads="1"/>
            </p:cNvSpPr>
            <p:nvPr/>
          </p:nvSpPr>
          <p:spPr bwMode="auto">
            <a:xfrm>
              <a:off x="388" y="371"/>
              <a:ext cx="474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Td16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Td36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Td48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Td143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antigen-5-like</a:t>
              </a:r>
            </a:p>
          </p:txBody>
        </p:sp>
        <p:sp>
          <p:nvSpPr>
            <p:cNvPr id="17412" name="Text Box 4"/>
            <p:cNvSpPr txBox="1">
              <a:spLocks noChangeArrowheads="1"/>
            </p:cNvSpPr>
            <p:nvPr/>
          </p:nvSpPr>
          <p:spPr bwMode="auto">
            <a:xfrm>
              <a:off x="3825" y="371"/>
              <a:ext cx="180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60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60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51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60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56</a:t>
              </a:r>
            </a:p>
          </p:txBody>
        </p:sp>
        <p:sp>
          <p:nvSpPr>
            <p:cNvPr id="17413" name="Text Box 5"/>
            <p:cNvSpPr txBox="1">
              <a:spLocks noChangeArrowheads="1"/>
            </p:cNvSpPr>
            <p:nvPr/>
          </p:nvSpPr>
          <p:spPr bwMode="auto">
            <a:xfrm>
              <a:off x="3793" y="851"/>
              <a:ext cx="212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112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115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101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112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116</a:t>
              </a:r>
            </a:p>
          </p:txBody>
        </p:sp>
        <p:sp>
          <p:nvSpPr>
            <p:cNvPr id="17414" name="Text Box 6"/>
            <p:cNvSpPr txBox="1">
              <a:spLocks noChangeArrowheads="1"/>
            </p:cNvSpPr>
            <p:nvPr/>
          </p:nvSpPr>
          <p:spPr bwMode="auto">
            <a:xfrm>
              <a:off x="3793" y="1332"/>
              <a:ext cx="212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172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174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160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171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175</a:t>
              </a:r>
            </a:p>
          </p:txBody>
        </p:sp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3793" y="1813"/>
              <a:ext cx="212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231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233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219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230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235</a:t>
              </a:r>
            </a:p>
          </p:txBody>
        </p:sp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3793" y="2294"/>
              <a:ext cx="212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239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241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223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237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244</a:t>
              </a:r>
            </a:p>
          </p:txBody>
        </p:sp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388" y="851"/>
              <a:ext cx="474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Td16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Td36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Td48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Td143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antigen-5-like</a:t>
              </a:r>
            </a:p>
          </p:txBody>
        </p:sp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388" y="1332"/>
              <a:ext cx="474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Td16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Td36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Td48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Td143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antigen-5-like</a:t>
              </a:r>
            </a:p>
          </p:txBody>
        </p:sp>
        <p:sp>
          <p:nvSpPr>
            <p:cNvPr id="17419" name="Text Box 11"/>
            <p:cNvSpPr txBox="1">
              <a:spLocks noChangeArrowheads="1"/>
            </p:cNvSpPr>
            <p:nvPr/>
          </p:nvSpPr>
          <p:spPr bwMode="auto">
            <a:xfrm>
              <a:off x="388" y="1813"/>
              <a:ext cx="474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Td16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Td36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Td48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Td143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antigen-5-like</a:t>
              </a:r>
            </a:p>
          </p:txBody>
        </p:sp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388" y="2294"/>
              <a:ext cx="474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Td16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Td36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Td48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Td143</a:t>
              </a:r>
            </a:p>
            <a:p>
              <a:pPr algn="r">
                <a:lnSpc>
                  <a:spcPct val="105000"/>
                </a:lnSpc>
              </a:pPr>
              <a:r>
                <a:rPr lang="en-US" altLang="ja-JP" sz="800">
                  <a:latin typeface="Times New Roman" pitchFamily="-12" charset="0"/>
                </a:rPr>
                <a:t>antigen-5-like</a:t>
              </a:r>
            </a:p>
          </p:txBody>
        </p:sp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2132" y="299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Times New Roman" pitchFamily="-12" charset="0"/>
                </a:rPr>
                <a:t>*</a:t>
              </a:r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935" y="1743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Times New Roman" pitchFamily="-12" charset="0"/>
                </a:rPr>
                <a:t>*</a:t>
              </a:r>
            </a:p>
          </p:txBody>
        </p:sp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2903" y="785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Times New Roman" pitchFamily="-12" charset="0"/>
                </a:rPr>
                <a:t>*</a:t>
              </a:r>
            </a:p>
          </p:txBody>
        </p:sp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1996" y="1743"/>
              <a:ext cx="1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Times New Roman" pitchFamily="-12" charset="0"/>
                </a:rPr>
                <a:t>*</a:t>
              </a:r>
            </a:p>
          </p:txBody>
        </p:sp>
      </p:grp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266700" y="454342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B</a:t>
            </a:r>
          </a:p>
        </p:txBody>
      </p:sp>
      <p:grpSp>
        <p:nvGrpSpPr>
          <p:cNvPr id="17426" name="Group 18"/>
          <p:cNvGrpSpPr>
            <a:grpSpLocks/>
          </p:cNvGrpSpPr>
          <p:nvPr/>
        </p:nvGrpSpPr>
        <p:grpSpPr bwMode="auto">
          <a:xfrm>
            <a:off x="266700" y="4605338"/>
            <a:ext cx="5629275" cy="4191000"/>
            <a:chOff x="322" y="534"/>
            <a:chExt cx="3546" cy="2640"/>
          </a:xfrm>
        </p:grpSpPr>
        <p:sp>
          <p:nvSpPr>
            <p:cNvPr id="17427" name="Rectangle 19"/>
            <p:cNvSpPr>
              <a:spLocks noChangeArrowheads="1"/>
            </p:cNvSpPr>
            <p:nvPr/>
          </p:nvSpPr>
          <p:spPr bwMode="auto">
            <a:xfrm>
              <a:off x="2728" y="534"/>
              <a:ext cx="23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Td36</a:t>
              </a:r>
              <a:endParaRPr lang="en-US" altLang="ja-JP"/>
            </a:p>
          </p:txBody>
        </p:sp>
        <p:sp>
          <p:nvSpPr>
            <p:cNvPr id="17428" name="Freeform 20"/>
            <p:cNvSpPr>
              <a:spLocks/>
            </p:cNvSpPr>
            <p:nvPr/>
          </p:nvSpPr>
          <p:spPr bwMode="auto">
            <a:xfrm>
              <a:off x="2455" y="593"/>
              <a:ext cx="266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0" y="0"/>
                </a:cxn>
                <a:cxn ang="0">
                  <a:pos x="266" y="0"/>
                </a:cxn>
              </a:cxnLst>
              <a:rect l="0" t="0" r="r" b="b"/>
              <a:pathLst>
                <a:path w="266" h="80">
                  <a:moveTo>
                    <a:pt x="0" y="80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9" name="Rectangle 21"/>
            <p:cNvSpPr>
              <a:spLocks noChangeArrowheads="1"/>
            </p:cNvSpPr>
            <p:nvPr/>
          </p:nvSpPr>
          <p:spPr bwMode="auto">
            <a:xfrm>
              <a:off x="2694" y="693"/>
              <a:ext cx="26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Td143</a:t>
              </a:r>
              <a:endParaRPr lang="en-US" altLang="ja-JP"/>
            </a:p>
          </p:txBody>
        </p:sp>
        <p:sp>
          <p:nvSpPr>
            <p:cNvPr id="17430" name="Freeform 22"/>
            <p:cNvSpPr>
              <a:spLocks/>
            </p:cNvSpPr>
            <p:nvPr/>
          </p:nvSpPr>
          <p:spPr bwMode="auto">
            <a:xfrm>
              <a:off x="2455" y="680"/>
              <a:ext cx="239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3"/>
                </a:cxn>
                <a:cxn ang="0">
                  <a:pos x="239" y="73"/>
                </a:cxn>
              </a:cxnLst>
              <a:rect l="0" t="0" r="r" b="b"/>
              <a:pathLst>
                <a:path w="239" h="73">
                  <a:moveTo>
                    <a:pt x="0" y="0"/>
                  </a:moveTo>
                  <a:lnTo>
                    <a:pt x="0" y="73"/>
                  </a:lnTo>
                  <a:lnTo>
                    <a:pt x="239" y="7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1" name="Freeform 23"/>
            <p:cNvSpPr>
              <a:spLocks/>
            </p:cNvSpPr>
            <p:nvPr/>
          </p:nvSpPr>
          <p:spPr bwMode="auto">
            <a:xfrm>
              <a:off x="1877" y="673"/>
              <a:ext cx="578" cy="119"/>
            </a:xfrm>
            <a:custGeom>
              <a:avLst/>
              <a:gdLst/>
              <a:ahLst/>
              <a:cxnLst>
                <a:cxn ang="0">
                  <a:pos x="0" y="119"/>
                </a:cxn>
                <a:cxn ang="0">
                  <a:pos x="0" y="0"/>
                </a:cxn>
                <a:cxn ang="0">
                  <a:pos x="578" y="0"/>
                </a:cxn>
              </a:cxnLst>
              <a:rect l="0" t="0" r="r" b="b"/>
              <a:pathLst>
                <a:path w="578" h="119">
                  <a:moveTo>
                    <a:pt x="0" y="119"/>
                  </a:moveTo>
                  <a:lnTo>
                    <a:pt x="0" y="0"/>
                  </a:lnTo>
                  <a:lnTo>
                    <a:pt x="578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Rectangle 24"/>
            <p:cNvSpPr>
              <a:spLocks noChangeArrowheads="1"/>
            </p:cNvSpPr>
            <p:nvPr/>
          </p:nvSpPr>
          <p:spPr bwMode="auto">
            <a:xfrm>
              <a:off x="2482" y="853"/>
              <a:ext cx="21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Td16</a:t>
              </a:r>
              <a:endParaRPr lang="en-US" altLang="ja-JP"/>
            </a:p>
          </p:txBody>
        </p:sp>
        <p:sp>
          <p:nvSpPr>
            <p:cNvPr id="17433" name="Freeform 25"/>
            <p:cNvSpPr>
              <a:spLocks/>
            </p:cNvSpPr>
            <p:nvPr/>
          </p:nvSpPr>
          <p:spPr bwMode="auto">
            <a:xfrm>
              <a:off x="1877" y="799"/>
              <a:ext cx="605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3"/>
                </a:cxn>
                <a:cxn ang="0">
                  <a:pos x="605" y="113"/>
                </a:cxn>
              </a:cxnLst>
              <a:rect l="0" t="0" r="r" b="b"/>
              <a:pathLst>
                <a:path w="605" h="113">
                  <a:moveTo>
                    <a:pt x="0" y="0"/>
                  </a:moveTo>
                  <a:lnTo>
                    <a:pt x="0" y="113"/>
                  </a:lnTo>
                  <a:lnTo>
                    <a:pt x="605" y="11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4" name="Freeform 26"/>
            <p:cNvSpPr>
              <a:spLocks/>
            </p:cNvSpPr>
            <p:nvPr/>
          </p:nvSpPr>
          <p:spPr bwMode="auto">
            <a:xfrm>
              <a:off x="1678" y="792"/>
              <a:ext cx="199" cy="140"/>
            </a:xfrm>
            <a:custGeom>
              <a:avLst/>
              <a:gdLst/>
              <a:ahLst/>
              <a:cxnLst>
                <a:cxn ang="0">
                  <a:pos x="0" y="140"/>
                </a:cxn>
                <a:cxn ang="0">
                  <a:pos x="0" y="0"/>
                </a:cxn>
                <a:cxn ang="0">
                  <a:pos x="199" y="0"/>
                </a:cxn>
              </a:cxnLst>
              <a:rect l="0" t="0" r="r" b="b"/>
              <a:pathLst>
                <a:path w="199" h="140">
                  <a:moveTo>
                    <a:pt x="0" y="140"/>
                  </a:moveTo>
                  <a:lnTo>
                    <a:pt x="0" y="0"/>
                  </a:lnTo>
                  <a:lnTo>
                    <a:pt x="199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5" name="Rectangle 27"/>
            <p:cNvSpPr>
              <a:spLocks noChangeArrowheads="1"/>
            </p:cNvSpPr>
            <p:nvPr/>
          </p:nvSpPr>
          <p:spPr bwMode="auto">
            <a:xfrm>
              <a:off x="2741" y="1012"/>
              <a:ext cx="21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Td48</a:t>
              </a:r>
              <a:endParaRPr lang="en-US" altLang="ja-JP"/>
            </a:p>
          </p:txBody>
        </p:sp>
        <p:sp>
          <p:nvSpPr>
            <p:cNvPr id="17436" name="Freeform 28"/>
            <p:cNvSpPr>
              <a:spLocks/>
            </p:cNvSpPr>
            <p:nvPr/>
          </p:nvSpPr>
          <p:spPr bwMode="auto">
            <a:xfrm>
              <a:off x="1678" y="939"/>
              <a:ext cx="1063" cy="1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3"/>
                </a:cxn>
                <a:cxn ang="0">
                  <a:pos x="1063" y="133"/>
                </a:cxn>
              </a:cxnLst>
              <a:rect l="0" t="0" r="r" b="b"/>
              <a:pathLst>
                <a:path w="1063" h="133">
                  <a:moveTo>
                    <a:pt x="0" y="0"/>
                  </a:moveTo>
                  <a:lnTo>
                    <a:pt x="0" y="133"/>
                  </a:lnTo>
                  <a:lnTo>
                    <a:pt x="1063" y="13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7" name="Freeform 29"/>
            <p:cNvSpPr>
              <a:spLocks/>
            </p:cNvSpPr>
            <p:nvPr/>
          </p:nvSpPr>
          <p:spPr bwMode="auto">
            <a:xfrm>
              <a:off x="1445" y="932"/>
              <a:ext cx="233" cy="146"/>
            </a:xfrm>
            <a:custGeom>
              <a:avLst/>
              <a:gdLst/>
              <a:ahLst/>
              <a:cxnLst>
                <a:cxn ang="0">
                  <a:pos x="0" y="146"/>
                </a:cxn>
                <a:cxn ang="0">
                  <a:pos x="0" y="0"/>
                </a:cxn>
                <a:cxn ang="0">
                  <a:pos x="233" y="0"/>
                </a:cxn>
              </a:cxnLst>
              <a:rect l="0" t="0" r="r" b="b"/>
              <a:pathLst>
                <a:path w="233" h="146">
                  <a:moveTo>
                    <a:pt x="0" y="146"/>
                  </a:moveTo>
                  <a:lnTo>
                    <a:pt x="0" y="0"/>
                  </a:lnTo>
                  <a:lnTo>
                    <a:pt x="233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8" name="Rectangle 30"/>
            <p:cNvSpPr>
              <a:spLocks noChangeArrowheads="1"/>
            </p:cNvSpPr>
            <p:nvPr/>
          </p:nvSpPr>
          <p:spPr bwMode="auto">
            <a:xfrm>
              <a:off x="2701" y="1172"/>
              <a:ext cx="75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i="1">
                  <a:solidFill>
                    <a:srgbClr val="000000"/>
                  </a:solidFill>
                </a:rPr>
                <a:t> Triatoma infestans</a:t>
              </a:r>
              <a:endParaRPr lang="en-US" altLang="ja-JP"/>
            </a:p>
          </p:txBody>
        </p:sp>
        <p:sp>
          <p:nvSpPr>
            <p:cNvPr id="17439" name="Freeform 31"/>
            <p:cNvSpPr>
              <a:spLocks/>
            </p:cNvSpPr>
            <p:nvPr/>
          </p:nvSpPr>
          <p:spPr bwMode="auto">
            <a:xfrm>
              <a:off x="1445" y="1085"/>
              <a:ext cx="1249" cy="1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6"/>
                </a:cxn>
                <a:cxn ang="0">
                  <a:pos x="1249" y="146"/>
                </a:cxn>
              </a:cxnLst>
              <a:rect l="0" t="0" r="r" b="b"/>
              <a:pathLst>
                <a:path w="1249" h="146">
                  <a:moveTo>
                    <a:pt x="0" y="0"/>
                  </a:moveTo>
                  <a:lnTo>
                    <a:pt x="0" y="146"/>
                  </a:lnTo>
                  <a:lnTo>
                    <a:pt x="1249" y="146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0" name="Freeform 32"/>
            <p:cNvSpPr>
              <a:spLocks/>
            </p:cNvSpPr>
            <p:nvPr/>
          </p:nvSpPr>
          <p:spPr bwMode="auto">
            <a:xfrm>
              <a:off x="1160" y="1085"/>
              <a:ext cx="285" cy="153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0" y="0"/>
                </a:cxn>
                <a:cxn ang="0">
                  <a:pos x="285" y="0"/>
                </a:cxn>
              </a:cxnLst>
              <a:rect l="0" t="0" r="r" b="b"/>
              <a:pathLst>
                <a:path w="285" h="153">
                  <a:moveTo>
                    <a:pt x="0" y="153"/>
                  </a:moveTo>
                  <a:lnTo>
                    <a:pt x="0" y="0"/>
                  </a:lnTo>
                  <a:lnTo>
                    <a:pt x="285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1" name="Rectangle 33"/>
            <p:cNvSpPr>
              <a:spLocks noChangeArrowheads="1"/>
            </p:cNvSpPr>
            <p:nvPr/>
          </p:nvSpPr>
          <p:spPr bwMode="auto">
            <a:xfrm>
              <a:off x="2548" y="1331"/>
              <a:ext cx="74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</a:rPr>
                <a:t> </a:t>
              </a:r>
              <a:r>
                <a:rPr lang="en-US" altLang="ja-JP" i="1">
                  <a:solidFill>
                    <a:srgbClr val="000000"/>
                  </a:solidFill>
                </a:rPr>
                <a:t>Rhodnius prolixus</a:t>
              </a:r>
              <a:endParaRPr lang="en-US" altLang="ja-JP"/>
            </a:p>
          </p:txBody>
        </p:sp>
        <p:sp>
          <p:nvSpPr>
            <p:cNvPr id="17442" name="Freeform 34"/>
            <p:cNvSpPr>
              <a:spLocks/>
            </p:cNvSpPr>
            <p:nvPr/>
          </p:nvSpPr>
          <p:spPr bwMode="auto">
            <a:xfrm>
              <a:off x="1160" y="1244"/>
              <a:ext cx="1381" cy="1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6"/>
                </a:cxn>
                <a:cxn ang="0">
                  <a:pos x="1381" y="146"/>
                </a:cxn>
              </a:cxnLst>
              <a:rect l="0" t="0" r="r" b="b"/>
              <a:pathLst>
                <a:path w="1381" h="146">
                  <a:moveTo>
                    <a:pt x="0" y="0"/>
                  </a:moveTo>
                  <a:lnTo>
                    <a:pt x="0" y="146"/>
                  </a:lnTo>
                  <a:lnTo>
                    <a:pt x="1381" y="146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3" name="Freeform 35"/>
            <p:cNvSpPr>
              <a:spLocks/>
            </p:cNvSpPr>
            <p:nvPr/>
          </p:nvSpPr>
          <p:spPr bwMode="auto">
            <a:xfrm>
              <a:off x="834" y="1238"/>
              <a:ext cx="326" cy="212"/>
            </a:xfrm>
            <a:custGeom>
              <a:avLst/>
              <a:gdLst/>
              <a:ahLst/>
              <a:cxnLst>
                <a:cxn ang="0">
                  <a:pos x="0" y="212"/>
                </a:cxn>
                <a:cxn ang="0">
                  <a:pos x="0" y="0"/>
                </a:cxn>
                <a:cxn ang="0">
                  <a:pos x="326" y="0"/>
                </a:cxn>
              </a:cxnLst>
              <a:rect l="0" t="0" r="r" b="b"/>
              <a:pathLst>
                <a:path w="326" h="212">
                  <a:moveTo>
                    <a:pt x="0" y="212"/>
                  </a:moveTo>
                  <a:lnTo>
                    <a:pt x="0" y="0"/>
                  </a:lnTo>
                  <a:lnTo>
                    <a:pt x="326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4" name="Rectangle 36"/>
            <p:cNvSpPr>
              <a:spLocks noChangeArrowheads="1"/>
            </p:cNvSpPr>
            <p:nvPr/>
          </p:nvSpPr>
          <p:spPr bwMode="auto">
            <a:xfrm>
              <a:off x="2980" y="1490"/>
              <a:ext cx="56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i="1">
                  <a:solidFill>
                    <a:srgbClr val="000000"/>
                  </a:solidFill>
                </a:rPr>
                <a:t> Apis mellifera</a:t>
              </a:r>
              <a:endParaRPr lang="en-US" altLang="ja-JP"/>
            </a:p>
          </p:txBody>
        </p:sp>
        <p:sp>
          <p:nvSpPr>
            <p:cNvPr id="17445" name="Freeform 37"/>
            <p:cNvSpPr>
              <a:spLocks/>
            </p:cNvSpPr>
            <p:nvPr/>
          </p:nvSpPr>
          <p:spPr bwMode="auto">
            <a:xfrm>
              <a:off x="1180" y="1550"/>
              <a:ext cx="1800" cy="12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0"/>
                </a:cxn>
                <a:cxn ang="0">
                  <a:pos x="1800" y="0"/>
                </a:cxn>
              </a:cxnLst>
              <a:rect l="0" t="0" r="r" b="b"/>
              <a:pathLst>
                <a:path w="1800" h="120">
                  <a:moveTo>
                    <a:pt x="0" y="120"/>
                  </a:moveTo>
                  <a:lnTo>
                    <a:pt x="0" y="0"/>
                  </a:lnTo>
                  <a:lnTo>
                    <a:pt x="180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6" name="Rectangle 38"/>
            <p:cNvSpPr>
              <a:spLocks noChangeArrowheads="1"/>
            </p:cNvSpPr>
            <p:nvPr/>
          </p:nvSpPr>
          <p:spPr bwMode="auto">
            <a:xfrm>
              <a:off x="2535" y="1650"/>
              <a:ext cx="5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i="1">
                  <a:solidFill>
                    <a:srgbClr val="000000"/>
                  </a:solidFill>
                </a:rPr>
                <a:t> Aedes aegypti</a:t>
              </a:r>
              <a:endParaRPr lang="en-US" altLang="ja-JP"/>
            </a:p>
          </p:txBody>
        </p:sp>
        <p:sp>
          <p:nvSpPr>
            <p:cNvPr id="17447" name="Freeform 39"/>
            <p:cNvSpPr>
              <a:spLocks/>
            </p:cNvSpPr>
            <p:nvPr/>
          </p:nvSpPr>
          <p:spPr bwMode="auto">
            <a:xfrm>
              <a:off x="1651" y="1709"/>
              <a:ext cx="877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0" y="0"/>
                </a:cxn>
                <a:cxn ang="0">
                  <a:pos x="877" y="0"/>
                </a:cxn>
              </a:cxnLst>
              <a:rect l="0" t="0" r="r" b="b"/>
              <a:pathLst>
                <a:path w="877" h="80">
                  <a:moveTo>
                    <a:pt x="0" y="80"/>
                  </a:moveTo>
                  <a:lnTo>
                    <a:pt x="0" y="0"/>
                  </a:lnTo>
                  <a:lnTo>
                    <a:pt x="877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8" name="Rectangle 40"/>
            <p:cNvSpPr>
              <a:spLocks noChangeArrowheads="1"/>
            </p:cNvSpPr>
            <p:nvPr/>
          </p:nvSpPr>
          <p:spPr bwMode="auto">
            <a:xfrm>
              <a:off x="2595" y="1809"/>
              <a:ext cx="98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i="1">
                  <a:solidFill>
                    <a:srgbClr val="000000"/>
                  </a:solidFill>
                </a:rPr>
                <a:t> Drosophila melanogaster</a:t>
              </a:r>
              <a:endParaRPr lang="en-US" altLang="ja-JP"/>
            </a:p>
          </p:txBody>
        </p:sp>
        <p:sp>
          <p:nvSpPr>
            <p:cNvPr id="17449" name="Freeform 41"/>
            <p:cNvSpPr>
              <a:spLocks/>
            </p:cNvSpPr>
            <p:nvPr/>
          </p:nvSpPr>
          <p:spPr bwMode="auto">
            <a:xfrm>
              <a:off x="1651" y="1796"/>
              <a:ext cx="937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3"/>
                </a:cxn>
                <a:cxn ang="0">
                  <a:pos x="937" y="73"/>
                </a:cxn>
              </a:cxnLst>
              <a:rect l="0" t="0" r="r" b="b"/>
              <a:pathLst>
                <a:path w="937" h="73">
                  <a:moveTo>
                    <a:pt x="0" y="0"/>
                  </a:moveTo>
                  <a:lnTo>
                    <a:pt x="0" y="73"/>
                  </a:lnTo>
                  <a:lnTo>
                    <a:pt x="937" y="7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0" name="Freeform 42"/>
            <p:cNvSpPr>
              <a:spLocks/>
            </p:cNvSpPr>
            <p:nvPr/>
          </p:nvSpPr>
          <p:spPr bwMode="auto">
            <a:xfrm>
              <a:off x="1180" y="1676"/>
              <a:ext cx="471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3"/>
                </a:cxn>
                <a:cxn ang="0">
                  <a:pos x="471" y="113"/>
                </a:cxn>
              </a:cxnLst>
              <a:rect l="0" t="0" r="r" b="b"/>
              <a:pathLst>
                <a:path w="471" h="113">
                  <a:moveTo>
                    <a:pt x="0" y="0"/>
                  </a:moveTo>
                  <a:lnTo>
                    <a:pt x="0" y="113"/>
                  </a:lnTo>
                  <a:lnTo>
                    <a:pt x="471" y="11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1" name="Freeform 43"/>
            <p:cNvSpPr>
              <a:spLocks/>
            </p:cNvSpPr>
            <p:nvPr/>
          </p:nvSpPr>
          <p:spPr bwMode="auto">
            <a:xfrm>
              <a:off x="834" y="1457"/>
              <a:ext cx="346" cy="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3"/>
                </a:cxn>
                <a:cxn ang="0">
                  <a:pos x="346" y="213"/>
                </a:cxn>
              </a:cxnLst>
              <a:rect l="0" t="0" r="r" b="b"/>
              <a:pathLst>
                <a:path w="346" h="213">
                  <a:moveTo>
                    <a:pt x="0" y="0"/>
                  </a:moveTo>
                  <a:lnTo>
                    <a:pt x="0" y="213"/>
                  </a:lnTo>
                  <a:lnTo>
                    <a:pt x="346" y="21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2" name="Freeform 44"/>
            <p:cNvSpPr>
              <a:spLocks/>
            </p:cNvSpPr>
            <p:nvPr/>
          </p:nvSpPr>
          <p:spPr bwMode="auto">
            <a:xfrm>
              <a:off x="628" y="1457"/>
              <a:ext cx="206" cy="319"/>
            </a:xfrm>
            <a:custGeom>
              <a:avLst/>
              <a:gdLst/>
              <a:ahLst/>
              <a:cxnLst>
                <a:cxn ang="0">
                  <a:pos x="0" y="319"/>
                </a:cxn>
                <a:cxn ang="0">
                  <a:pos x="0" y="0"/>
                </a:cxn>
                <a:cxn ang="0">
                  <a:pos x="206" y="0"/>
                </a:cxn>
              </a:cxnLst>
              <a:rect l="0" t="0" r="r" b="b"/>
              <a:pathLst>
                <a:path w="206" h="319">
                  <a:moveTo>
                    <a:pt x="0" y="319"/>
                  </a:moveTo>
                  <a:lnTo>
                    <a:pt x="0" y="0"/>
                  </a:lnTo>
                  <a:lnTo>
                    <a:pt x="206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3" name="Rectangle 45"/>
            <p:cNvSpPr>
              <a:spLocks noChangeArrowheads="1"/>
            </p:cNvSpPr>
            <p:nvPr/>
          </p:nvSpPr>
          <p:spPr bwMode="auto">
            <a:xfrm>
              <a:off x="2468" y="1969"/>
              <a:ext cx="115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altLang="ja-JP" i="1">
                  <a:solidFill>
                    <a:srgbClr val="000000"/>
                  </a:solidFill>
                </a:rPr>
                <a:t> Solenopsis invicta</a:t>
              </a:r>
              <a:endParaRPr lang="en-US" altLang="ja-JP"/>
            </a:p>
          </p:txBody>
        </p:sp>
        <p:sp>
          <p:nvSpPr>
            <p:cNvPr id="17454" name="Freeform 46"/>
            <p:cNvSpPr>
              <a:spLocks/>
            </p:cNvSpPr>
            <p:nvPr/>
          </p:nvSpPr>
          <p:spPr bwMode="auto">
            <a:xfrm>
              <a:off x="1113" y="2028"/>
              <a:ext cx="1349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0" y="0"/>
                </a:cxn>
                <a:cxn ang="0">
                  <a:pos x="1349" y="0"/>
                </a:cxn>
              </a:cxnLst>
              <a:rect l="0" t="0" r="r" b="b"/>
              <a:pathLst>
                <a:path w="1349" h="80">
                  <a:moveTo>
                    <a:pt x="0" y="80"/>
                  </a:moveTo>
                  <a:lnTo>
                    <a:pt x="0" y="0"/>
                  </a:lnTo>
                  <a:lnTo>
                    <a:pt x="1349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5" name="Rectangle 47"/>
            <p:cNvSpPr>
              <a:spLocks noChangeArrowheads="1"/>
            </p:cNvSpPr>
            <p:nvPr/>
          </p:nvSpPr>
          <p:spPr bwMode="auto">
            <a:xfrm>
              <a:off x="2462" y="2128"/>
              <a:ext cx="57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i="1">
                  <a:solidFill>
                    <a:srgbClr val="000000"/>
                  </a:solidFill>
                </a:rPr>
                <a:t> Vespula vidua</a:t>
              </a:r>
              <a:endParaRPr lang="en-US" altLang="ja-JP"/>
            </a:p>
          </p:txBody>
        </p:sp>
        <p:sp>
          <p:nvSpPr>
            <p:cNvPr id="17456" name="Freeform 48"/>
            <p:cNvSpPr>
              <a:spLocks/>
            </p:cNvSpPr>
            <p:nvPr/>
          </p:nvSpPr>
          <p:spPr bwMode="auto">
            <a:xfrm>
              <a:off x="1113" y="2115"/>
              <a:ext cx="1349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3"/>
                </a:cxn>
                <a:cxn ang="0">
                  <a:pos x="1349" y="73"/>
                </a:cxn>
              </a:cxnLst>
              <a:rect l="0" t="0" r="r" b="b"/>
              <a:pathLst>
                <a:path w="1349" h="73">
                  <a:moveTo>
                    <a:pt x="0" y="0"/>
                  </a:moveTo>
                  <a:lnTo>
                    <a:pt x="0" y="73"/>
                  </a:lnTo>
                  <a:lnTo>
                    <a:pt x="1349" y="7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7" name="Freeform 49"/>
            <p:cNvSpPr>
              <a:spLocks/>
            </p:cNvSpPr>
            <p:nvPr/>
          </p:nvSpPr>
          <p:spPr bwMode="auto">
            <a:xfrm>
              <a:off x="628" y="1782"/>
              <a:ext cx="485" cy="3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6"/>
                </a:cxn>
                <a:cxn ang="0">
                  <a:pos x="485" y="326"/>
                </a:cxn>
              </a:cxnLst>
              <a:rect l="0" t="0" r="r" b="b"/>
              <a:pathLst>
                <a:path w="485" h="326">
                  <a:moveTo>
                    <a:pt x="0" y="0"/>
                  </a:moveTo>
                  <a:lnTo>
                    <a:pt x="0" y="326"/>
                  </a:lnTo>
                  <a:lnTo>
                    <a:pt x="485" y="326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8" name="Freeform 50"/>
            <p:cNvSpPr>
              <a:spLocks/>
            </p:cNvSpPr>
            <p:nvPr/>
          </p:nvSpPr>
          <p:spPr bwMode="auto">
            <a:xfrm>
              <a:off x="322" y="1782"/>
              <a:ext cx="306" cy="353"/>
            </a:xfrm>
            <a:custGeom>
              <a:avLst/>
              <a:gdLst/>
              <a:ahLst/>
              <a:cxnLst>
                <a:cxn ang="0">
                  <a:pos x="0" y="353"/>
                </a:cxn>
                <a:cxn ang="0">
                  <a:pos x="0" y="0"/>
                </a:cxn>
                <a:cxn ang="0">
                  <a:pos x="306" y="0"/>
                </a:cxn>
              </a:cxnLst>
              <a:rect l="0" t="0" r="r" b="b"/>
              <a:pathLst>
                <a:path w="306" h="353">
                  <a:moveTo>
                    <a:pt x="0" y="353"/>
                  </a:moveTo>
                  <a:lnTo>
                    <a:pt x="0" y="0"/>
                  </a:lnTo>
                  <a:lnTo>
                    <a:pt x="306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9" name="Rectangle 51"/>
            <p:cNvSpPr>
              <a:spLocks noChangeArrowheads="1"/>
            </p:cNvSpPr>
            <p:nvPr/>
          </p:nvSpPr>
          <p:spPr bwMode="auto">
            <a:xfrm>
              <a:off x="2801" y="2288"/>
              <a:ext cx="76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i="1">
                  <a:solidFill>
                    <a:srgbClr val="000000"/>
                  </a:solidFill>
                </a:rPr>
                <a:t> Anopheles gambiae</a:t>
              </a:r>
              <a:endParaRPr lang="en-US" altLang="ja-JP"/>
            </a:p>
          </p:txBody>
        </p:sp>
        <p:sp>
          <p:nvSpPr>
            <p:cNvPr id="17460" name="Freeform 52"/>
            <p:cNvSpPr>
              <a:spLocks/>
            </p:cNvSpPr>
            <p:nvPr/>
          </p:nvSpPr>
          <p:spPr bwMode="auto">
            <a:xfrm>
              <a:off x="834" y="2347"/>
              <a:ext cx="1960" cy="140"/>
            </a:xfrm>
            <a:custGeom>
              <a:avLst/>
              <a:gdLst/>
              <a:ahLst/>
              <a:cxnLst>
                <a:cxn ang="0">
                  <a:pos x="0" y="140"/>
                </a:cxn>
                <a:cxn ang="0">
                  <a:pos x="0" y="0"/>
                </a:cxn>
                <a:cxn ang="0">
                  <a:pos x="1960" y="0"/>
                </a:cxn>
              </a:cxnLst>
              <a:rect l="0" t="0" r="r" b="b"/>
              <a:pathLst>
                <a:path w="1960" h="140">
                  <a:moveTo>
                    <a:pt x="0" y="140"/>
                  </a:moveTo>
                  <a:lnTo>
                    <a:pt x="0" y="0"/>
                  </a:lnTo>
                  <a:lnTo>
                    <a:pt x="196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61" name="Rectangle 53"/>
            <p:cNvSpPr>
              <a:spLocks noChangeArrowheads="1"/>
            </p:cNvSpPr>
            <p:nvPr/>
          </p:nvSpPr>
          <p:spPr bwMode="auto">
            <a:xfrm>
              <a:off x="2840" y="2447"/>
              <a:ext cx="89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i="1">
                  <a:solidFill>
                    <a:srgbClr val="000000"/>
                  </a:solidFill>
                </a:rPr>
                <a:t> Lutzomyia longipalpis</a:t>
              </a:r>
              <a:endParaRPr lang="en-US" altLang="ja-JP"/>
            </a:p>
          </p:txBody>
        </p:sp>
        <p:sp>
          <p:nvSpPr>
            <p:cNvPr id="17462" name="Freeform 54"/>
            <p:cNvSpPr>
              <a:spLocks/>
            </p:cNvSpPr>
            <p:nvPr/>
          </p:nvSpPr>
          <p:spPr bwMode="auto">
            <a:xfrm>
              <a:off x="2262" y="2507"/>
              <a:ext cx="578" cy="119"/>
            </a:xfrm>
            <a:custGeom>
              <a:avLst/>
              <a:gdLst/>
              <a:ahLst/>
              <a:cxnLst>
                <a:cxn ang="0">
                  <a:pos x="0" y="119"/>
                </a:cxn>
                <a:cxn ang="0">
                  <a:pos x="0" y="0"/>
                </a:cxn>
                <a:cxn ang="0">
                  <a:pos x="578" y="0"/>
                </a:cxn>
              </a:cxnLst>
              <a:rect l="0" t="0" r="r" b="b"/>
              <a:pathLst>
                <a:path w="578" h="119">
                  <a:moveTo>
                    <a:pt x="0" y="119"/>
                  </a:moveTo>
                  <a:lnTo>
                    <a:pt x="0" y="0"/>
                  </a:lnTo>
                  <a:lnTo>
                    <a:pt x="578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63" name="Rectangle 55"/>
            <p:cNvSpPr>
              <a:spLocks noChangeArrowheads="1"/>
            </p:cNvSpPr>
            <p:nvPr/>
          </p:nvSpPr>
          <p:spPr bwMode="auto">
            <a:xfrm>
              <a:off x="2920" y="2607"/>
              <a:ext cx="94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i="1">
                  <a:solidFill>
                    <a:srgbClr val="000000"/>
                  </a:solidFill>
                </a:rPr>
                <a:t> Phlebotomus argentipes</a:t>
              </a:r>
              <a:endParaRPr lang="en-US" altLang="ja-JP"/>
            </a:p>
          </p:txBody>
        </p:sp>
        <p:sp>
          <p:nvSpPr>
            <p:cNvPr id="17464" name="Freeform 56"/>
            <p:cNvSpPr>
              <a:spLocks/>
            </p:cNvSpPr>
            <p:nvPr/>
          </p:nvSpPr>
          <p:spPr bwMode="auto">
            <a:xfrm>
              <a:off x="2541" y="2666"/>
              <a:ext cx="379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0" y="0"/>
                </a:cxn>
                <a:cxn ang="0">
                  <a:pos x="379" y="0"/>
                </a:cxn>
              </a:cxnLst>
              <a:rect l="0" t="0" r="r" b="b"/>
              <a:pathLst>
                <a:path w="379" h="80">
                  <a:moveTo>
                    <a:pt x="0" y="80"/>
                  </a:moveTo>
                  <a:lnTo>
                    <a:pt x="0" y="0"/>
                  </a:lnTo>
                  <a:lnTo>
                    <a:pt x="379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65" name="Rectangle 57"/>
            <p:cNvSpPr>
              <a:spLocks noChangeArrowheads="1"/>
            </p:cNvSpPr>
            <p:nvPr/>
          </p:nvSpPr>
          <p:spPr bwMode="auto">
            <a:xfrm>
              <a:off x="2987" y="2766"/>
              <a:ext cx="88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i="1">
                  <a:solidFill>
                    <a:srgbClr val="000000"/>
                  </a:solidFill>
                </a:rPr>
                <a:t> Phlebotomus duboscqi</a:t>
              </a:r>
              <a:endParaRPr lang="en-US" altLang="ja-JP"/>
            </a:p>
          </p:txBody>
        </p:sp>
        <p:sp>
          <p:nvSpPr>
            <p:cNvPr id="17466" name="Freeform 58"/>
            <p:cNvSpPr>
              <a:spLocks/>
            </p:cNvSpPr>
            <p:nvPr/>
          </p:nvSpPr>
          <p:spPr bwMode="auto">
            <a:xfrm>
              <a:off x="2541" y="2752"/>
              <a:ext cx="439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4"/>
                </a:cxn>
                <a:cxn ang="0">
                  <a:pos x="439" y="74"/>
                </a:cxn>
              </a:cxnLst>
              <a:rect l="0" t="0" r="r" b="b"/>
              <a:pathLst>
                <a:path w="439" h="74">
                  <a:moveTo>
                    <a:pt x="0" y="0"/>
                  </a:moveTo>
                  <a:lnTo>
                    <a:pt x="0" y="74"/>
                  </a:lnTo>
                  <a:lnTo>
                    <a:pt x="439" y="74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67" name="Freeform 59"/>
            <p:cNvSpPr>
              <a:spLocks/>
            </p:cNvSpPr>
            <p:nvPr/>
          </p:nvSpPr>
          <p:spPr bwMode="auto">
            <a:xfrm>
              <a:off x="2262" y="2633"/>
              <a:ext cx="279" cy="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3"/>
                </a:cxn>
                <a:cxn ang="0">
                  <a:pos x="279" y="113"/>
                </a:cxn>
              </a:cxnLst>
              <a:rect l="0" t="0" r="r" b="b"/>
              <a:pathLst>
                <a:path w="279" h="113">
                  <a:moveTo>
                    <a:pt x="0" y="0"/>
                  </a:moveTo>
                  <a:lnTo>
                    <a:pt x="0" y="113"/>
                  </a:lnTo>
                  <a:lnTo>
                    <a:pt x="279" y="11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68" name="Freeform 60"/>
            <p:cNvSpPr>
              <a:spLocks/>
            </p:cNvSpPr>
            <p:nvPr/>
          </p:nvSpPr>
          <p:spPr bwMode="auto">
            <a:xfrm>
              <a:off x="834" y="2493"/>
              <a:ext cx="1428" cy="1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3"/>
                </a:cxn>
                <a:cxn ang="0">
                  <a:pos x="1428" y="133"/>
                </a:cxn>
              </a:cxnLst>
              <a:rect l="0" t="0" r="r" b="b"/>
              <a:pathLst>
                <a:path w="1428" h="133">
                  <a:moveTo>
                    <a:pt x="0" y="0"/>
                  </a:moveTo>
                  <a:lnTo>
                    <a:pt x="0" y="133"/>
                  </a:lnTo>
                  <a:lnTo>
                    <a:pt x="1428" y="13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69" name="Freeform 61"/>
            <p:cNvSpPr>
              <a:spLocks/>
            </p:cNvSpPr>
            <p:nvPr/>
          </p:nvSpPr>
          <p:spPr bwMode="auto">
            <a:xfrm>
              <a:off x="322" y="2141"/>
              <a:ext cx="512" cy="3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6"/>
                </a:cxn>
                <a:cxn ang="0">
                  <a:pos x="512" y="346"/>
                </a:cxn>
              </a:cxnLst>
              <a:rect l="0" t="0" r="r" b="b"/>
              <a:pathLst>
                <a:path w="512" h="346">
                  <a:moveTo>
                    <a:pt x="0" y="0"/>
                  </a:moveTo>
                  <a:lnTo>
                    <a:pt x="0" y="346"/>
                  </a:lnTo>
                  <a:lnTo>
                    <a:pt x="512" y="346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70" name="Line 62"/>
            <p:cNvSpPr>
              <a:spLocks noChangeShapeType="1"/>
            </p:cNvSpPr>
            <p:nvPr/>
          </p:nvSpPr>
          <p:spPr bwMode="auto">
            <a:xfrm>
              <a:off x="655" y="3051"/>
              <a:ext cx="392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71" name="Line 63"/>
            <p:cNvSpPr>
              <a:spLocks noChangeShapeType="1"/>
            </p:cNvSpPr>
            <p:nvPr/>
          </p:nvSpPr>
          <p:spPr bwMode="auto">
            <a:xfrm>
              <a:off x="655" y="3025"/>
              <a:ext cx="1" cy="5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72" name="Line 64"/>
            <p:cNvSpPr>
              <a:spLocks noChangeShapeType="1"/>
            </p:cNvSpPr>
            <p:nvPr/>
          </p:nvSpPr>
          <p:spPr bwMode="auto">
            <a:xfrm>
              <a:off x="1047" y="3025"/>
              <a:ext cx="1" cy="5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73" name="Rectangle 65"/>
            <p:cNvSpPr>
              <a:spLocks noChangeArrowheads="1"/>
            </p:cNvSpPr>
            <p:nvPr/>
          </p:nvSpPr>
          <p:spPr bwMode="auto">
            <a:xfrm>
              <a:off x="801" y="3078"/>
              <a:ext cx="1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000">
                  <a:solidFill>
                    <a:srgbClr val="000000"/>
                  </a:solidFill>
                </a:rPr>
                <a:t>0.1</a:t>
              </a:r>
              <a:endParaRPr lang="en-US" altLang="ja-JP" sz="1000"/>
            </a:p>
          </p:txBody>
        </p:sp>
      </p:grpSp>
      <p:sp>
        <p:nvSpPr>
          <p:cNvPr id="17474" name="Text Box 66"/>
          <p:cNvSpPr txBox="1">
            <a:spLocks noChangeArrowheads="1"/>
          </p:cNvSpPr>
          <p:nvPr/>
        </p:nvSpPr>
        <p:spPr bwMode="auto">
          <a:xfrm>
            <a:off x="266700" y="28098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A</a:t>
            </a:r>
          </a:p>
        </p:txBody>
      </p:sp>
      <p:sp>
        <p:nvSpPr>
          <p:cNvPr id="17475" name="Text Box 67"/>
          <p:cNvSpPr txBox="1">
            <a:spLocks noChangeArrowheads="1"/>
          </p:cNvSpPr>
          <p:nvPr/>
        </p:nvSpPr>
        <p:spPr bwMode="auto">
          <a:xfrm>
            <a:off x="727075" y="7493000"/>
            <a:ext cx="374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100</a:t>
            </a:r>
          </a:p>
        </p:txBody>
      </p:sp>
      <p:sp>
        <p:nvSpPr>
          <p:cNvPr id="17476" name="Text Box 68"/>
          <p:cNvSpPr txBox="1">
            <a:spLocks noChangeArrowheads="1"/>
          </p:cNvSpPr>
          <p:nvPr/>
        </p:nvSpPr>
        <p:spPr bwMode="auto">
          <a:xfrm>
            <a:off x="1222375" y="6883400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95</a:t>
            </a:r>
          </a:p>
        </p:txBody>
      </p:sp>
      <p:sp>
        <p:nvSpPr>
          <p:cNvPr id="17477" name="Text Box 69"/>
          <p:cNvSpPr txBox="1">
            <a:spLocks noChangeArrowheads="1"/>
          </p:cNvSpPr>
          <p:nvPr/>
        </p:nvSpPr>
        <p:spPr bwMode="auto">
          <a:xfrm>
            <a:off x="803275" y="5845175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86</a:t>
            </a:r>
          </a:p>
        </p:txBody>
      </p:sp>
      <p:sp>
        <p:nvSpPr>
          <p:cNvPr id="17478" name="Text Box 70"/>
          <p:cNvSpPr txBox="1">
            <a:spLocks noChangeArrowheads="1"/>
          </p:cNvSpPr>
          <p:nvPr/>
        </p:nvSpPr>
        <p:spPr bwMode="auto">
          <a:xfrm>
            <a:off x="1289050" y="5502275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92</a:t>
            </a:r>
          </a:p>
        </p:txBody>
      </p:sp>
      <p:sp>
        <p:nvSpPr>
          <p:cNvPr id="17479" name="Text Box 71"/>
          <p:cNvSpPr txBox="1">
            <a:spLocks noChangeArrowheads="1"/>
          </p:cNvSpPr>
          <p:nvPr/>
        </p:nvSpPr>
        <p:spPr bwMode="auto">
          <a:xfrm>
            <a:off x="1746250" y="5254625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96</a:t>
            </a:r>
          </a:p>
        </p:txBody>
      </p:sp>
      <p:sp>
        <p:nvSpPr>
          <p:cNvPr id="17480" name="Text Box 72"/>
          <p:cNvSpPr txBox="1">
            <a:spLocks noChangeArrowheads="1"/>
          </p:cNvSpPr>
          <p:nvPr/>
        </p:nvSpPr>
        <p:spPr bwMode="auto">
          <a:xfrm>
            <a:off x="2470150" y="4787900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79</a:t>
            </a:r>
          </a:p>
        </p:txBody>
      </p:sp>
      <p:sp>
        <p:nvSpPr>
          <p:cNvPr id="17481" name="Text Box 73"/>
          <p:cNvSpPr txBox="1">
            <a:spLocks noChangeArrowheads="1"/>
          </p:cNvSpPr>
          <p:nvPr/>
        </p:nvSpPr>
        <p:spPr bwMode="auto">
          <a:xfrm>
            <a:off x="1346200" y="6188075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93</a:t>
            </a:r>
          </a:p>
        </p:txBody>
      </p:sp>
      <p:sp>
        <p:nvSpPr>
          <p:cNvPr id="17482" name="Text Box 74"/>
          <p:cNvSpPr txBox="1">
            <a:spLocks noChangeArrowheads="1"/>
          </p:cNvSpPr>
          <p:nvPr/>
        </p:nvSpPr>
        <p:spPr bwMode="auto">
          <a:xfrm>
            <a:off x="2089150" y="6378575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98</a:t>
            </a:r>
          </a:p>
        </p:txBody>
      </p:sp>
      <p:sp>
        <p:nvSpPr>
          <p:cNvPr id="17483" name="Text Box 75"/>
          <p:cNvSpPr txBox="1">
            <a:spLocks noChangeArrowheads="1"/>
          </p:cNvSpPr>
          <p:nvPr/>
        </p:nvSpPr>
        <p:spPr bwMode="auto">
          <a:xfrm>
            <a:off x="2994025" y="7712075"/>
            <a:ext cx="374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100</a:t>
            </a:r>
          </a:p>
        </p:txBody>
      </p:sp>
      <p:sp>
        <p:nvSpPr>
          <p:cNvPr id="17484" name="Text Box 76"/>
          <p:cNvSpPr txBox="1">
            <a:spLocks noChangeArrowheads="1"/>
          </p:cNvSpPr>
          <p:nvPr/>
        </p:nvSpPr>
        <p:spPr bwMode="auto">
          <a:xfrm>
            <a:off x="3489325" y="7893050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95</a:t>
            </a:r>
          </a:p>
        </p:txBody>
      </p:sp>
      <p:sp>
        <p:nvSpPr>
          <p:cNvPr id="17485" name="Text Box 77"/>
          <p:cNvSpPr txBox="1">
            <a:spLocks noChangeArrowheads="1"/>
          </p:cNvSpPr>
          <p:nvPr/>
        </p:nvSpPr>
        <p:spPr bwMode="auto">
          <a:xfrm>
            <a:off x="3308350" y="4606925"/>
            <a:ext cx="374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100</a:t>
            </a:r>
          </a:p>
        </p:txBody>
      </p:sp>
      <p:sp>
        <p:nvSpPr>
          <p:cNvPr id="17486" name="Text Box 78"/>
          <p:cNvSpPr txBox="1">
            <a:spLocks noChangeArrowheads="1"/>
          </p:cNvSpPr>
          <p:nvPr/>
        </p:nvSpPr>
        <p:spPr bwMode="auto">
          <a:xfrm>
            <a:off x="2127250" y="5006975"/>
            <a:ext cx="31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000"/>
              <a:t>97</a:t>
            </a:r>
          </a:p>
        </p:txBody>
      </p:sp>
      <p:sp>
        <p:nvSpPr>
          <p:cNvPr id="17487" name="Text Box 79"/>
          <p:cNvSpPr txBox="1">
            <a:spLocks noChangeArrowheads="1"/>
          </p:cNvSpPr>
          <p:nvPr/>
        </p:nvSpPr>
        <p:spPr bwMode="auto">
          <a:xfrm>
            <a:off x="2438400" y="4891088"/>
            <a:ext cx="184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000"/>
          </a:p>
        </p:txBody>
      </p:sp>
      <p:pic>
        <p:nvPicPr>
          <p:cNvPr id="17488" name="Picture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0338" y="558800"/>
            <a:ext cx="6675437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89" name="Text Box 81"/>
          <p:cNvSpPr txBox="1">
            <a:spLocks noChangeArrowheads="1"/>
          </p:cNvSpPr>
          <p:nvPr/>
        </p:nvSpPr>
        <p:spPr bwMode="auto">
          <a:xfrm>
            <a:off x="5949950" y="877728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Times New Roman" pitchFamily="-12" charset="0"/>
              </a:rPr>
              <a:t>Fig. S8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  <a:ea typeface="ＭＳ Ｐゴシック" pitchFamily="-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  <a:ea typeface="ＭＳ Ｐゴシック" pitchFamily="-12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1012</Words>
  <Application>Microsoft Office PowerPoint</Application>
  <PresentationFormat>On-screen Show (4:3)</PresentationFormat>
  <Paragraphs>780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ＭＳ Ｐゴシック</vt:lpstr>
      <vt:lpstr>ＭＳ Ｐ明朝</vt:lpstr>
      <vt:lpstr>Palatino Linotype</vt:lpstr>
      <vt:lpstr>Times New Roman</vt:lpstr>
      <vt:lpstr>標準デザイン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Yamaguchi Univ.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Hirotomo Kato</dc:creator>
  <cp:lastModifiedBy>jvalenzuela</cp:lastModifiedBy>
  <cp:revision>40</cp:revision>
  <dcterms:created xsi:type="dcterms:W3CDTF">2009-06-03T10:06:30Z</dcterms:created>
  <dcterms:modified xsi:type="dcterms:W3CDTF">2010-09-08T17:34:01Z</dcterms:modified>
</cp:coreProperties>
</file>