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7" r:id="rId2"/>
    <p:sldId id="274" r:id="rId3"/>
    <p:sldId id="276" r:id="rId4"/>
    <p:sldId id="268" r:id="rId5"/>
    <p:sldId id="271" r:id="rId6"/>
    <p:sldId id="270" r:id="rId7"/>
    <p:sldId id="275" r:id="rId8"/>
  </p:sldIdLst>
  <p:sldSz cx="6858000" cy="9906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168" autoAdjust="0"/>
  </p:normalViewPr>
  <p:slideViewPr>
    <p:cSldViewPr>
      <p:cViewPr>
        <p:scale>
          <a:sx n="90" d="100"/>
          <a:sy n="90" d="100"/>
        </p:scale>
        <p:origin x="-1242" y="3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millar\Documents\MsCurrent\MDH%20paper\MDH%20paperSubmitted\Supplementary%20Figure%20S5%20(C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millar\Documents\MsCurrent\MDH%20paper\MDH%20paperSubmitted\Supplementary%20Figure%20S5%20(B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Intact Mitochondria</c:v>
          </c:tx>
          <c:invertIfNegative val="0"/>
          <c:errBars>
            <c:errBarType val="both"/>
            <c:errValType val="cust"/>
            <c:noEndCap val="0"/>
            <c:plus>
              <c:numRef>
                <c:f>Sheet1!$L$34:$L$36</c:f>
                <c:numCache>
                  <c:formatCode>General</c:formatCode>
                  <c:ptCount val="3"/>
                  <c:pt idx="0">
                    <c:v>40.268743068764167</c:v>
                  </c:pt>
                  <c:pt idx="1">
                    <c:v>26.99115601209175</c:v>
                  </c:pt>
                  <c:pt idx="2">
                    <c:v>35.308398223097001</c:v>
                  </c:pt>
                </c:numCache>
              </c:numRef>
            </c:plus>
            <c:minus>
              <c:numRef>
                <c:f>Sheet1!$L$34:$L$36</c:f>
                <c:numCache>
                  <c:formatCode>General</c:formatCode>
                  <c:ptCount val="3"/>
                  <c:pt idx="0">
                    <c:v>40.268743068764167</c:v>
                  </c:pt>
                  <c:pt idx="1">
                    <c:v>26.99115601209175</c:v>
                  </c:pt>
                  <c:pt idx="2">
                    <c:v>35.308398223097001</c:v>
                  </c:pt>
                </c:numCache>
              </c:numRef>
            </c:minus>
          </c:errBars>
          <c:cat>
            <c:strRef>
              <c:f>Sheet1!$K$28:$K$30</c:f>
              <c:strCache>
                <c:ptCount val="3"/>
                <c:pt idx="0">
                  <c:v>Wild-Type</c:v>
                </c:pt>
                <c:pt idx="1">
                  <c:v>mmdh1-2mmdh2 </c:v>
                </c:pt>
                <c:pt idx="2">
                  <c:v>mmdh1-1mmdh2</c:v>
                </c:pt>
              </c:strCache>
            </c:strRef>
          </c:cat>
          <c:val>
            <c:numRef>
              <c:f>Sheet1!$L$28:$L$30</c:f>
              <c:numCache>
                <c:formatCode>General</c:formatCode>
                <c:ptCount val="3"/>
                <c:pt idx="0">
                  <c:v>202.15434083601286</c:v>
                </c:pt>
                <c:pt idx="1">
                  <c:v>222.1704180064315</c:v>
                </c:pt>
                <c:pt idx="2">
                  <c:v>157.02572347266883</c:v>
                </c:pt>
              </c:numCache>
            </c:numRef>
          </c:val>
        </c:ser>
        <c:ser>
          <c:idx val="1"/>
          <c:order val="1"/>
          <c:tx>
            <c:v>+Triton X-100</c:v>
          </c:tx>
          <c:invertIfNegative val="0"/>
          <c:errBars>
            <c:errBarType val="both"/>
            <c:errValType val="cust"/>
            <c:noEndCap val="0"/>
            <c:plus>
              <c:numRef>
                <c:f>Sheet1!$M$34:$M$36</c:f>
                <c:numCache>
                  <c:formatCode>General</c:formatCode>
                  <c:ptCount val="3"/>
                  <c:pt idx="0">
                    <c:v>64.833071001304148</c:v>
                  </c:pt>
                  <c:pt idx="1">
                    <c:v>31.262358625697793</c:v>
                  </c:pt>
                  <c:pt idx="2">
                    <c:v>42.019416779586045</c:v>
                  </c:pt>
                </c:numCache>
              </c:numRef>
            </c:plus>
            <c:minus>
              <c:numRef>
                <c:f>Sheet1!$M$34:$M$36</c:f>
                <c:numCache>
                  <c:formatCode>General</c:formatCode>
                  <c:ptCount val="3"/>
                  <c:pt idx="0">
                    <c:v>64.833071001304148</c:v>
                  </c:pt>
                  <c:pt idx="1">
                    <c:v>31.262358625697793</c:v>
                  </c:pt>
                  <c:pt idx="2">
                    <c:v>42.019416779586045</c:v>
                  </c:pt>
                </c:numCache>
              </c:numRef>
            </c:minus>
          </c:errBars>
          <c:cat>
            <c:strRef>
              <c:f>Sheet1!$K$28:$K$30</c:f>
              <c:strCache>
                <c:ptCount val="3"/>
                <c:pt idx="0">
                  <c:v>Wild-Type</c:v>
                </c:pt>
                <c:pt idx="1">
                  <c:v>mmdh1-2mmdh2 </c:v>
                </c:pt>
                <c:pt idx="2">
                  <c:v>mmdh1-1mmdh2</c:v>
                </c:pt>
              </c:strCache>
            </c:strRef>
          </c:cat>
          <c:val>
            <c:numRef>
              <c:f>Sheet1!$M$28:$M$30</c:f>
              <c:numCache>
                <c:formatCode>General</c:formatCode>
                <c:ptCount val="3"/>
                <c:pt idx="0">
                  <c:v>3191.3183279742916</c:v>
                </c:pt>
                <c:pt idx="1">
                  <c:v>238.82636655948667</c:v>
                </c:pt>
                <c:pt idx="2">
                  <c:v>193.53697749196138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958208"/>
        <c:axId val="102959744"/>
      </c:barChart>
      <c:catAx>
        <c:axId val="1029582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US" i="1"/>
            </a:pPr>
            <a:endParaRPr lang="en-US"/>
          </a:p>
        </c:txPr>
        <c:crossAx val="102959744"/>
        <c:crosses val="autoZero"/>
        <c:auto val="1"/>
        <c:lblAlgn val="ctr"/>
        <c:lblOffset val="100"/>
        <c:noMultiLvlLbl val="0"/>
      </c:catAx>
      <c:valAx>
        <c:axId val="1029597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AU" dirty="0" err="1" smtClean="0"/>
                  <a:t>Malate</a:t>
                </a:r>
                <a:r>
                  <a:rPr lang="en-AU" dirty="0" smtClean="0"/>
                  <a:t> </a:t>
                </a:r>
                <a:r>
                  <a:rPr lang="en-AU" dirty="0" err="1" smtClean="0"/>
                  <a:t>Dephydrogenase</a:t>
                </a:r>
                <a:r>
                  <a:rPr lang="en-AU" baseline="0" dirty="0" smtClean="0"/>
                  <a:t> Activity</a:t>
                </a:r>
              </a:p>
              <a:p>
                <a:pPr>
                  <a:defRPr lang="en-US"/>
                </a:pPr>
                <a:r>
                  <a:rPr lang="en-AU" baseline="0" dirty="0" err="1" smtClean="0">
                    <a:latin typeface="Symbol" pitchFamily="18" charset="2"/>
                  </a:rPr>
                  <a:t>m</a:t>
                </a:r>
                <a:r>
                  <a:rPr lang="en-AU" dirty="0" err="1" smtClean="0"/>
                  <a:t>mol</a:t>
                </a:r>
                <a:r>
                  <a:rPr lang="en-AU" baseline="0" dirty="0" smtClean="0"/>
                  <a:t> </a:t>
                </a:r>
                <a:r>
                  <a:rPr lang="en-AU" dirty="0" smtClean="0"/>
                  <a:t>min</a:t>
                </a:r>
                <a:r>
                  <a:rPr lang="en-AU" baseline="30000" dirty="0" smtClean="0"/>
                  <a:t>-1</a:t>
                </a:r>
                <a:r>
                  <a:rPr lang="en-AU" dirty="0" smtClean="0"/>
                  <a:t>mg</a:t>
                </a:r>
                <a:r>
                  <a:rPr lang="en-AU" baseline="30000" dirty="0" smtClean="0"/>
                  <a:t>-1</a:t>
                </a:r>
                <a:r>
                  <a:rPr lang="en-AU" dirty="0" smtClean="0"/>
                  <a:t> protein</a:t>
                </a:r>
                <a:endParaRPr lang="en-AU" dirty="0"/>
              </a:p>
            </c:rich>
          </c:tx>
          <c:layout>
            <c:manualLayout>
              <c:xMode val="edge"/>
              <c:yMode val="edge"/>
              <c:x val="5.3191489361702126E-3"/>
              <c:y val="0.11683219033104755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02958208"/>
        <c:crosses val="autoZero"/>
        <c:crossBetween val="between"/>
        <c:dispUnits>
          <c:builtInUnit val="thousands"/>
        </c:dispUnits>
      </c:valAx>
    </c:plotArea>
    <c:legend>
      <c:legendPos val="r"/>
      <c:layout>
        <c:manualLayout>
          <c:xMode val="edge"/>
          <c:yMode val="edge"/>
          <c:x val="0.55136038460166226"/>
          <c:y val="0.15940328754085212"/>
          <c:w val="0.1779030715521403"/>
          <c:h val="0.11788064736087303"/>
        </c:manualLayout>
      </c:layout>
      <c:overlay val="0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A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155058190073509"/>
          <c:y val="4.6858359957401494E-2"/>
          <c:w val="0.82915681359765725"/>
          <c:h val="0.72063226920916035"/>
        </c:manualLayout>
      </c:layout>
      <c:barChart>
        <c:barDir val="col"/>
        <c:grouping val="clustered"/>
        <c:varyColors val="0"/>
        <c:ser>
          <c:idx val="0"/>
          <c:order val="0"/>
          <c:tx>
            <c:v>Malic Enzyme</c:v>
          </c:tx>
          <c:invertIfNegative val="0"/>
          <c:errBars>
            <c:errBarType val="both"/>
            <c:errValType val="cust"/>
            <c:noEndCap val="0"/>
            <c:plus>
              <c:numRef>
                <c:f>Sheet1!$J$17:$J$19</c:f>
                <c:numCache>
                  <c:formatCode>General</c:formatCode>
                  <c:ptCount val="3"/>
                  <c:pt idx="0">
                    <c:v>5.8972686709847153</c:v>
                  </c:pt>
                  <c:pt idx="1">
                    <c:v>7.42368581710668</c:v>
                  </c:pt>
                  <c:pt idx="2">
                    <c:v>6.5064070986477116</c:v>
                  </c:pt>
                </c:numCache>
              </c:numRef>
            </c:plus>
            <c:minus>
              <c:numRef>
                <c:f>Sheet1!$J$17:$J$19</c:f>
                <c:numCache>
                  <c:formatCode>General</c:formatCode>
                  <c:ptCount val="3"/>
                  <c:pt idx="0">
                    <c:v>5.8972686709847153</c:v>
                  </c:pt>
                  <c:pt idx="1">
                    <c:v>7.42368581710668</c:v>
                  </c:pt>
                  <c:pt idx="2">
                    <c:v>6.5064070986477116</c:v>
                  </c:pt>
                </c:numCache>
              </c:numRef>
            </c:minus>
          </c:errBars>
          <c:cat>
            <c:strRef>
              <c:f>Sheet1!$F$24:$H$24</c:f>
              <c:strCache>
                <c:ptCount val="3"/>
                <c:pt idx="0">
                  <c:v>Wild Type</c:v>
                </c:pt>
                <c:pt idx="1">
                  <c:v>mmdh1-2mmdh2</c:v>
                </c:pt>
                <c:pt idx="2">
                  <c:v>mmdh1-1mmdh2</c:v>
                </c:pt>
              </c:strCache>
            </c:strRef>
          </c:cat>
          <c:val>
            <c:numRef>
              <c:f>Sheet1!$F$25:$H$25</c:f>
              <c:numCache>
                <c:formatCode>General</c:formatCode>
                <c:ptCount val="3"/>
                <c:pt idx="0">
                  <c:v>44</c:v>
                </c:pt>
                <c:pt idx="1">
                  <c:v>45</c:v>
                </c:pt>
                <c:pt idx="2">
                  <c:v>60</c:v>
                </c:pt>
              </c:numCache>
            </c:numRef>
          </c:val>
        </c:ser>
        <c:ser>
          <c:idx val="1"/>
          <c:order val="1"/>
          <c:tx>
            <c:v>Malate Dehydrogenase</c:v>
          </c:tx>
          <c:invertIfNegative val="0"/>
          <c:errBars>
            <c:errBarType val="both"/>
            <c:errValType val="cust"/>
            <c:noEndCap val="0"/>
            <c:plus>
              <c:numRef>
                <c:f>Sheet1!$O$17:$O$19</c:f>
                <c:numCache>
                  <c:formatCode>General</c:formatCode>
                  <c:ptCount val="3"/>
                  <c:pt idx="0">
                    <c:v>5.8972686709847153</c:v>
                  </c:pt>
                  <c:pt idx="1">
                    <c:v>2.3094010767585034</c:v>
                  </c:pt>
                  <c:pt idx="2">
                    <c:v>5.8404718226450765</c:v>
                  </c:pt>
                </c:numCache>
              </c:numRef>
            </c:plus>
            <c:minus>
              <c:numRef>
                <c:f>Sheet1!$O$17:$O$19</c:f>
                <c:numCache>
                  <c:formatCode>General</c:formatCode>
                  <c:ptCount val="3"/>
                  <c:pt idx="0">
                    <c:v>5.8972686709847153</c:v>
                  </c:pt>
                  <c:pt idx="1">
                    <c:v>2.3094010767585034</c:v>
                  </c:pt>
                  <c:pt idx="2">
                    <c:v>5.8404718226450765</c:v>
                  </c:pt>
                </c:numCache>
              </c:numRef>
            </c:minus>
          </c:errBars>
          <c:val>
            <c:numRef>
              <c:f>Sheet1!$F$26:$H$26</c:f>
              <c:numCache>
                <c:formatCode>General</c:formatCode>
                <c:ptCount val="3"/>
                <c:pt idx="0">
                  <c:v>55</c:v>
                </c:pt>
                <c:pt idx="1">
                  <c:v>5</c:v>
                </c:pt>
                <c:pt idx="2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2978304"/>
        <c:axId val="102979840"/>
      </c:barChart>
      <c:catAx>
        <c:axId val="102978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 i="1"/>
            </a:pPr>
            <a:endParaRPr lang="en-US"/>
          </a:p>
        </c:txPr>
        <c:crossAx val="102979840"/>
        <c:crosses val="autoZero"/>
        <c:auto val="1"/>
        <c:lblAlgn val="ctr"/>
        <c:lblOffset val="100"/>
        <c:noMultiLvlLbl val="0"/>
      </c:catAx>
      <c:valAx>
        <c:axId val="102979840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en-US" dirty="0" err="1" smtClean="0"/>
                  <a:t>Malate</a:t>
                </a:r>
                <a:r>
                  <a:rPr lang="en-US" dirty="0" smtClean="0"/>
                  <a:t>-Dependent</a:t>
                </a:r>
              </a:p>
              <a:p>
                <a:pPr>
                  <a:defRPr lang="en-US"/>
                </a:pPr>
                <a:r>
                  <a:rPr lang="en-US" dirty="0" smtClean="0"/>
                  <a:t>Oxygen  Consumption </a:t>
                </a:r>
                <a:r>
                  <a:rPr lang="en-US" dirty="0"/>
                  <a:t>Rate </a:t>
                </a:r>
                <a:r>
                  <a:rPr lang="en-US" dirty="0" err="1" smtClean="0"/>
                  <a:t>nmol</a:t>
                </a:r>
                <a:r>
                  <a:rPr lang="en-US" dirty="0" smtClean="0"/>
                  <a:t> min</a:t>
                </a:r>
                <a:r>
                  <a:rPr lang="en-US" baseline="30000" dirty="0" smtClean="0"/>
                  <a:t>-1 </a:t>
                </a:r>
                <a:r>
                  <a:rPr lang="en-US" dirty="0" smtClean="0"/>
                  <a:t>mg</a:t>
                </a:r>
                <a:r>
                  <a:rPr lang="en-US" baseline="30000" dirty="0" smtClean="0"/>
                  <a:t>-1</a:t>
                </a:r>
                <a:r>
                  <a:rPr lang="en-US" dirty="0" smtClean="0"/>
                  <a:t> protein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/>
            </a:pPr>
            <a:endParaRPr lang="en-US"/>
          </a:p>
        </c:txPr>
        <c:crossAx val="102978304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66623702524989559"/>
          <c:y val="5.4043755712644546E-2"/>
          <c:w val="0.27844348724702223"/>
          <c:h val="0.14936412501153021"/>
        </c:manualLayout>
      </c:layout>
      <c:overlay val="0"/>
      <c:txPr>
        <a:bodyPr/>
        <a:lstStyle/>
        <a:p>
          <a:pPr>
            <a:defRPr lang="en-US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C681FE2-4E88-41FA-9977-0E65D1E267EB}" type="datetimeFigureOut">
              <a:rPr lang="en-AU"/>
              <a:pPr>
                <a:defRPr/>
              </a:pPr>
              <a:t>13/09/2010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2156203-937F-4185-B3DF-DA118E137CE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90031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C46C377-3056-4FF7-9A26-4D9015CE5A44}" type="datetimeFigureOut">
              <a:rPr lang="en-US"/>
              <a:pPr>
                <a:defRPr/>
              </a:pPr>
              <a:t>9/13/2010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A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A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F43ED54-3BF2-436B-961F-17C3EC7C0DB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8301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AA4B70D-EDF9-405E-AA9A-514191A4C3C5}" type="slidenum">
              <a:rPr lang="en-AU" smtClean="0"/>
              <a:pPr/>
              <a:t>1</a:t>
            </a:fld>
            <a:endParaRPr lang="en-A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AU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3D594E0-30C9-4BDA-AF86-CDE4D844B68A}" type="slidenum">
              <a:rPr lang="en-AU" smtClean="0"/>
              <a:pPr/>
              <a:t>2</a:t>
            </a:fld>
            <a:endParaRPr lang="en-A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43ED54-3BF2-436B-961F-17C3EC7C0DB2}" type="slidenum">
              <a:rPr lang="en-AU" smtClean="0"/>
              <a:pPr>
                <a:defRPr/>
              </a:pPr>
              <a:t>3</a:t>
            </a:fld>
            <a:endParaRPr lang="en-A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70B43B3-125D-4110-BFA9-D36733C191AD}" type="slidenum">
              <a:rPr lang="en-AU" smtClean="0"/>
              <a:pPr/>
              <a:t>4</a:t>
            </a:fld>
            <a:endParaRPr lang="en-A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AU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CC8229F-747B-4DA3-8235-BF7799EA42AE}" type="slidenum">
              <a:rPr lang="en-AU" smtClean="0"/>
              <a:pPr/>
              <a:t>5</a:t>
            </a:fld>
            <a:endParaRPr lang="en-A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AU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50AA5DB-4C84-48ED-8EE9-9D10AFF706B7}" type="slidenum">
              <a:rPr lang="en-AU" smtClean="0"/>
              <a:pPr/>
              <a:t>6</a:t>
            </a:fld>
            <a:endParaRPr lang="en-A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AU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9D705D2-D444-4097-A003-DD0074AE858F}" type="slidenum">
              <a:rPr lang="en-AU" smtClean="0"/>
              <a:pPr/>
              <a:t>7</a:t>
            </a:fld>
            <a:endParaRPr lang="en-A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1FB87-1C52-42C7-B78B-359968B030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0DF30-D941-412B-93B8-FB3F7E3B1B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FA8AF-2D9E-478A-AEC6-D2C9DB954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53B1B-BF89-43C8-85D4-F69207D20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F92A8-2851-4AB5-8D56-750B8CC90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2794B-4AC0-4444-8312-D6D165C859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750EC-C445-4A59-9137-F62C468899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88290C-59F9-416B-BF27-EF0459F822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149F1-462E-47B6-BD16-2226547F7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139A6-AEEB-49CF-88B5-7F5FB25BD4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28FC14-D239-4A66-A10F-2B71FDE8E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72956FE5-63DB-4DA0-8177-1031A78DF3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12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5"/>
          <p:cNvSpPr txBox="1">
            <a:spLocks noChangeArrowheads="1"/>
          </p:cNvSpPr>
          <p:nvPr/>
        </p:nvSpPr>
        <p:spPr bwMode="auto">
          <a:xfrm>
            <a:off x="0" y="53975"/>
            <a:ext cx="62976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400" dirty="0" err="1"/>
              <a:t>Suppl</a:t>
            </a:r>
            <a:r>
              <a:rPr lang="en-AU" sz="1400" dirty="0"/>
              <a:t> Figure S1. </a:t>
            </a:r>
            <a:r>
              <a:rPr lang="en-US" sz="1400" i="1" dirty="0" err="1"/>
              <a:t>mMDH</a:t>
            </a:r>
            <a:r>
              <a:rPr lang="en-US" sz="1400" dirty="0"/>
              <a:t> genes in At and t-DNA mutant characterization.</a:t>
            </a:r>
          </a:p>
        </p:txBody>
      </p:sp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0"/>
            <a:ext cx="57594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0" y="2667000"/>
            <a:ext cx="2203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400" dirty="0"/>
              <a:t>A) MDHs in Arabidopsis</a:t>
            </a:r>
            <a:endParaRPr lang="en-US" sz="1400" dirty="0"/>
          </a:p>
        </p:txBody>
      </p:sp>
      <p:sp>
        <p:nvSpPr>
          <p:cNvPr id="15364" name="Text Box 9"/>
          <p:cNvSpPr txBox="1">
            <a:spLocks noChangeArrowheads="1"/>
          </p:cNvSpPr>
          <p:nvPr/>
        </p:nvSpPr>
        <p:spPr bwMode="auto">
          <a:xfrm>
            <a:off x="0" y="5410200"/>
            <a:ext cx="26736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400" dirty="0"/>
              <a:t>B) </a:t>
            </a:r>
            <a:r>
              <a:rPr lang="en-AU" sz="1400" dirty="0" smtClean="0"/>
              <a:t>T-DNA </a:t>
            </a:r>
            <a:r>
              <a:rPr lang="en-AU" sz="1400" dirty="0"/>
              <a:t>insertions available</a:t>
            </a:r>
            <a:endParaRPr lang="en-US" sz="1400" dirty="0"/>
          </a:p>
        </p:txBody>
      </p:sp>
      <p:grpSp>
        <p:nvGrpSpPr>
          <p:cNvPr id="15365" name="Group 93"/>
          <p:cNvGrpSpPr>
            <a:grpSpLocks/>
          </p:cNvGrpSpPr>
          <p:nvPr/>
        </p:nvGrpSpPr>
        <p:grpSpPr bwMode="auto">
          <a:xfrm>
            <a:off x="373063" y="5853113"/>
            <a:ext cx="5951537" cy="2528887"/>
            <a:chOff x="373062" y="5243512"/>
            <a:chExt cx="5214938" cy="2057400"/>
          </a:xfrm>
        </p:grpSpPr>
        <p:grpSp>
          <p:nvGrpSpPr>
            <p:cNvPr id="15367" name="Group 16"/>
            <p:cNvGrpSpPr>
              <a:grpSpLocks/>
            </p:cNvGrpSpPr>
            <p:nvPr/>
          </p:nvGrpSpPr>
          <p:grpSpPr bwMode="auto">
            <a:xfrm>
              <a:off x="1792287" y="5592762"/>
              <a:ext cx="460375" cy="333375"/>
              <a:chOff x="2018" y="1434"/>
              <a:chExt cx="544" cy="499"/>
            </a:xfrm>
          </p:grpSpPr>
          <p:sp>
            <p:nvSpPr>
              <p:cNvPr id="15430" name="Line 11"/>
              <p:cNvSpPr>
                <a:spLocks noChangeShapeType="1"/>
              </p:cNvSpPr>
              <p:nvPr/>
            </p:nvSpPr>
            <p:spPr bwMode="auto">
              <a:xfrm flipH="1">
                <a:off x="2018" y="1434"/>
                <a:ext cx="272" cy="4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31" name="Line 12"/>
              <p:cNvSpPr>
                <a:spLocks noChangeShapeType="1"/>
              </p:cNvSpPr>
              <p:nvPr/>
            </p:nvSpPr>
            <p:spPr bwMode="auto">
              <a:xfrm>
                <a:off x="2290" y="1434"/>
                <a:ext cx="272" cy="4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368" name="Text Box 7"/>
            <p:cNvSpPr txBox="1">
              <a:spLocks noChangeArrowheads="1"/>
            </p:cNvSpPr>
            <p:nvPr/>
          </p:nvSpPr>
          <p:spPr bwMode="auto">
            <a:xfrm>
              <a:off x="373062" y="5243512"/>
              <a:ext cx="806450" cy="356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900" dirty="0"/>
                <a:t>At1g53240</a:t>
              </a:r>
            </a:p>
            <a:p>
              <a:pPr>
                <a:spcBef>
                  <a:spcPct val="50000"/>
                </a:spcBef>
              </a:pPr>
              <a:r>
                <a:rPr lang="en-GB" sz="900" i="1" dirty="0"/>
                <a:t>mMDH1</a:t>
              </a:r>
            </a:p>
          </p:txBody>
        </p:sp>
        <p:sp>
          <p:nvSpPr>
            <p:cNvPr id="15369" name="Text Box 10"/>
            <p:cNvSpPr txBox="1">
              <a:spLocks noChangeArrowheads="1"/>
            </p:cNvSpPr>
            <p:nvPr/>
          </p:nvSpPr>
          <p:spPr bwMode="auto">
            <a:xfrm>
              <a:off x="373062" y="6386512"/>
              <a:ext cx="804863" cy="356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900" dirty="0"/>
                <a:t>At3g15020</a:t>
              </a:r>
            </a:p>
            <a:p>
              <a:pPr>
                <a:spcBef>
                  <a:spcPct val="50000"/>
                </a:spcBef>
              </a:pPr>
              <a:r>
                <a:rPr lang="en-GB" sz="900" i="1" dirty="0"/>
                <a:t>mMDH2</a:t>
              </a:r>
            </a:p>
          </p:txBody>
        </p:sp>
        <p:sp>
          <p:nvSpPr>
            <p:cNvPr id="15370" name="Rectangle 13"/>
            <p:cNvSpPr>
              <a:spLocks noChangeArrowheads="1"/>
            </p:cNvSpPr>
            <p:nvPr/>
          </p:nvSpPr>
          <p:spPr bwMode="auto">
            <a:xfrm>
              <a:off x="1792287" y="5924550"/>
              <a:ext cx="460375" cy="9048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 sz="900" b="0"/>
            </a:p>
          </p:txBody>
        </p:sp>
        <p:sp>
          <p:nvSpPr>
            <p:cNvPr id="15371" name="Text Box 14"/>
            <p:cNvSpPr txBox="1">
              <a:spLocks noChangeArrowheads="1"/>
            </p:cNvSpPr>
            <p:nvPr/>
          </p:nvSpPr>
          <p:spPr bwMode="auto">
            <a:xfrm>
              <a:off x="1058862" y="6005512"/>
              <a:ext cx="10668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900" b="0"/>
                <a:t>GABI_540F04</a:t>
              </a:r>
            </a:p>
          </p:txBody>
        </p:sp>
        <p:sp>
          <p:nvSpPr>
            <p:cNvPr id="15372" name="Rectangle 23"/>
            <p:cNvSpPr>
              <a:spLocks noChangeArrowheads="1"/>
            </p:cNvSpPr>
            <p:nvPr/>
          </p:nvSpPr>
          <p:spPr bwMode="auto">
            <a:xfrm>
              <a:off x="1754187" y="6954837"/>
              <a:ext cx="460375" cy="904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 sz="900" b="0"/>
            </a:p>
          </p:txBody>
        </p:sp>
        <p:sp>
          <p:nvSpPr>
            <p:cNvPr id="15373" name="Line 20"/>
            <p:cNvSpPr>
              <a:spLocks noChangeShapeType="1"/>
            </p:cNvSpPr>
            <p:nvPr/>
          </p:nvSpPr>
          <p:spPr bwMode="auto">
            <a:xfrm flipH="1">
              <a:off x="1754187" y="6621462"/>
              <a:ext cx="230188" cy="333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4" name="Line 21"/>
            <p:cNvSpPr>
              <a:spLocks noChangeShapeType="1"/>
            </p:cNvSpPr>
            <p:nvPr/>
          </p:nvSpPr>
          <p:spPr bwMode="auto">
            <a:xfrm>
              <a:off x="1984375" y="6621462"/>
              <a:ext cx="230187" cy="333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75" name="Text Box 22"/>
            <p:cNvSpPr txBox="1">
              <a:spLocks noChangeArrowheads="1"/>
            </p:cNvSpPr>
            <p:nvPr/>
          </p:nvSpPr>
          <p:spPr bwMode="auto">
            <a:xfrm>
              <a:off x="1439862" y="7072312"/>
              <a:ext cx="941388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GB" sz="900" i="1"/>
                <a:t>mmdh 2-1</a:t>
              </a:r>
            </a:p>
          </p:txBody>
        </p:sp>
        <p:sp>
          <p:nvSpPr>
            <p:cNvPr id="15376" name="Text Box 25"/>
            <p:cNvSpPr txBox="1">
              <a:spLocks noChangeArrowheads="1"/>
            </p:cNvSpPr>
            <p:nvPr/>
          </p:nvSpPr>
          <p:spPr bwMode="auto">
            <a:xfrm>
              <a:off x="2278062" y="7072312"/>
              <a:ext cx="1036638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GB" sz="900" b="0"/>
                <a:t>SALK_126994</a:t>
              </a:r>
            </a:p>
          </p:txBody>
        </p:sp>
        <p:sp>
          <p:nvSpPr>
            <p:cNvPr id="15377" name="Rectangle 27"/>
            <p:cNvSpPr>
              <a:spLocks noChangeArrowheads="1"/>
            </p:cNvSpPr>
            <p:nvPr/>
          </p:nvSpPr>
          <p:spPr bwMode="auto">
            <a:xfrm>
              <a:off x="2674937" y="5924550"/>
              <a:ext cx="460375" cy="9048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 sz="900" b="0"/>
            </a:p>
          </p:txBody>
        </p:sp>
        <p:sp>
          <p:nvSpPr>
            <p:cNvPr id="15378" name="Text Box 31"/>
            <p:cNvSpPr txBox="1">
              <a:spLocks noChangeArrowheads="1"/>
            </p:cNvSpPr>
            <p:nvPr/>
          </p:nvSpPr>
          <p:spPr bwMode="auto">
            <a:xfrm>
              <a:off x="2963862" y="5853112"/>
              <a:ext cx="862013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GB" sz="900" i="1"/>
                <a:t>mmdh1-1</a:t>
              </a:r>
            </a:p>
          </p:txBody>
        </p:sp>
        <p:sp>
          <p:nvSpPr>
            <p:cNvPr id="15379" name="Line 29"/>
            <p:cNvSpPr>
              <a:spLocks noChangeShapeType="1"/>
            </p:cNvSpPr>
            <p:nvPr/>
          </p:nvSpPr>
          <p:spPr bwMode="auto">
            <a:xfrm>
              <a:off x="2214562" y="5592762"/>
              <a:ext cx="920750" cy="333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0" name="Line 30"/>
            <p:cNvSpPr>
              <a:spLocks noChangeShapeType="1"/>
            </p:cNvSpPr>
            <p:nvPr/>
          </p:nvSpPr>
          <p:spPr bwMode="auto">
            <a:xfrm>
              <a:off x="2214562" y="5592762"/>
              <a:ext cx="460375" cy="3333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81" name="Text Box 32"/>
            <p:cNvSpPr txBox="1">
              <a:spLocks noChangeArrowheads="1"/>
            </p:cNvSpPr>
            <p:nvPr/>
          </p:nvSpPr>
          <p:spPr bwMode="auto">
            <a:xfrm>
              <a:off x="3116262" y="6005512"/>
              <a:ext cx="12954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900" b="0"/>
                <a:t>GABI_097C10</a:t>
              </a:r>
            </a:p>
          </p:txBody>
        </p:sp>
        <p:sp>
          <p:nvSpPr>
            <p:cNvPr id="15382" name="Rectangle 33"/>
            <p:cNvSpPr>
              <a:spLocks noChangeArrowheads="1"/>
            </p:cNvSpPr>
            <p:nvPr/>
          </p:nvSpPr>
          <p:spPr bwMode="auto">
            <a:xfrm>
              <a:off x="1255712" y="5532437"/>
              <a:ext cx="536575" cy="603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GB" sz="900" b="0"/>
            </a:p>
          </p:txBody>
        </p:sp>
        <p:sp>
          <p:nvSpPr>
            <p:cNvPr id="15383" name="Rectangle 35"/>
            <p:cNvSpPr>
              <a:spLocks noChangeArrowheads="1"/>
            </p:cNvSpPr>
            <p:nvPr/>
          </p:nvSpPr>
          <p:spPr bwMode="auto">
            <a:xfrm>
              <a:off x="1946275" y="5532437"/>
              <a:ext cx="268287" cy="603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 sz="900" b="0"/>
            </a:p>
          </p:txBody>
        </p:sp>
        <p:sp>
          <p:nvSpPr>
            <p:cNvPr id="15384" name="Rectangle 36"/>
            <p:cNvSpPr>
              <a:spLocks noChangeArrowheads="1"/>
            </p:cNvSpPr>
            <p:nvPr/>
          </p:nvSpPr>
          <p:spPr bwMode="auto">
            <a:xfrm>
              <a:off x="2560637" y="5532437"/>
              <a:ext cx="268288" cy="603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 sz="900" b="0"/>
            </a:p>
          </p:txBody>
        </p:sp>
        <p:sp>
          <p:nvSpPr>
            <p:cNvPr id="15385" name="Rectangle 37"/>
            <p:cNvSpPr>
              <a:spLocks noChangeArrowheads="1"/>
            </p:cNvSpPr>
            <p:nvPr/>
          </p:nvSpPr>
          <p:spPr bwMode="auto">
            <a:xfrm>
              <a:off x="2982912" y="5532437"/>
              <a:ext cx="114300" cy="603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 sz="900" b="0"/>
            </a:p>
          </p:txBody>
        </p:sp>
        <p:sp>
          <p:nvSpPr>
            <p:cNvPr id="15386" name="Rectangle 38"/>
            <p:cNvSpPr>
              <a:spLocks noChangeArrowheads="1"/>
            </p:cNvSpPr>
            <p:nvPr/>
          </p:nvSpPr>
          <p:spPr bwMode="auto">
            <a:xfrm>
              <a:off x="3251200" y="5532437"/>
              <a:ext cx="192087" cy="603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 sz="900" b="0"/>
            </a:p>
          </p:txBody>
        </p:sp>
        <p:sp>
          <p:nvSpPr>
            <p:cNvPr id="15387" name="Rectangle 39"/>
            <p:cNvSpPr>
              <a:spLocks noChangeArrowheads="1"/>
            </p:cNvSpPr>
            <p:nvPr/>
          </p:nvSpPr>
          <p:spPr bwMode="auto">
            <a:xfrm>
              <a:off x="3557587" y="5532437"/>
              <a:ext cx="192088" cy="603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 sz="900" b="0"/>
            </a:p>
          </p:txBody>
        </p:sp>
        <p:sp>
          <p:nvSpPr>
            <p:cNvPr id="15388" name="Rectangle 40"/>
            <p:cNvSpPr>
              <a:spLocks noChangeArrowheads="1"/>
            </p:cNvSpPr>
            <p:nvPr/>
          </p:nvSpPr>
          <p:spPr bwMode="auto">
            <a:xfrm>
              <a:off x="3865562" y="5532437"/>
              <a:ext cx="728663" cy="603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 sz="900" b="0"/>
            </a:p>
          </p:txBody>
        </p:sp>
        <p:sp>
          <p:nvSpPr>
            <p:cNvPr id="15389" name="Line 41"/>
            <p:cNvSpPr>
              <a:spLocks noChangeShapeType="1"/>
            </p:cNvSpPr>
            <p:nvPr/>
          </p:nvSpPr>
          <p:spPr bwMode="auto">
            <a:xfrm>
              <a:off x="1792287" y="5562600"/>
              <a:ext cx="1539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0" name="Line 44"/>
            <p:cNvSpPr>
              <a:spLocks noChangeShapeType="1"/>
            </p:cNvSpPr>
            <p:nvPr/>
          </p:nvSpPr>
          <p:spPr bwMode="auto">
            <a:xfrm>
              <a:off x="2214562" y="5562600"/>
              <a:ext cx="3460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1" name="Line 46"/>
            <p:cNvSpPr>
              <a:spLocks noChangeShapeType="1"/>
            </p:cNvSpPr>
            <p:nvPr/>
          </p:nvSpPr>
          <p:spPr bwMode="auto">
            <a:xfrm>
              <a:off x="2828925" y="5562600"/>
              <a:ext cx="1539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2" name="Line 47"/>
            <p:cNvSpPr>
              <a:spLocks noChangeShapeType="1"/>
            </p:cNvSpPr>
            <p:nvPr/>
          </p:nvSpPr>
          <p:spPr bwMode="auto">
            <a:xfrm>
              <a:off x="3097212" y="5562600"/>
              <a:ext cx="1539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3" name="Line 48"/>
            <p:cNvSpPr>
              <a:spLocks noChangeShapeType="1"/>
            </p:cNvSpPr>
            <p:nvPr/>
          </p:nvSpPr>
          <p:spPr bwMode="auto">
            <a:xfrm>
              <a:off x="3443287" y="5562600"/>
              <a:ext cx="114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4" name="Line 49"/>
            <p:cNvSpPr>
              <a:spLocks noChangeShapeType="1"/>
            </p:cNvSpPr>
            <p:nvPr/>
          </p:nvSpPr>
          <p:spPr bwMode="auto">
            <a:xfrm>
              <a:off x="3749675" y="5562600"/>
              <a:ext cx="1158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5" name="Line 53"/>
            <p:cNvSpPr>
              <a:spLocks noChangeShapeType="1"/>
            </p:cNvSpPr>
            <p:nvPr/>
          </p:nvSpPr>
          <p:spPr bwMode="auto">
            <a:xfrm>
              <a:off x="1447800" y="6470650"/>
              <a:ext cx="31464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6" name="Line 54"/>
            <p:cNvSpPr>
              <a:spLocks noChangeShapeType="1"/>
            </p:cNvSpPr>
            <p:nvPr/>
          </p:nvSpPr>
          <p:spPr bwMode="auto">
            <a:xfrm>
              <a:off x="1447800" y="6438900"/>
              <a:ext cx="0" cy="60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7" name="Line 63"/>
            <p:cNvSpPr>
              <a:spLocks noChangeShapeType="1"/>
            </p:cNvSpPr>
            <p:nvPr/>
          </p:nvSpPr>
          <p:spPr bwMode="auto">
            <a:xfrm>
              <a:off x="4632325" y="5440362"/>
              <a:ext cx="0" cy="301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98" name="Text Box 65"/>
            <p:cNvSpPr txBox="1">
              <a:spLocks noChangeArrowheads="1"/>
            </p:cNvSpPr>
            <p:nvPr/>
          </p:nvSpPr>
          <p:spPr bwMode="auto">
            <a:xfrm>
              <a:off x="1287462" y="5243512"/>
              <a:ext cx="4300538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900" b="0"/>
                <a:t>0              400           800           1200           1600           2000</a:t>
              </a:r>
            </a:p>
          </p:txBody>
        </p:sp>
        <p:sp>
          <p:nvSpPr>
            <p:cNvPr id="15399" name="Rectangle 70"/>
            <p:cNvSpPr>
              <a:spLocks noChangeArrowheads="1"/>
            </p:cNvSpPr>
            <p:nvPr/>
          </p:nvSpPr>
          <p:spPr bwMode="auto">
            <a:xfrm>
              <a:off x="1363662" y="6234112"/>
              <a:ext cx="33274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900" b="0"/>
                <a:t> 0            400            800           1200          1600               2000</a:t>
              </a:r>
            </a:p>
          </p:txBody>
        </p:sp>
        <p:grpSp>
          <p:nvGrpSpPr>
            <p:cNvPr id="15400" name="Group 72"/>
            <p:cNvGrpSpPr>
              <a:grpSpLocks/>
            </p:cNvGrpSpPr>
            <p:nvPr/>
          </p:nvGrpSpPr>
          <p:grpSpPr bwMode="auto">
            <a:xfrm>
              <a:off x="1447800" y="5410200"/>
              <a:ext cx="3184525" cy="90487"/>
              <a:chOff x="1429" y="1071"/>
              <a:chExt cx="3764" cy="136"/>
            </a:xfrm>
          </p:grpSpPr>
          <p:sp>
            <p:nvSpPr>
              <p:cNvPr id="15422" name="Line 73"/>
              <p:cNvSpPr>
                <a:spLocks noChangeShapeType="1"/>
              </p:cNvSpPr>
              <p:nvPr/>
            </p:nvSpPr>
            <p:spPr bwMode="auto">
              <a:xfrm>
                <a:off x="1429" y="1117"/>
                <a:ext cx="376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23" name="Line 74"/>
              <p:cNvSpPr>
                <a:spLocks noChangeShapeType="1"/>
              </p:cNvSpPr>
              <p:nvPr/>
            </p:nvSpPr>
            <p:spPr bwMode="auto">
              <a:xfrm>
                <a:off x="1429" y="1071"/>
                <a:ext cx="0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24" name="Line 75"/>
              <p:cNvSpPr>
                <a:spLocks noChangeShapeType="1"/>
              </p:cNvSpPr>
              <p:nvPr/>
            </p:nvSpPr>
            <p:spPr bwMode="auto">
              <a:xfrm>
                <a:off x="2064" y="1117"/>
                <a:ext cx="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25" name="Line 76"/>
              <p:cNvSpPr>
                <a:spLocks noChangeShapeType="1"/>
              </p:cNvSpPr>
              <p:nvPr/>
            </p:nvSpPr>
            <p:spPr bwMode="auto">
              <a:xfrm>
                <a:off x="2744" y="1117"/>
                <a:ext cx="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26" name="Line 77"/>
              <p:cNvSpPr>
                <a:spLocks noChangeShapeType="1"/>
              </p:cNvSpPr>
              <p:nvPr/>
            </p:nvSpPr>
            <p:spPr bwMode="auto">
              <a:xfrm flipH="1">
                <a:off x="3107" y="1117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27" name="Line 78"/>
              <p:cNvSpPr>
                <a:spLocks noChangeShapeType="1"/>
              </p:cNvSpPr>
              <p:nvPr/>
            </p:nvSpPr>
            <p:spPr bwMode="auto">
              <a:xfrm>
                <a:off x="3424" y="1117"/>
                <a:ext cx="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28" name="Line 79"/>
              <p:cNvSpPr>
                <a:spLocks noChangeShapeType="1"/>
              </p:cNvSpPr>
              <p:nvPr/>
            </p:nvSpPr>
            <p:spPr bwMode="auto">
              <a:xfrm>
                <a:off x="4150" y="1117"/>
                <a:ext cx="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29" name="Line 80"/>
              <p:cNvSpPr>
                <a:spLocks noChangeShapeType="1"/>
              </p:cNvSpPr>
              <p:nvPr/>
            </p:nvSpPr>
            <p:spPr bwMode="auto">
              <a:xfrm>
                <a:off x="4830" y="1117"/>
                <a:ext cx="0" cy="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401" name="Line 81"/>
            <p:cNvSpPr>
              <a:spLocks noChangeShapeType="1"/>
            </p:cNvSpPr>
            <p:nvPr/>
          </p:nvSpPr>
          <p:spPr bwMode="auto">
            <a:xfrm>
              <a:off x="2022475" y="6470650"/>
              <a:ext cx="0" cy="28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2" name="Line 83"/>
            <p:cNvSpPr>
              <a:spLocks noChangeShapeType="1"/>
            </p:cNvSpPr>
            <p:nvPr/>
          </p:nvSpPr>
          <p:spPr bwMode="auto">
            <a:xfrm>
              <a:off x="2636837" y="6470650"/>
              <a:ext cx="0" cy="28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3" name="Line 84"/>
            <p:cNvSpPr>
              <a:spLocks noChangeShapeType="1"/>
            </p:cNvSpPr>
            <p:nvPr/>
          </p:nvSpPr>
          <p:spPr bwMode="auto">
            <a:xfrm>
              <a:off x="2944812" y="6470650"/>
              <a:ext cx="0" cy="60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4" name="Line 86"/>
            <p:cNvSpPr>
              <a:spLocks noChangeShapeType="1"/>
            </p:cNvSpPr>
            <p:nvPr/>
          </p:nvSpPr>
          <p:spPr bwMode="auto">
            <a:xfrm>
              <a:off x="3213100" y="6470650"/>
              <a:ext cx="0" cy="28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5" name="Line 87"/>
            <p:cNvSpPr>
              <a:spLocks noChangeShapeType="1"/>
            </p:cNvSpPr>
            <p:nvPr/>
          </p:nvSpPr>
          <p:spPr bwMode="auto">
            <a:xfrm>
              <a:off x="3827462" y="6470650"/>
              <a:ext cx="0" cy="28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6" name="Line 89"/>
            <p:cNvSpPr>
              <a:spLocks noChangeShapeType="1"/>
            </p:cNvSpPr>
            <p:nvPr/>
          </p:nvSpPr>
          <p:spPr bwMode="auto">
            <a:xfrm>
              <a:off x="4441825" y="6470650"/>
              <a:ext cx="0" cy="60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7" name="Line 90"/>
            <p:cNvSpPr>
              <a:spLocks noChangeShapeType="1"/>
            </p:cNvSpPr>
            <p:nvPr/>
          </p:nvSpPr>
          <p:spPr bwMode="auto">
            <a:xfrm>
              <a:off x="4594225" y="6470650"/>
              <a:ext cx="0" cy="285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08" name="Rectangle 91"/>
            <p:cNvSpPr>
              <a:spLocks noChangeArrowheads="1"/>
            </p:cNvSpPr>
            <p:nvPr/>
          </p:nvSpPr>
          <p:spPr bwMode="auto">
            <a:xfrm>
              <a:off x="1293812" y="6561137"/>
              <a:ext cx="498475" cy="603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 sz="900" b="0"/>
            </a:p>
          </p:txBody>
        </p:sp>
        <p:sp>
          <p:nvSpPr>
            <p:cNvPr id="15409" name="Rectangle 92"/>
            <p:cNvSpPr>
              <a:spLocks noChangeArrowheads="1"/>
            </p:cNvSpPr>
            <p:nvPr/>
          </p:nvSpPr>
          <p:spPr bwMode="auto">
            <a:xfrm>
              <a:off x="1946275" y="6561137"/>
              <a:ext cx="268287" cy="603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 sz="900" b="0"/>
            </a:p>
          </p:txBody>
        </p:sp>
        <p:sp>
          <p:nvSpPr>
            <p:cNvPr id="15410" name="Rectangle 93"/>
            <p:cNvSpPr>
              <a:spLocks noChangeArrowheads="1"/>
            </p:cNvSpPr>
            <p:nvPr/>
          </p:nvSpPr>
          <p:spPr bwMode="auto">
            <a:xfrm>
              <a:off x="2444750" y="6561137"/>
              <a:ext cx="307975" cy="603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 sz="900" b="0"/>
            </a:p>
          </p:txBody>
        </p:sp>
        <p:sp>
          <p:nvSpPr>
            <p:cNvPr id="15411" name="Rectangle 94"/>
            <p:cNvSpPr>
              <a:spLocks noChangeArrowheads="1"/>
            </p:cNvSpPr>
            <p:nvPr/>
          </p:nvSpPr>
          <p:spPr bwMode="auto">
            <a:xfrm>
              <a:off x="2944812" y="6561137"/>
              <a:ext cx="114300" cy="603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 sz="900" b="0"/>
            </a:p>
          </p:txBody>
        </p:sp>
        <p:sp>
          <p:nvSpPr>
            <p:cNvPr id="15412" name="Rectangle 95"/>
            <p:cNvSpPr>
              <a:spLocks noChangeArrowheads="1"/>
            </p:cNvSpPr>
            <p:nvPr/>
          </p:nvSpPr>
          <p:spPr bwMode="auto">
            <a:xfrm>
              <a:off x="3175000" y="6561137"/>
              <a:ext cx="230187" cy="603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 sz="900" b="0"/>
            </a:p>
          </p:txBody>
        </p:sp>
        <p:sp>
          <p:nvSpPr>
            <p:cNvPr id="15413" name="Rectangle 96"/>
            <p:cNvSpPr>
              <a:spLocks noChangeArrowheads="1"/>
            </p:cNvSpPr>
            <p:nvPr/>
          </p:nvSpPr>
          <p:spPr bwMode="auto">
            <a:xfrm>
              <a:off x="3597275" y="6561137"/>
              <a:ext cx="230187" cy="603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 sz="900" b="0"/>
            </a:p>
          </p:txBody>
        </p:sp>
        <p:sp>
          <p:nvSpPr>
            <p:cNvPr id="15414" name="Rectangle 97"/>
            <p:cNvSpPr>
              <a:spLocks noChangeArrowheads="1"/>
            </p:cNvSpPr>
            <p:nvPr/>
          </p:nvSpPr>
          <p:spPr bwMode="auto">
            <a:xfrm>
              <a:off x="3941762" y="6561137"/>
              <a:ext cx="690563" cy="60325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r"/>
              <a:endParaRPr lang="en-US" sz="900" b="0"/>
            </a:p>
          </p:txBody>
        </p:sp>
        <p:sp>
          <p:nvSpPr>
            <p:cNvPr id="15415" name="Line 98"/>
            <p:cNvSpPr>
              <a:spLocks noChangeShapeType="1"/>
            </p:cNvSpPr>
            <p:nvPr/>
          </p:nvSpPr>
          <p:spPr bwMode="auto">
            <a:xfrm>
              <a:off x="1792287" y="6591300"/>
              <a:ext cx="1539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6" name="Line 99"/>
            <p:cNvSpPr>
              <a:spLocks noChangeShapeType="1"/>
            </p:cNvSpPr>
            <p:nvPr/>
          </p:nvSpPr>
          <p:spPr bwMode="auto">
            <a:xfrm>
              <a:off x="2214562" y="6591300"/>
              <a:ext cx="2301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7" name="Line 100"/>
            <p:cNvSpPr>
              <a:spLocks noChangeShapeType="1"/>
            </p:cNvSpPr>
            <p:nvPr/>
          </p:nvSpPr>
          <p:spPr bwMode="auto">
            <a:xfrm>
              <a:off x="2752725" y="6591300"/>
              <a:ext cx="19208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8" name="Line 101"/>
            <p:cNvSpPr>
              <a:spLocks noChangeShapeType="1"/>
            </p:cNvSpPr>
            <p:nvPr/>
          </p:nvSpPr>
          <p:spPr bwMode="auto">
            <a:xfrm>
              <a:off x="3059112" y="6591300"/>
              <a:ext cx="1158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19" name="Line 102"/>
            <p:cNvSpPr>
              <a:spLocks noChangeShapeType="1"/>
            </p:cNvSpPr>
            <p:nvPr/>
          </p:nvSpPr>
          <p:spPr bwMode="auto">
            <a:xfrm>
              <a:off x="3405187" y="6591300"/>
              <a:ext cx="1920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0" name="Line 103"/>
            <p:cNvSpPr>
              <a:spLocks noChangeShapeType="1"/>
            </p:cNvSpPr>
            <p:nvPr/>
          </p:nvSpPr>
          <p:spPr bwMode="auto">
            <a:xfrm>
              <a:off x="3827462" y="6591300"/>
              <a:ext cx="1143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21" name="Text Box 15"/>
            <p:cNvSpPr txBox="1">
              <a:spLocks noChangeArrowheads="1"/>
            </p:cNvSpPr>
            <p:nvPr/>
          </p:nvSpPr>
          <p:spPr bwMode="auto">
            <a:xfrm>
              <a:off x="982662" y="5853112"/>
              <a:ext cx="828675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lang="en-GB" sz="900" i="1"/>
                <a:t>mmdh 1-2</a:t>
              </a:r>
            </a:p>
          </p:txBody>
        </p:sp>
      </p:grpSp>
      <p:sp>
        <p:nvSpPr>
          <p:cNvPr id="15366" name="Rectangle 101"/>
          <p:cNvSpPr>
            <a:spLocks noChangeArrowheads="1"/>
          </p:cNvSpPr>
          <p:nvPr/>
        </p:nvSpPr>
        <p:spPr bwMode="auto">
          <a:xfrm>
            <a:off x="228600" y="396617"/>
            <a:ext cx="66294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200" b="0" dirty="0"/>
              <a:t>(A) Relative expression of </a:t>
            </a:r>
            <a:r>
              <a:rPr lang="en-US" sz="1200" b="0" i="1" dirty="0"/>
              <a:t>MDH</a:t>
            </a:r>
            <a:r>
              <a:rPr lang="en-US" sz="1200" b="0" dirty="0"/>
              <a:t> gene isoforms in </a:t>
            </a:r>
            <a:r>
              <a:rPr lang="en-US" sz="1200" b="0" dirty="0" smtClean="0"/>
              <a:t>rosette leaves in Arabidopsis</a:t>
            </a:r>
            <a:r>
              <a:rPr lang="en-US" sz="1200" b="0" dirty="0"/>
              <a:t>. (B) T-DNA insertion lines available for At1g53240 and At3g15020. (C) PCR amplification of intact genes and t-DNA inserts in single and double mutants. (D) Plant growth of single </a:t>
            </a:r>
            <a:r>
              <a:rPr lang="en-US" sz="1200" b="0" i="1" dirty="0"/>
              <a:t>mmdh1-2</a:t>
            </a:r>
            <a:r>
              <a:rPr lang="en-US" sz="1200" b="0" dirty="0"/>
              <a:t>, </a:t>
            </a:r>
            <a:r>
              <a:rPr lang="en-US" sz="1200" b="0" i="1" dirty="0"/>
              <a:t>mmdh2-1</a:t>
            </a:r>
            <a:r>
              <a:rPr lang="en-US" sz="1200" b="0" dirty="0"/>
              <a:t> and </a:t>
            </a:r>
            <a:r>
              <a:rPr lang="en-US" sz="1200" b="0" i="1" dirty="0"/>
              <a:t>mmdh1-2mmdh2</a:t>
            </a:r>
            <a:r>
              <a:rPr lang="en-US" sz="1200" b="0" dirty="0"/>
              <a:t> and </a:t>
            </a:r>
            <a:r>
              <a:rPr lang="en-US" sz="1200" b="0" i="1" dirty="0"/>
              <a:t>mmdh1-1mmdh2</a:t>
            </a:r>
            <a:r>
              <a:rPr lang="en-US" sz="1200" b="0" dirty="0"/>
              <a:t> plants compared to </a:t>
            </a:r>
            <a:r>
              <a:rPr lang="en-US" sz="1200" b="0" dirty="0" err="1"/>
              <a:t>wildtype</a:t>
            </a:r>
            <a:r>
              <a:rPr lang="en-US" sz="1200" b="0" dirty="0"/>
              <a:t> under short day conditions. </a:t>
            </a:r>
            <a:r>
              <a:rPr lang="en-US" sz="1200" b="0" dirty="0" smtClean="0"/>
              <a:t>(E) Plant growth of single </a:t>
            </a:r>
            <a:r>
              <a:rPr lang="en-US" sz="1200" b="0" i="1" dirty="0" smtClean="0"/>
              <a:t>mmdh1-2</a:t>
            </a:r>
            <a:r>
              <a:rPr lang="en-US" sz="1200" b="0" dirty="0" smtClean="0"/>
              <a:t>, </a:t>
            </a:r>
            <a:r>
              <a:rPr lang="en-US" sz="1200" b="0" i="1" dirty="0" smtClean="0"/>
              <a:t>mmdh2-1</a:t>
            </a:r>
            <a:r>
              <a:rPr lang="en-US" sz="1200" b="0" dirty="0" smtClean="0"/>
              <a:t> and </a:t>
            </a:r>
            <a:r>
              <a:rPr lang="en-US" sz="1200" b="0" i="1" dirty="0" smtClean="0"/>
              <a:t>mmdh1-2mmdh2 </a:t>
            </a:r>
            <a:r>
              <a:rPr lang="en-US" sz="1200" b="0" dirty="0" smtClean="0"/>
              <a:t>plants compared to </a:t>
            </a:r>
            <a:r>
              <a:rPr lang="en-US" sz="1200" b="0" dirty="0" err="1" smtClean="0"/>
              <a:t>wildtype</a:t>
            </a:r>
            <a:r>
              <a:rPr lang="en-US" sz="1200" b="0" dirty="0" smtClean="0"/>
              <a:t> under grown under controlled medium day conditions with elevate atmospheric CO2 (5000 parts per million) (F) </a:t>
            </a:r>
            <a:r>
              <a:rPr lang="en-US" sz="1200" b="0" dirty="0"/>
              <a:t>Total MDH activity in isolated mitochondria, showing activity in intact mitochondria and activity after organelle rupture with Triton X-100</a:t>
            </a:r>
            <a:r>
              <a:rPr lang="en-US" sz="1200" b="0" dirty="0" smtClean="0"/>
              <a:t>. Bars are mean ± </a:t>
            </a:r>
            <a:r>
              <a:rPr lang="en-US" sz="1200" b="0" dirty="0" err="1" smtClean="0"/>
              <a:t>s.e</a:t>
            </a:r>
            <a:r>
              <a:rPr lang="en-US" sz="1200" b="0" dirty="0" smtClean="0"/>
              <a:t>. (n=3) (G)</a:t>
            </a:r>
            <a:r>
              <a:rPr lang="en-US" sz="1200" b="0" dirty="0" smtClean="0">
                <a:solidFill>
                  <a:srgbClr val="FF0000"/>
                </a:solidFill>
              </a:rPr>
              <a:t> </a:t>
            </a:r>
            <a:r>
              <a:rPr lang="en-US" sz="1200" b="0" dirty="0"/>
              <a:t>Malate-dependent respiratory rate of isolated intact mitochondria at pH 6.5 to maximize NAD-ME activity, and at pH 7.5 to maximize MDH activity</a:t>
            </a:r>
            <a:r>
              <a:rPr lang="en-US" sz="1200" b="0" dirty="0" smtClean="0"/>
              <a:t>. Bars are mean ± </a:t>
            </a:r>
            <a:r>
              <a:rPr lang="en-US" sz="1200" b="0" dirty="0" err="1" smtClean="0"/>
              <a:t>s.e</a:t>
            </a:r>
            <a:r>
              <a:rPr lang="en-US" sz="1200" b="0" dirty="0" smtClean="0"/>
              <a:t>. (n=3)</a:t>
            </a:r>
            <a:endParaRPr lang="en-US" sz="12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45"/>
          <p:cNvSpPr txBox="1">
            <a:spLocks noChangeArrowheads="1"/>
          </p:cNvSpPr>
          <p:nvPr/>
        </p:nvSpPr>
        <p:spPr bwMode="auto">
          <a:xfrm>
            <a:off x="304800" y="28575"/>
            <a:ext cx="51514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/>
              <a:t>C) PCR on DNA for insertions and wildtype MMDH genes in mutants</a:t>
            </a:r>
          </a:p>
        </p:txBody>
      </p:sp>
      <p:pic>
        <p:nvPicPr>
          <p:cNvPr id="17412" name="Picture 27" descr="Bio-Rad 2010-03-03 17hr 36min.jp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rcRect l="11987" t="66937" r="66991" b="24516"/>
          <a:stretch>
            <a:fillRect/>
          </a:stretch>
        </p:blipFill>
        <p:spPr bwMode="auto">
          <a:xfrm>
            <a:off x="-6350" y="1876425"/>
            <a:ext cx="1824038" cy="3000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pic>
        <p:nvPicPr>
          <p:cNvPr id="17413" name="Picture 28" descr="Bio-Rad 2010-03-03 17hr 36min.jpg"/>
          <p:cNvPicPr>
            <a:picLocks noChangeAspect="1"/>
          </p:cNvPicPr>
          <p:nvPr/>
        </p:nvPicPr>
        <p:blipFill>
          <a:blip r:embed="rId3" cstate="print">
            <a:lum contrast="20000"/>
          </a:blip>
          <a:srcRect l="12160" t="20993" r="66818" b="71265"/>
          <a:stretch>
            <a:fillRect/>
          </a:stretch>
        </p:blipFill>
        <p:spPr bwMode="auto">
          <a:xfrm>
            <a:off x="-6350" y="1219200"/>
            <a:ext cx="1824038" cy="2714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pic>
        <p:nvPicPr>
          <p:cNvPr id="17414" name="Picture 29" descr="Bio-Rad 2010-03-03 17hr 37min.jpg"/>
          <p:cNvPicPr>
            <a:picLocks noChangeAspect="1"/>
          </p:cNvPicPr>
          <p:nvPr/>
        </p:nvPicPr>
        <p:blipFill>
          <a:blip r:embed="rId4" cstate="print">
            <a:lum contrast="20000"/>
          </a:blip>
          <a:srcRect l="46474" t="68568" r="32651" b="21529"/>
          <a:stretch>
            <a:fillRect/>
          </a:stretch>
        </p:blipFill>
        <p:spPr bwMode="auto">
          <a:xfrm>
            <a:off x="0" y="2209800"/>
            <a:ext cx="1824038" cy="34766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17415" name="TextBox 30"/>
          <p:cNvSpPr txBox="1">
            <a:spLocks noChangeArrowheads="1"/>
          </p:cNvSpPr>
          <p:nvPr/>
        </p:nvSpPr>
        <p:spPr bwMode="auto">
          <a:xfrm rot="-1973006">
            <a:off x="139700" y="912813"/>
            <a:ext cx="3048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/>
              <a:t>WT</a:t>
            </a:r>
          </a:p>
        </p:txBody>
      </p:sp>
      <p:sp>
        <p:nvSpPr>
          <p:cNvPr id="17416" name="TextBox 31"/>
          <p:cNvSpPr txBox="1">
            <a:spLocks noChangeArrowheads="1"/>
          </p:cNvSpPr>
          <p:nvPr/>
        </p:nvSpPr>
        <p:spPr bwMode="auto">
          <a:xfrm rot="-1973006">
            <a:off x="544513" y="800100"/>
            <a:ext cx="6223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mmdh1-2</a:t>
            </a:r>
          </a:p>
        </p:txBody>
      </p:sp>
      <p:sp>
        <p:nvSpPr>
          <p:cNvPr id="17417" name="TextBox 32"/>
          <p:cNvSpPr txBox="1">
            <a:spLocks noChangeArrowheads="1"/>
          </p:cNvSpPr>
          <p:nvPr/>
        </p:nvSpPr>
        <p:spPr bwMode="auto">
          <a:xfrm rot="-1973006">
            <a:off x="1001713" y="800100"/>
            <a:ext cx="6223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mmdh2-1</a:t>
            </a:r>
          </a:p>
        </p:txBody>
      </p:sp>
      <p:sp>
        <p:nvSpPr>
          <p:cNvPr id="17418" name="TextBox 33"/>
          <p:cNvSpPr txBox="1">
            <a:spLocks noChangeArrowheads="1"/>
          </p:cNvSpPr>
          <p:nvPr/>
        </p:nvSpPr>
        <p:spPr bwMode="auto">
          <a:xfrm rot="-1973006">
            <a:off x="1409700" y="590550"/>
            <a:ext cx="14144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mmdh1-2mmdh2</a:t>
            </a:r>
          </a:p>
        </p:txBody>
      </p:sp>
      <p:sp>
        <p:nvSpPr>
          <p:cNvPr id="17419" name="TextBox 35"/>
          <p:cNvSpPr txBox="1">
            <a:spLocks noChangeArrowheads="1"/>
          </p:cNvSpPr>
          <p:nvPr/>
        </p:nvSpPr>
        <p:spPr bwMode="auto">
          <a:xfrm>
            <a:off x="2362200" y="990600"/>
            <a:ext cx="15795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Primer combination</a:t>
            </a:r>
          </a:p>
        </p:txBody>
      </p:sp>
      <p:sp>
        <p:nvSpPr>
          <p:cNvPr id="17420" name="TextBox 37"/>
          <p:cNvSpPr txBox="1">
            <a:spLocks noChangeArrowheads="1"/>
          </p:cNvSpPr>
          <p:nvPr/>
        </p:nvSpPr>
        <p:spPr bwMode="auto">
          <a:xfrm>
            <a:off x="2195513" y="1935163"/>
            <a:ext cx="153828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AU" sz="1200"/>
              <a:t>mMDH2-1 LB + RB</a:t>
            </a:r>
          </a:p>
        </p:txBody>
      </p:sp>
      <p:sp>
        <p:nvSpPr>
          <p:cNvPr id="17421" name="TextBox 38"/>
          <p:cNvSpPr txBox="1">
            <a:spLocks noChangeArrowheads="1"/>
          </p:cNvSpPr>
          <p:nvPr/>
        </p:nvSpPr>
        <p:spPr bwMode="auto">
          <a:xfrm>
            <a:off x="1735138" y="1519238"/>
            <a:ext cx="26082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AU" sz="1200"/>
              <a:t>Gabi LB + mMDH1-2 OR mMDH 1-1 RB</a:t>
            </a:r>
          </a:p>
        </p:txBody>
      </p:sp>
      <p:sp>
        <p:nvSpPr>
          <p:cNvPr id="17422" name="TextBox 39"/>
          <p:cNvSpPr txBox="1">
            <a:spLocks noChangeArrowheads="1"/>
          </p:cNvSpPr>
          <p:nvPr/>
        </p:nvSpPr>
        <p:spPr bwMode="auto">
          <a:xfrm>
            <a:off x="1962150" y="2251075"/>
            <a:ext cx="21526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AU" sz="1200" dirty="0"/>
              <a:t>SALK Lba1 + mMDH2-1 RB</a:t>
            </a:r>
          </a:p>
        </p:txBody>
      </p:sp>
      <p:pic>
        <p:nvPicPr>
          <p:cNvPr id="17423" name="Picture 41" descr="Bio-Rad 2010-03-22 17hr 02min.jpg"/>
          <p:cNvPicPr>
            <a:picLocks noChangeAspect="1"/>
          </p:cNvPicPr>
          <p:nvPr/>
        </p:nvPicPr>
        <p:blipFill>
          <a:blip r:embed="rId5" cstate="print">
            <a:lum bright="30000" contrast="40000"/>
          </a:blip>
          <a:srcRect l="9950" t="52515" r="68192" b="38896"/>
          <a:stretch>
            <a:fillRect/>
          </a:stretch>
        </p:blipFill>
        <p:spPr bwMode="auto">
          <a:xfrm>
            <a:off x="-11113" y="1547813"/>
            <a:ext cx="1828801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4" name="Picture 61" descr="TwoDoublesAHM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3195637"/>
            <a:ext cx="4953000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5" name="TextBox 62"/>
          <p:cNvSpPr txBox="1">
            <a:spLocks noChangeArrowheads="1"/>
          </p:cNvSpPr>
          <p:nvPr/>
        </p:nvSpPr>
        <p:spPr bwMode="auto">
          <a:xfrm>
            <a:off x="1295400" y="4719637"/>
            <a:ext cx="3825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/>
              <a:t>Wt</a:t>
            </a:r>
          </a:p>
        </p:txBody>
      </p:sp>
      <p:sp>
        <p:nvSpPr>
          <p:cNvPr id="17426" name="TextBox 63"/>
          <p:cNvSpPr txBox="1">
            <a:spLocks noChangeArrowheads="1"/>
          </p:cNvSpPr>
          <p:nvPr/>
        </p:nvSpPr>
        <p:spPr bwMode="auto">
          <a:xfrm>
            <a:off x="3886200" y="4719637"/>
            <a:ext cx="866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mmdh1-2</a:t>
            </a:r>
          </a:p>
          <a:p>
            <a:r>
              <a:rPr lang="en-AU" sz="1200" i="1"/>
              <a:t>mmdh2</a:t>
            </a:r>
          </a:p>
        </p:txBody>
      </p:sp>
      <p:sp>
        <p:nvSpPr>
          <p:cNvPr id="17427" name="TextBox 64"/>
          <p:cNvSpPr txBox="1">
            <a:spLocks noChangeArrowheads="1"/>
          </p:cNvSpPr>
          <p:nvPr/>
        </p:nvSpPr>
        <p:spPr bwMode="auto">
          <a:xfrm>
            <a:off x="4876800" y="4719637"/>
            <a:ext cx="866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 dirty="0"/>
              <a:t>mmdh1-1</a:t>
            </a:r>
          </a:p>
          <a:p>
            <a:r>
              <a:rPr lang="en-AU" sz="1200" i="1" dirty="0"/>
              <a:t>mmdh2</a:t>
            </a:r>
          </a:p>
        </p:txBody>
      </p:sp>
      <p:sp>
        <p:nvSpPr>
          <p:cNvPr id="17428" name="TextBox 65"/>
          <p:cNvSpPr txBox="1">
            <a:spLocks noChangeArrowheads="1"/>
          </p:cNvSpPr>
          <p:nvPr/>
        </p:nvSpPr>
        <p:spPr bwMode="auto">
          <a:xfrm>
            <a:off x="2057400" y="4719637"/>
            <a:ext cx="8667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mmdh1-2</a:t>
            </a:r>
          </a:p>
        </p:txBody>
      </p:sp>
      <p:sp>
        <p:nvSpPr>
          <p:cNvPr id="17429" name="TextBox 66"/>
          <p:cNvSpPr txBox="1">
            <a:spLocks noChangeArrowheads="1"/>
          </p:cNvSpPr>
          <p:nvPr/>
        </p:nvSpPr>
        <p:spPr bwMode="auto">
          <a:xfrm>
            <a:off x="3048000" y="4719637"/>
            <a:ext cx="7318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mmdh2</a:t>
            </a:r>
          </a:p>
        </p:txBody>
      </p:sp>
      <p:pic>
        <p:nvPicPr>
          <p:cNvPr id="17430" name="Picture 2"/>
          <p:cNvPicPr>
            <a:picLocks noChangeAspect="1" noChangeArrowheads="1"/>
          </p:cNvPicPr>
          <p:nvPr/>
        </p:nvPicPr>
        <p:blipFill>
          <a:blip r:embed="rId7" cstate="print">
            <a:lum contrast="20000"/>
          </a:blip>
          <a:srcRect/>
          <a:stretch>
            <a:fillRect/>
          </a:stretch>
        </p:blipFill>
        <p:spPr bwMode="auto">
          <a:xfrm>
            <a:off x="4267200" y="1066800"/>
            <a:ext cx="17081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31" name="TextBox 30"/>
          <p:cNvSpPr txBox="1">
            <a:spLocks noChangeArrowheads="1"/>
          </p:cNvSpPr>
          <p:nvPr/>
        </p:nvSpPr>
        <p:spPr bwMode="auto">
          <a:xfrm rot="-1973006">
            <a:off x="4364038" y="693738"/>
            <a:ext cx="3048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/>
              <a:t>WT</a:t>
            </a:r>
          </a:p>
        </p:txBody>
      </p:sp>
      <p:sp>
        <p:nvSpPr>
          <p:cNvPr id="17432" name="TextBox 31"/>
          <p:cNvSpPr txBox="1">
            <a:spLocks noChangeArrowheads="1"/>
          </p:cNvSpPr>
          <p:nvPr/>
        </p:nvSpPr>
        <p:spPr bwMode="auto">
          <a:xfrm rot="-1973006">
            <a:off x="4646613" y="576263"/>
            <a:ext cx="8667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mmdh1-1</a:t>
            </a:r>
          </a:p>
        </p:txBody>
      </p:sp>
      <p:sp>
        <p:nvSpPr>
          <p:cNvPr id="17433" name="TextBox 32"/>
          <p:cNvSpPr txBox="1">
            <a:spLocks noChangeArrowheads="1"/>
          </p:cNvSpPr>
          <p:nvPr/>
        </p:nvSpPr>
        <p:spPr bwMode="auto">
          <a:xfrm rot="-1973006">
            <a:off x="5227638" y="581025"/>
            <a:ext cx="620712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mmdh2-1</a:t>
            </a:r>
          </a:p>
        </p:txBody>
      </p:sp>
      <p:sp>
        <p:nvSpPr>
          <p:cNvPr id="17434" name="TextBox 33"/>
          <p:cNvSpPr txBox="1">
            <a:spLocks noChangeArrowheads="1"/>
          </p:cNvSpPr>
          <p:nvPr/>
        </p:nvSpPr>
        <p:spPr bwMode="auto">
          <a:xfrm rot="-1973006">
            <a:off x="5634038" y="371475"/>
            <a:ext cx="14144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mmdh1-1mmdh2</a:t>
            </a:r>
          </a:p>
        </p:txBody>
      </p:sp>
      <p:sp>
        <p:nvSpPr>
          <p:cNvPr id="17435" name="TextBox 36"/>
          <p:cNvSpPr txBox="1">
            <a:spLocks noChangeArrowheads="1"/>
          </p:cNvSpPr>
          <p:nvPr/>
        </p:nvSpPr>
        <p:spPr bwMode="auto">
          <a:xfrm>
            <a:off x="1735138" y="1236663"/>
            <a:ext cx="25606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AU" sz="1200"/>
              <a:t>mMDH1-2 OR mMDH1-1 LB + RB</a:t>
            </a:r>
          </a:p>
        </p:txBody>
      </p:sp>
      <p:sp>
        <p:nvSpPr>
          <p:cNvPr id="17436" name="Rectangle 28"/>
          <p:cNvSpPr>
            <a:spLocks noChangeArrowheads="1"/>
          </p:cNvSpPr>
          <p:nvPr/>
        </p:nvSpPr>
        <p:spPr bwMode="auto">
          <a:xfrm>
            <a:off x="63500" y="1143000"/>
            <a:ext cx="1765300" cy="15240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17437" name="Rectangle 29"/>
          <p:cNvSpPr>
            <a:spLocks noChangeArrowheads="1"/>
          </p:cNvSpPr>
          <p:nvPr/>
        </p:nvSpPr>
        <p:spPr bwMode="auto">
          <a:xfrm>
            <a:off x="4343400" y="1066800"/>
            <a:ext cx="1765300" cy="15240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17438" name="Rectangle 30"/>
          <p:cNvSpPr>
            <a:spLocks noChangeArrowheads="1"/>
          </p:cNvSpPr>
          <p:nvPr/>
        </p:nvSpPr>
        <p:spPr bwMode="auto">
          <a:xfrm>
            <a:off x="304800" y="2819400"/>
            <a:ext cx="5981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/>
              <a:t>D) Plant growth of </a:t>
            </a:r>
            <a:r>
              <a:rPr lang="en-US" sz="1200" i="1" dirty="0" err="1"/>
              <a:t>mmdh</a:t>
            </a:r>
            <a:r>
              <a:rPr lang="en-US" sz="1200" dirty="0"/>
              <a:t> knockout plants under short day conditions</a:t>
            </a:r>
            <a:endParaRPr lang="en-AU" sz="1200" dirty="0"/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304800" y="5253335"/>
            <a:ext cx="59817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/>
              <a:t>E</a:t>
            </a:r>
            <a:r>
              <a:rPr lang="en-US" sz="1200" dirty="0" smtClean="0"/>
              <a:t>) </a:t>
            </a:r>
            <a:r>
              <a:rPr lang="en-US" sz="1200" dirty="0"/>
              <a:t>Plant growth of </a:t>
            </a:r>
            <a:r>
              <a:rPr lang="en-US" sz="1200" i="1" dirty="0" err="1"/>
              <a:t>mmdh</a:t>
            </a:r>
            <a:r>
              <a:rPr lang="en-US" sz="1200" dirty="0"/>
              <a:t> knockout plants </a:t>
            </a:r>
            <a:r>
              <a:rPr lang="en-US" sz="1200" dirty="0" smtClean="0"/>
              <a:t>under medium day conditions in a   </a:t>
            </a:r>
            <a:r>
              <a:rPr lang="en-US" sz="1200" smtClean="0"/>
              <a:t>high (5000ppm</a:t>
            </a:r>
            <a:r>
              <a:rPr lang="en-US" sz="1200" dirty="0" smtClean="0"/>
              <a:t>) CO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 atmosphere </a:t>
            </a:r>
            <a:endParaRPr lang="en-AU" sz="1200" dirty="0"/>
          </a:p>
        </p:txBody>
      </p:sp>
      <p:pic>
        <p:nvPicPr>
          <p:cNvPr id="1027" name="Picture 3" descr="C:\PhD\mMDH Project\High CO2 Bigfoot\mMDH High CO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42872" y="5903154"/>
            <a:ext cx="2852928" cy="3450336"/>
          </a:xfrm>
          <a:prstGeom prst="rect">
            <a:avLst/>
          </a:prstGeom>
          <a:noFill/>
        </p:spPr>
      </p:pic>
      <p:sp>
        <p:nvSpPr>
          <p:cNvPr id="43" name="TextBox 62"/>
          <p:cNvSpPr txBox="1">
            <a:spLocks noChangeArrowheads="1"/>
          </p:cNvSpPr>
          <p:nvPr/>
        </p:nvSpPr>
        <p:spPr bwMode="auto">
          <a:xfrm>
            <a:off x="2088624" y="9353490"/>
            <a:ext cx="34977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000" dirty="0"/>
              <a:t>Wt</a:t>
            </a:r>
          </a:p>
        </p:txBody>
      </p:sp>
      <p:sp>
        <p:nvSpPr>
          <p:cNvPr id="44" name="TextBox 63"/>
          <p:cNvSpPr txBox="1">
            <a:spLocks noChangeArrowheads="1"/>
          </p:cNvSpPr>
          <p:nvPr/>
        </p:nvSpPr>
        <p:spPr bwMode="auto">
          <a:xfrm>
            <a:off x="3733800" y="9353490"/>
            <a:ext cx="7537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000" i="1" dirty="0"/>
              <a:t>mmdh1-2</a:t>
            </a:r>
          </a:p>
          <a:p>
            <a:r>
              <a:rPr lang="en-AU" sz="1000" i="1" dirty="0"/>
              <a:t>mmdh2</a:t>
            </a:r>
          </a:p>
        </p:txBody>
      </p:sp>
      <p:sp>
        <p:nvSpPr>
          <p:cNvPr id="46" name="TextBox 65"/>
          <p:cNvSpPr txBox="1">
            <a:spLocks noChangeArrowheads="1"/>
          </p:cNvSpPr>
          <p:nvPr/>
        </p:nvSpPr>
        <p:spPr bwMode="auto">
          <a:xfrm>
            <a:off x="2522868" y="9353490"/>
            <a:ext cx="7537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000" i="1" dirty="0"/>
              <a:t>mmdh1-2</a:t>
            </a:r>
          </a:p>
        </p:txBody>
      </p:sp>
      <p:sp>
        <p:nvSpPr>
          <p:cNvPr id="47" name="TextBox 66"/>
          <p:cNvSpPr txBox="1">
            <a:spLocks noChangeArrowheads="1"/>
          </p:cNvSpPr>
          <p:nvPr/>
        </p:nvSpPr>
        <p:spPr bwMode="auto">
          <a:xfrm>
            <a:off x="3200400" y="9353490"/>
            <a:ext cx="63991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000" i="1" dirty="0"/>
              <a:t>mmdh2</a:t>
            </a:r>
          </a:p>
        </p:txBody>
      </p:sp>
      <p:sp>
        <p:nvSpPr>
          <p:cNvPr id="36" name="TextBox 39"/>
          <p:cNvSpPr txBox="1">
            <a:spLocks noChangeArrowheads="1"/>
          </p:cNvSpPr>
          <p:nvPr/>
        </p:nvSpPr>
        <p:spPr bwMode="auto">
          <a:xfrm>
            <a:off x="0" y="3733800"/>
            <a:ext cx="747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AU" sz="1200" dirty="0" smtClean="0"/>
              <a:t>40 days</a:t>
            </a:r>
            <a:endParaRPr lang="en-AU" sz="1200" dirty="0"/>
          </a:p>
        </p:txBody>
      </p:sp>
      <p:sp>
        <p:nvSpPr>
          <p:cNvPr id="37" name="TextBox 39"/>
          <p:cNvSpPr txBox="1">
            <a:spLocks noChangeArrowheads="1"/>
          </p:cNvSpPr>
          <p:nvPr/>
        </p:nvSpPr>
        <p:spPr bwMode="auto">
          <a:xfrm>
            <a:off x="609604" y="6858000"/>
            <a:ext cx="7473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AU" sz="1200" dirty="0" smtClean="0"/>
              <a:t>42 days</a:t>
            </a:r>
            <a:endParaRPr lang="en-AU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52400" y="1295400"/>
          <a:ext cx="71628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228600" y="4697815"/>
          <a:ext cx="5924550" cy="2312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304800" y="1095375"/>
            <a:ext cx="4533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/>
              <a:t>(F) </a:t>
            </a:r>
            <a:r>
              <a:rPr lang="en-US" sz="1200" dirty="0"/>
              <a:t>Total MDH activity in isolated mitochondria</a:t>
            </a:r>
            <a:endParaRPr lang="en-AU" sz="1200" dirty="0"/>
          </a:p>
        </p:txBody>
      </p:sp>
      <p:sp>
        <p:nvSpPr>
          <p:cNvPr id="7" name="Rectangle 38"/>
          <p:cNvSpPr>
            <a:spLocks noChangeArrowheads="1"/>
          </p:cNvSpPr>
          <p:nvPr/>
        </p:nvSpPr>
        <p:spPr bwMode="auto">
          <a:xfrm>
            <a:off x="304800" y="4495800"/>
            <a:ext cx="5981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 smtClean="0"/>
              <a:t>(G) </a:t>
            </a:r>
            <a:r>
              <a:rPr lang="en-US" sz="1200" dirty="0"/>
              <a:t>Malate-dependent respiratory rate of isolated intact mitochondria </a:t>
            </a:r>
            <a:endParaRPr lang="en-AU"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4"/>
          <p:cNvSpPr txBox="1">
            <a:spLocks noChangeArrowheads="1"/>
          </p:cNvSpPr>
          <p:nvPr/>
        </p:nvSpPr>
        <p:spPr bwMode="auto">
          <a:xfrm>
            <a:off x="152400" y="152400"/>
            <a:ext cx="66373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400"/>
              <a:t>Suppl. Figure S2. </a:t>
            </a:r>
            <a:r>
              <a:rPr lang="en-US" sz="1400"/>
              <a:t>Additional phenotypic characterization of </a:t>
            </a:r>
            <a:r>
              <a:rPr lang="en-US" sz="1400" i="1"/>
              <a:t>mmdh</a:t>
            </a:r>
            <a:r>
              <a:rPr lang="en-US" sz="1400"/>
              <a:t> mutants. </a:t>
            </a:r>
            <a:endParaRPr lang="en-AU" sz="1400"/>
          </a:p>
          <a:p>
            <a:endParaRPr lang="en-AU" sz="1400"/>
          </a:p>
          <a:p>
            <a:endParaRPr lang="en-AU" sz="1400"/>
          </a:p>
          <a:p>
            <a:endParaRPr lang="en-AU" sz="1400"/>
          </a:p>
          <a:p>
            <a:endParaRPr lang="en-AU" sz="1400"/>
          </a:p>
          <a:p>
            <a:endParaRPr lang="en-AU" sz="1400"/>
          </a:p>
          <a:p>
            <a:r>
              <a:rPr lang="en-AU" sz="1400"/>
              <a:t>(A) Germination assays of mutants</a:t>
            </a:r>
            <a:endParaRPr lang="en-US" sz="1400"/>
          </a:p>
        </p:txBody>
      </p:sp>
      <p:pic>
        <p:nvPicPr>
          <p:cNvPr id="19458" name="Picture 7"/>
          <p:cNvPicPr>
            <a:picLocks noChangeAspect="1" noChangeArrowheads="1"/>
          </p:cNvPicPr>
          <p:nvPr/>
        </p:nvPicPr>
        <p:blipFill>
          <a:blip r:embed="rId3" cstate="print"/>
          <a:srcRect t="8136" b="12502"/>
          <a:stretch>
            <a:fillRect/>
          </a:stretch>
        </p:blipFill>
        <p:spPr bwMode="auto">
          <a:xfrm>
            <a:off x="468313" y="6324600"/>
            <a:ext cx="5753100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10"/>
          <p:cNvSpPr txBox="1">
            <a:spLocks noChangeArrowheads="1"/>
          </p:cNvSpPr>
          <p:nvPr/>
        </p:nvSpPr>
        <p:spPr bwMode="auto">
          <a:xfrm>
            <a:off x="152400" y="3886200"/>
            <a:ext cx="2554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400"/>
              <a:t>(B) Seed production outside</a:t>
            </a:r>
            <a:endParaRPr lang="en-US" sz="1400"/>
          </a:p>
        </p:txBody>
      </p:sp>
      <p:sp>
        <p:nvSpPr>
          <p:cNvPr id="19460" name="TextBox 10"/>
          <p:cNvSpPr txBox="1">
            <a:spLocks noChangeArrowheads="1"/>
          </p:cNvSpPr>
          <p:nvPr/>
        </p:nvSpPr>
        <p:spPr bwMode="auto">
          <a:xfrm>
            <a:off x="533400" y="4267200"/>
            <a:ext cx="52578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1200"/>
              <a:t>Genotype		seeds per plant</a:t>
            </a:r>
            <a:r>
              <a:rPr lang="en-AU" sz="1200" b="0"/>
              <a:t> 	</a:t>
            </a:r>
          </a:p>
          <a:p>
            <a:endParaRPr lang="en-AU" sz="1200" b="0"/>
          </a:p>
          <a:p>
            <a:r>
              <a:rPr lang="en-AU" sz="1200" b="0"/>
              <a:t>Wt		2087±213 	(n=40)</a:t>
            </a:r>
          </a:p>
          <a:p>
            <a:r>
              <a:rPr lang="en-AU" sz="1200" b="0" i="1"/>
              <a:t>mmdh1-2	</a:t>
            </a:r>
            <a:r>
              <a:rPr lang="en-AU" sz="1200" b="0"/>
              <a:t>	878±73 	(n=40, p-value 1.278 e-07) </a:t>
            </a:r>
          </a:p>
          <a:p>
            <a:r>
              <a:rPr lang="en-AU" sz="1200" b="0" i="1"/>
              <a:t>mmdh2-1</a:t>
            </a:r>
            <a:r>
              <a:rPr lang="en-AU" sz="1200" b="0"/>
              <a:t>		1686±236 	(n=40, p-value 0.2095))</a:t>
            </a:r>
          </a:p>
          <a:p>
            <a:r>
              <a:rPr lang="en-AU" sz="1200" b="0" i="1"/>
              <a:t>mmdh1mmdh2</a:t>
            </a:r>
            <a:r>
              <a:rPr lang="en-AU" sz="1200" b="0"/>
              <a:t>	all plants died (n=30)</a:t>
            </a:r>
          </a:p>
          <a:p>
            <a:endParaRPr lang="en-AU" b="0"/>
          </a:p>
        </p:txBody>
      </p:sp>
      <p:sp>
        <p:nvSpPr>
          <p:cNvPr id="19461" name="Text Box 10"/>
          <p:cNvSpPr txBox="1">
            <a:spLocks noChangeArrowheads="1"/>
          </p:cNvSpPr>
          <p:nvPr/>
        </p:nvSpPr>
        <p:spPr bwMode="auto">
          <a:xfrm>
            <a:off x="152400" y="5791200"/>
            <a:ext cx="51673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400"/>
              <a:t>(C) Rosette size and leaf number measurements at 6 weeks</a:t>
            </a:r>
            <a:endParaRPr lang="en-US" sz="1400"/>
          </a:p>
        </p:txBody>
      </p:sp>
      <p:sp>
        <p:nvSpPr>
          <p:cNvPr id="19462" name="AutoShape 13"/>
          <p:cNvSpPr>
            <a:spLocks noChangeAspect="1" noChangeArrowheads="1" noTextEdit="1"/>
          </p:cNvSpPr>
          <p:nvPr/>
        </p:nvSpPr>
        <p:spPr bwMode="auto">
          <a:xfrm>
            <a:off x="542925" y="1090613"/>
            <a:ext cx="577215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9463" name="Group 127"/>
          <p:cNvGrpSpPr>
            <a:grpSpLocks/>
          </p:cNvGrpSpPr>
          <p:nvPr/>
        </p:nvGrpSpPr>
        <p:grpSpPr bwMode="auto">
          <a:xfrm>
            <a:off x="304800" y="1676400"/>
            <a:ext cx="6059488" cy="2179638"/>
            <a:chOff x="193" y="965"/>
            <a:chExt cx="3817" cy="1373"/>
          </a:xfrm>
        </p:grpSpPr>
        <p:sp>
          <p:nvSpPr>
            <p:cNvPr id="19475" name="Rectangle 16"/>
            <p:cNvSpPr>
              <a:spLocks noChangeArrowheads="1"/>
            </p:cNvSpPr>
            <p:nvPr/>
          </p:nvSpPr>
          <p:spPr bwMode="auto">
            <a:xfrm>
              <a:off x="618" y="1023"/>
              <a:ext cx="2238" cy="112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476" name="Line 17"/>
            <p:cNvSpPr>
              <a:spLocks noChangeShapeType="1"/>
            </p:cNvSpPr>
            <p:nvPr/>
          </p:nvSpPr>
          <p:spPr bwMode="auto">
            <a:xfrm>
              <a:off x="618" y="1935"/>
              <a:ext cx="2238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77" name="Line 18"/>
            <p:cNvSpPr>
              <a:spLocks noChangeShapeType="1"/>
            </p:cNvSpPr>
            <p:nvPr/>
          </p:nvSpPr>
          <p:spPr bwMode="auto">
            <a:xfrm>
              <a:off x="618" y="1719"/>
              <a:ext cx="2238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78" name="Line 19"/>
            <p:cNvSpPr>
              <a:spLocks noChangeShapeType="1"/>
            </p:cNvSpPr>
            <p:nvPr/>
          </p:nvSpPr>
          <p:spPr bwMode="auto">
            <a:xfrm>
              <a:off x="618" y="1509"/>
              <a:ext cx="2238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79" name="Line 20"/>
            <p:cNvSpPr>
              <a:spLocks noChangeShapeType="1"/>
            </p:cNvSpPr>
            <p:nvPr/>
          </p:nvSpPr>
          <p:spPr bwMode="auto">
            <a:xfrm>
              <a:off x="618" y="1293"/>
              <a:ext cx="2238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0" name="Line 21"/>
            <p:cNvSpPr>
              <a:spLocks noChangeShapeType="1"/>
            </p:cNvSpPr>
            <p:nvPr/>
          </p:nvSpPr>
          <p:spPr bwMode="auto">
            <a:xfrm>
              <a:off x="618" y="1077"/>
              <a:ext cx="2238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1" name="Line 22"/>
            <p:cNvSpPr>
              <a:spLocks noChangeShapeType="1"/>
            </p:cNvSpPr>
            <p:nvPr/>
          </p:nvSpPr>
          <p:spPr bwMode="auto">
            <a:xfrm>
              <a:off x="618" y="1023"/>
              <a:ext cx="0" cy="1128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2" name="Line 23"/>
            <p:cNvSpPr>
              <a:spLocks noChangeShapeType="1"/>
            </p:cNvSpPr>
            <p:nvPr/>
          </p:nvSpPr>
          <p:spPr bwMode="auto">
            <a:xfrm>
              <a:off x="594" y="2151"/>
              <a:ext cx="24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3" name="Line 24"/>
            <p:cNvSpPr>
              <a:spLocks noChangeShapeType="1"/>
            </p:cNvSpPr>
            <p:nvPr/>
          </p:nvSpPr>
          <p:spPr bwMode="auto">
            <a:xfrm>
              <a:off x="594" y="1935"/>
              <a:ext cx="24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4" name="Line 25"/>
            <p:cNvSpPr>
              <a:spLocks noChangeShapeType="1"/>
            </p:cNvSpPr>
            <p:nvPr/>
          </p:nvSpPr>
          <p:spPr bwMode="auto">
            <a:xfrm>
              <a:off x="594" y="1719"/>
              <a:ext cx="24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5" name="Line 26"/>
            <p:cNvSpPr>
              <a:spLocks noChangeShapeType="1"/>
            </p:cNvSpPr>
            <p:nvPr/>
          </p:nvSpPr>
          <p:spPr bwMode="auto">
            <a:xfrm>
              <a:off x="594" y="1509"/>
              <a:ext cx="24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6" name="Line 27"/>
            <p:cNvSpPr>
              <a:spLocks noChangeShapeType="1"/>
            </p:cNvSpPr>
            <p:nvPr/>
          </p:nvSpPr>
          <p:spPr bwMode="auto">
            <a:xfrm>
              <a:off x="594" y="1293"/>
              <a:ext cx="24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7" name="Line 28"/>
            <p:cNvSpPr>
              <a:spLocks noChangeShapeType="1"/>
            </p:cNvSpPr>
            <p:nvPr/>
          </p:nvSpPr>
          <p:spPr bwMode="auto">
            <a:xfrm>
              <a:off x="594" y="1077"/>
              <a:ext cx="24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8" name="Line 29"/>
            <p:cNvSpPr>
              <a:spLocks noChangeShapeType="1"/>
            </p:cNvSpPr>
            <p:nvPr/>
          </p:nvSpPr>
          <p:spPr bwMode="auto">
            <a:xfrm>
              <a:off x="618" y="2151"/>
              <a:ext cx="2238" cy="0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89" name="Line 30"/>
            <p:cNvSpPr>
              <a:spLocks noChangeShapeType="1"/>
            </p:cNvSpPr>
            <p:nvPr/>
          </p:nvSpPr>
          <p:spPr bwMode="auto">
            <a:xfrm flipV="1">
              <a:off x="618" y="2151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0" name="Line 31"/>
            <p:cNvSpPr>
              <a:spLocks noChangeShapeType="1"/>
            </p:cNvSpPr>
            <p:nvPr/>
          </p:nvSpPr>
          <p:spPr bwMode="auto">
            <a:xfrm flipV="1">
              <a:off x="900" y="2151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1" name="Line 32"/>
            <p:cNvSpPr>
              <a:spLocks noChangeShapeType="1"/>
            </p:cNvSpPr>
            <p:nvPr/>
          </p:nvSpPr>
          <p:spPr bwMode="auto">
            <a:xfrm flipV="1">
              <a:off x="1176" y="2151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2" name="Line 33"/>
            <p:cNvSpPr>
              <a:spLocks noChangeShapeType="1"/>
            </p:cNvSpPr>
            <p:nvPr/>
          </p:nvSpPr>
          <p:spPr bwMode="auto">
            <a:xfrm flipV="1">
              <a:off x="1458" y="2151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3" name="Line 34"/>
            <p:cNvSpPr>
              <a:spLocks noChangeShapeType="1"/>
            </p:cNvSpPr>
            <p:nvPr/>
          </p:nvSpPr>
          <p:spPr bwMode="auto">
            <a:xfrm flipV="1">
              <a:off x="1740" y="2151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4" name="Line 35"/>
            <p:cNvSpPr>
              <a:spLocks noChangeShapeType="1"/>
            </p:cNvSpPr>
            <p:nvPr/>
          </p:nvSpPr>
          <p:spPr bwMode="auto">
            <a:xfrm flipV="1">
              <a:off x="2016" y="2151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5" name="Line 36"/>
            <p:cNvSpPr>
              <a:spLocks noChangeShapeType="1"/>
            </p:cNvSpPr>
            <p:nvPr/>
          </p:nvSpPr>
          <p:spPr bwMode="auto">
            <a:xfrm flipV="1">
              <a:off x="2298" y="2151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6" name="Line 37"/>
            <p:cNvSpPr>
              <a:spLocks noChangeShapeType="1"/>
            </p:cNvSpPr>
            <p:nvPr/>
          </p:nvSpPr>
          <p:spPr bwMode="auto">
            <a:xfrm flipV="1">
              <a:off x="2574" y="2151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7" name="Line 38"/>
            <p:cNvSpPr>
              <a:spLocks noChangeShapeType="1"/>
            </p:cNvSpPr>
            <p:nvPr/>
          </p:nvSpPr>
          <p:spPr bwMode="auto">
            <a:xfrm flipV="1">
              <a:off x="2856" y="2151"/>
              <a:ext cx="0" cy="24"/>
            </a:xfrm>
            <a:prstGeom prst="line">
              <a:avLst/>
            </a:prstGeom>
            <a:noFill/>
            <a:ln w="0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8" name="Freeform 39"/>
            <p:cNvSpPr>
              <a:spLocks/>
            </p:cNvSpPr>
            <p:nvPr/>
          </p:nvSpPr>
          <p:spPr bwMode="auto">
            <a:xfrm>
              <a:off x="756" y="1677"/>
              <a:ext cx="282" cy="474"/>
            </a:xfrm>
            <a:custGeom>
              <a:avLst/>
              <a:gdLst>
                <a:gd name="T0" fmla="*/ 0 w 282"/>
                <a:gd name="T1" fmla="*/ 474 h 474"/>
                <a:gd name="T2" fmla="*/ 138 w 282"/>
                <a:gd name="T3" fmla="*/ 234 h 474"/>
                <a:gd name="T4" fmla="*/ 210 w 282"/>
                <a:gd name="T5" fmla="*/ 114 h 474"/>
                <a:gd name="T6" fmla="*/ 282 w 282"/>
                <a:gd name="T7" fmla="*/ 0 h 47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474"/>
                <a:gd name="T14" fmla="*/ 282 w 282"/>
                <a:gd name="T15" fmla="*/ 474 h 47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474">
                  <a:moveTo>
                    <a:pt x="0" y="474"/>
                  </a:moveTo>
                  <a:lnTo>
                    <a:pt x="138" y="234"/>
                  </a:lnTo>
                  <a:lnTo>
                    <a:pt x="210" y="114"/>
                  </a:lnTo>
                  <a:lnTo>
                    <a:pt x="282" y="0"/>
                  </a:lnTo>
                </a:path>
              </a:pathLst>
            </a:custGeom>
            <a:noFill/>
            <a:ln w="19050">
              <a:solidFill>
                <a:srgbClr val="6666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99" name="Freeform 40"/>
            <p:cNvSpPr>
              <a:spLocks/>
            </p:cNvSpPr>
            <p:nvPr/>
          </p:nvSpPr>
          <p:spPr bwMode="auto">
            <a:xfrm>
              <a:off x="1038" y="1239"/>
              <a:ext cx="282" cy="438"/>
            </a:xfrm>
            <a:custGeom>
              <a:avLst/>
              <a:gdLst>
                <a:gd name="T0" fmla="*/ 0 w 282"/>
                <a:gd name="T1" fmla="*/ 438 h 438"/>
                <a:gd name="T2" fmla="*/ 36 w 282"/>
                <a:gd name="T3" fmla="*/ 378 h 438"/>
                <a:gd name="T4" fmla="*/ 72 w 282"/>
                <a:gd name="T5" fmla="*/ 318 h 438"/>
                <a:gd name="T6" fmla="*/ 144 w 282"/>
                <a:gd name="T7" fmla="*/ 192 h 438"/>
                <a:gd name="T8" fmla="*/ 174 w 282"/>
                <a:gd name="T9" fmla="*/ 132 h 438"/>
                <a:gd name="T10" fmla="*/ 210 w 282"/>
                <a:gd name="T11" fmla="*/ 78 h 438"/>
                <a:gd name="T12" fmla="*/ 246 w 282"/>
                <a:gd name="T13" fmla="*/ 36 h 438"/>
                <a:gd name="T14" fmla="*/ 282 w 282"/>
                <a:gd name="T15" fmla="*/ 0 h 4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2"/>
                <a:gd name="T25" fmla="*/ 0 h 438"/>
                <a:gd name="T26" fmla="*/ 282 w 282"/>
                <a:gd name="T27" fmla="*/ 438 h 43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2" h="438">
                  <a:moveTo>
                    <a:pt x="0" y="438"/>
                  </a:moveTo>
                  <a:lnTo>
                    <a:pt x="36" y="378"/>
                  </a:lnTo>
                  <a:lnTo>
                    <a:pt x="72" y="318"/>
                  </a:lnTo>
                  <a:lnTo>
                    <a:pt x="144" y="192"/>
                  </a:lnTo>
                  <a:lnTo>
                    <a:pt x="174" y="132"/>
                  </a:lnTo>
                  <a:lnTo>
                    <a:pt x="210" y="78"/>
                  </a:lnTo>
                  <a:lnTo>
                    <a:pt x="246" y="36"/>
                  </a:lnTo>
                  <a:lnTo>
                    <a:pt x="282" y="0"/>
                  </a:lnTo>
                </a:path>
              </a:pathLst>
            </a:custGeom>
            <a:noFill/>
            <a:ln w="19050">
              <a:solidFill>
                <a:srgbClr val="6666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0" name="Freeform 41"/>
            <p:cNvSpPr>
              <a:spLocks/>
            </p:cNvSpPr>
            <p:nvPr/>
          </p:nvSpPr>
          <p:spPr bwMode="auto">
            <a:xfrm>
              <a:off x="1320" y="1203"/>
              <a:ext cx="276" cy="36"/>
            </a:xfrm>
            <a:custGeom>
              <a:avLst/>
              <a:gdLst>
                <a:gd name="T0" fmla="*/ 0 w 276"/>
                <a:gd name="T1" fmla="*/ 36 h 36"/>
                <a:gd name="T2" fmla="*/ 36 w 276"/>
                <a:gd name="T3" fmla="*/ 12 h 36"/>
                <a:gd name="T4" fmla="*/ 72 w 276"/>
                <a:gd name="T5" fmla="*/ 0 h 36"/>
                <a:gd name="T6" fmla="*/ 102 w 276"/>
                <a:gd name="T7" fmla="*/ 0 h 36"/>
                <a:gd name="T8" fmla="*/ 138 w 276"/>
                <a:gd name="T9" fmla="*/ 0 h 36"/>
                <a:gd name="T10" fmla="*/ 204 w 276"/>
                <a:gd name="T11" fmla="*/ 12 h 36"/>
                <a:gd name="T12" fmla="*/ 240 w 276"/>
                <a:gd name="T13" fmla="*/ 18 h 36"/>
                <a:gd name="T14" fmla="*/ 276 w 276"/>
                <a:gd name="T15" fmla="*/ 18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6"/>
                <a:gd name="T25" fmla="*/ 0 h 36"/>
                <a:gd name="T26" fmla="*/ 276 w 276"/>
                <a:gd name="T27" fmla="*/ 36 h 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6" h="36">
                  <a:moveTo>
                    <a:pt x="0" y="36"/>
                  </a:moveTo>
                  <a:lnTo>
                    <a:pt x="36" y="12"/>
                  </a:lnTo>
                  <a:lnTo>
                    <a:pt x="72" y="0"/>
                  </a:lnTo>
                  <a:lnTo>
                    <a:pt x="102" y="0"/>
                  </a:lnTo>
                  <a:lnTo>
                    <a:pt x="138" y="0"/>
                  </a:lnTo>
                  <a:lnTo>
                    <a:pt x="204" y="12"/>
                  </a:lnTo>
                  <a:lnTo>
                    <a:pt x="240" y="18"/>
                  </a:lnTo>
                  <a:lnTo>
                    <a:pt x="276" y="18"/>
                  </a:lnTo>
                </a:path>
              </a:pathLst>
            </a:custGeom>
            <a:noFill/>
            <a:ln w="19050">
              <a:solidFill>
                <a:srgbClr val="6666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1" name="Freeform 42"/>
            <p:cNvSpPr>
              <a:spLocks/>
            </p:cNvSpPr>
            <p:nvPr/>
          </p:nvSpPr>
          <p:spPr bwMode="auto">
            <a:xfrm>
              <a:off x="1596" y="1221"/>
              <a:ext cx="282" cy="0"/>
            </a:xfrm>
            <a:custGeom>
              <a:avLst/>
              <a:gdLst>
                <a:gd name="T0" fmla="*/ 0 w 282"/>
                <a:gd name="T1" fmla="*/ 138 w 282"/>
                <a:gd name="T2" fmla="*/ 282 w 282"/>
                <a:gd name="T3" fmla="*/ 0 60000 65536"/>
                <a:gd name="T4" fmla="*/ 0 60000 65536"/>
                <a:gd name="T5" fmla="*/ 0 60000 65536"/>
                <a:gd name="T6" fmla="*/ 0 w 282"/>
                <a:gd name="T7" fmla="*/ 282 w 282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282">
                  <a:moveTo>
                    <a:pt x="0" y="0"/>
                  </a:moveTo>
                  <a:lnTo>
                    <a:pt x="138" y="0"/>
                  </a:lnTo>
                  <a:lnTo>
                    <a:pt x="282" y="0"/>
                  </a:lnTo>
                </a:path>
              </a:pathLst>
            </a:custGeom>
            <a:noFill/>
            <a:ln w="19050">
              <a:solidFill>
                <a:srgbClr val="6666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2" name="Freeform 43"/>
            <p:cNvSpPr>
              <a:spLocks/>
            </p:cNvSpPr>
            <p:nvPr/>
          </p:nvSpPr>
          <p:spPr bwMode="auto">
            <a:xfrm>
              <a:off x="1878" y="1215"/>
              <a:ext cx="276" cy="6"/>
            </a:xfrm>
            <a:custGeom>
              <a:avLst/>
              <a:gdLst>
                <a:gd name="T0" fmla="*/ 0 w 276"/>
                <a:gd name="T1" fmla="*/ 6 h 6"/>
                <a:gd name="T2" fmla="*/ 138 w 276"/>
                <a:gd name="T3" fmla="*/ 0 h 6"/>
                <a:gd name="T4" fmla="*/ 276 w 276"/>
                <a:gd name="T5" fmla="*/ 0 h 6"/>
                <a:gd name="T6" fmla="*/ 0 60000 65536"/>
                <a:gd name="T7" fmla="*/ 0 60000 65536"/>
                <a:gd name="T8" fmla="*/ 0 60000 65536"/>
                <a:gd name="T9" fmla="*/ 0 w 276"/>
                <a:gd name="T10" fmla="*/ 0 h 6"/>
                <a:gd name="T11" fmla="*/ 276 w 276"/>
                <a:gd name="T12" fmla="*/ 6 h 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6" h="6">
                  <a:moveTo>
                    <a:pt x="0" y="6"/>
                  </a:moveTo>
                  <a:lnTo>
                    <a:pt x="138" y="0"/>
                  </a:lnTo>
                  <a:lnTo>
                    <a:pt x="276" y="0"/>
                  </a:lnTo>
                </a:path>
              </a:pathLst>
            </a:custGeom>
            <a:noFill/>
            <a:ln w="19050">
              <a:solidFill>
                <a:srgbClr val="6666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3" name="Line 44"/>
            <p:cNvSpPr>
              <a:spLocks noChangeShapeType="1"/>
            </p:cNvSpPr>
            <p:nvPr/>
          </p:nvSpPr>
          <p:spPr bwMode="auto">
            <a:xfrm>
              <a:off x="2154" y="1215"/>
              <a:ext cx="282" cy="0"/>
            </a:xfrm>
            <a:prstGeom prst="line">
              <a:avLst/>
            </a:prstGeom>
            <a:noFill/>
            <a:ln w="190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4" name="Line 45"/>
            <p:cNvSpPr>
              <a:spLocks noChangeShapeType="1"/>
            </p:cNvSpPr>
            <p:nvPr/>
          </p:nvSpPr>
          <p:spPr bwMode="auto">
            <a:xfrm>
              <a:off x="2436" y="1215"/>
              <a:ext cx="282" cy="0"/>
            </a:xfrm>
            <a:prstGeom prst="line">
              <a:avLst/>
            </a:prstGeom>
            <a:noFill/>
            <a:ln w="190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5" name="Freeform 46"/>
            <p:cNvSpPr>
              <a:spLocks/>
            </p:cNvSpPr>
            <p:nvPr/>
          </p:nvSpPr>
          <p:spPr bwMode="auto">
            <a:xfrm>
              <a:off x="756" y="1611"/>
              <a:ext cx="282" cy="540"/>
            </a:xfrm>
            <a:custGeom>
              <a:avLst/>
              <a:gdLst>
                <a:gd name="T0" fmla="*/ 0 w 282"/>
                <a:gd name="T1" fmla="*/ 540 h 540"/>
                <a:gd name="T2" fmla="*/ 138 w 282"/>
                <a:gd name="T3" fmla="*/ 270 h 540"/>
                <a:gd name="T4" fmla="*/ 282 w 282"/>
                <a:gd name="T5" fmla="*/ 0 h 540"/>
                <a:gd name="T6" fmla="*/ 0 60000 65536"/>
                <a:gd name="T7" fmla="*/ 0 60000 65536"/>
                <a:gd name="T8" fmla="*/ 0 60000 65536"/>
                <a:gd name="T9" fmla="*/ 0 w 282"/>
                <a:gd name="T10" fmla="*/ 0 h 540"/>
                <a:gd name="T11" fmla="*/ 282 w 282"/>
                <a:gd name="T12" fmla="*/ 540 h 5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2" h="540">
                  <a:moveTo>
                    <a:pt x="0" y="540"/>
                  </a:moveTo>
                  <a:lnTo>
                    <a:pt x="138" y="270"/>
                  </a:lnTo>
                  <a:lnTo>
                    <a:pt x="282" y="0"/>
                  </a:lnTo>
                </a:path>
              </a:pathLst>
            </a:custGeom>
            <a:noFill/>
            <a:ln w="19050">
              <a:solidFill>
                <a:srgbClr val="9933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6" name="Freeform 47"/>
            <p:cNvSpPr>
              <a:spLocks/>
            </p:cNvSpPr>
            <p:nvPr/>
          </p:nvSpPr>
          <p:spPr bwMode="auto">
            <a:xfrm>
              <a:off x="1038" y="1101"/>
              <a:ext cx="282" cy="510"/>
            </a:xfrm>
            <a:custGeom>
              <a:avLst/>
              <a:gdLst>
                <a:gd name="T0" fmla="*/ 0 w 282"/>
                <a:gd name="T1" fmla="*/ 510 h 510"/>
                <a:gd name="T2" fmla="*/ 36 w 282"/>
                <a:gd name="T3" fmla="*/ 444 h 510"/>
                <a:gd name="T4" fmla="*/ 72 w 282"/>
                <a:gd name="T5" fmla="*/ 366 h 510"/>
                <a:gd name="T6" fmla="*/ 144 w 282"/>
                <a:gd name="T7" fmla="*/ 222 h 510"/>
                <a:gd name="T8" fmla="*/ 174 w 282"/>
                <a:gd name="T9" fmla="*/ 150 h 510"/>
                <a:gd name="T10" fmla="*/ 210 w 282"/>
                <a:gd name="T11" fmla="*/ 90 h 510"/>
                <a:gd name="T12" fmla="*/ 246 w 282"/>
                <a:gd name="T13" fmla="*/ 42 h 510"/>
                <a:gd name="T14" fmla="*/ 282 w 282"/>
                <a:gd name="T15" fmla="*/ 0 h 5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2"/>
                <a:gd name="T25" fmla="*/ 0 h 510"/>
                <a:gd name="T26" fmla="*/ 282 w 282"/>
                <a:gd name="T27" fmla="*/ 510 h 51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2" h="510">
                  <a:moveTo>
                    <a:pt x="0" y="510"/>
                  </a:moveTo>
                  <a:lnTo>
                    <a:pt x="36" y="444"/>
                  </a:lnTo>
                  <a:lnTo>
                    <a:pt x="72" y="366"/>
                  </a:lnTo>
                  <a:lnTo>
                    <a:pt x="144" y="222"/>
                  </a:lnTo>
                  <a:lnTo>
                    <a:pt x="174" y="150"/>
                  </a:lnTo>
                  <a:lnTo>
                    <a:pt x="210" y="90"/>
                  </a:lnTo>
                  <a:lnTo>
                    <a:pt x="246" y="42"/>
                  </a:lnTo>
                  <a:lnTo>
                    <a:pt x="282" y="0"/>
                  </a:lnTo>
                </a:path>
              </a:pathLst>
            </a:custGeom>
            <a:noFill/>
            <a:ln w="19050">
              <a:solidFill>
                <a:srgbClr val="9933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7" name="Freeform 48"/>
            <p:cNvSpPr>
              <a:spLocks/>
            </p:cNvSpPr>
            <p:nvPr/>
          </p:nvSpPr>
          <p:spPr bwMode="auto">
            <a:xfrm>
              <a:off x="1320" y="1065"/>
              <a:ext cx="276" cy="36"/>
            </a:xfrm>
            <a:custGeom>
              <a:avLst/>
              <a:gdLst>
                <a:gd name="T0" fmla="*/ 0 w 276"/>
                <a:gd name="T1" fmla="*/ 36 h 36"/>
                <a:gd name="T2" fmla="*/ 36 w 276"/>
                <a:gd name="T3" fmla="*/ 12 h 36"/>
                <a:gd name="T4" fmla="*/ 72 w 276"/>
                <a:gd name="T5" fmla="*/ 0 h 36"/>
                <a:gd name="T6" fmla="*/ 102 w 276"/>
                <a:gd name="T7" fmla="*/ 0 h 36"/>
                <a:gd name="T8" fmla="*/ 138 w 276"/>
                <a:gd name="T9" fmla="*/ 6 h 36"/>
                <a:gd name="T10" fmla="*/ 204 w 276"/>
                <a:gd name="T11" fmla="*/ 24 h 36"/>
                <a:gd name="T12" fmla="*/ 240 w 276"/>
                <a:gd name="T13" fmla="*/ 30 h 36"/>
                <a:gd name="T14" fmla="*/ 276 w 276"/>
                <a:gd name="T15" fmla="*/ 36 h 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76"/>
                <a:gd name="T25" fmla="*/ 0 h 36"/>
                <a:gd name="T26" fmla="*/ 276 w 276"/>
                <a:gd name="T27" fmla="*/ 36 h 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76" h="36">
                  <a:moveTo>
                    <a:pt x="0" y="36"/>
                  </a:moveTo>
                  <a:lnTo>
                    <a:pt x="36" y="12"/>
                  </a:lnTo>
                  <a:lnTo>
                    <a:pt x="72" y="0"/>
                  </a:lnTo>
                  <a:lnTo>
                    <a:pt x="102" y="0"/>
                  </a:lnTo>
                  <a:lnTo>
                    <a:pt x="138" y="6"/>
                  </a:lnTo>
                  <a:lnTo>
                    <a:pt x="204" y="24"/>
                  </a:lnTo>
                  <a:lnTo>
                    <a:pt x="240" y="30"/>
                  </a:lnTo>
                  <a:lnTo>
                    <a:pt x="276" y="36"/>
                  </a:lnTo>
                </a:path>
              </a:pathLst>
            </a:custGeom>
            <a:noFill/>
            <a:ln w="19050">
              <a:solidFill>
                <a:srgbClr val="993366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8" name="Line 49"/>
            <p:cNvSpPr>
              <a:spLocks noChangeShapeType="1"/>
            </p:cNvSpPr>
            <p:nvPr/>
          </p:nvSpPr>
          <p:spPr bwMode="auto">
            <a:xfrm flipV="1">
              <a:off x="1596" y="1095"/>
              <a:ext cx="282" cy="6"/>
            </a:xfrm>
            <a:prstGeom prst="line">
              <a:avLst/>
            </a:prstGeom>
            <a:noFill/>
            <a:ln w="19050">
              <a:solidFill>
                <a:srgbClr val="9933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09" name="Line 50"/>
            <p:cNvSpPr>
              <a:spLocks noChangeShapeType="1"/>
            </p:cNvSpPr>
            <p:nvPr/>
          </p:nvSpPr>
          <p:spPr bwMode="auto">
            <a:xfrm flipV="1">
              <a:off x="1878" y="1089"/>
              <a:ext cx="276" cy="6"/>
            </a:xfrm>
            <a:prstGeom prst="line">
              <a:avLst/>
            </a:prstGeom>
            <a:noFill/>
            <a:ln w="19050">
              <a:solidFill>
                <a:srgbClr val="9933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0" name="Line 51"/>
            <p:cNvSpPr>
              <a:spLocks noChangeShapeType="1"/>
            </p:cNvSpPr>
            <p:nvPr/>
          </p:nvSpPr>
          <p:spPr bwMode="auto">
            <a:xfrm>
              <a:off x="2154" y="1089"/>
              <a:ext cx="282" cy="0"/>
            </a:xfrm>
            <a:prstGeom prst="line">
              <a:avLst/>
            </a:prstGeom>
            <a:noFill/>
            <a:ln w="19050">
              <a:solidFill>
                <a:srgbClr val="9933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1" name="Line 52"/>
            <p:cNvSpPr>
              <a:spLocks noChangeShapeType="1"/>
            </p:cNvSpPr>
            <p:nvPr/>
          </p:nvSpPr>
          <p:spPr bwMode="auto">
            <a:xfrm>
              <a:off x="2436" y="1089"/>
              <a:ext cx="282" cy="0"/>
            </a:xfrm>
            <a:prstGeom prst="line">
              <a:avLst/>
            </a:prstGeom>
            <a:noFill/>
            <a:ln w="19050">
              <a:solidFill>
                <a:srgbClr val="9933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2" name="Freeform 53"/>
            <p:cNvSpPr>
              <a:spLocks/>
            </p:cNvSpPr>
            <p:nvPr/>
          </p:nvSpPr>
          <p:spPr bwMode="auto">
            <a:xfrm>
              <a:off x="756" y="2139"/>
              <a:ext cx="282" cy="12"/>
            </a:xfrm>
            <a:custGeom>
              <a:avLst/>
              <a:gdLst>
                <a:gd name="T0" fmla="*/ 0 w 282"/>
                <a:gd name="T1" fmla="*/ 12 h 12"/>
                <a:gd name="T2" fmla="*/ 72 w 282"/>
                <a:gd name="T3" fmla="*/ 12 h 12"/>
                <a:gd name="T4" fmla="*/ 138 w 282"/>
                <a:gd name="T5" fmla="*/ 12 h 12"/>
                <a:gd name="T6" fmla="*/ 210 w 282"/>
                <a:gd name="T7" fmla="*/ 12 h 12"/>
                <a:gd name="T8" fmla="*/ 282 w 282"/>
                <a:gd name="T9" fmla="*/ 0 h 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2"/>
                <a:gd name="T16" fmla="*/ 0 h 12"/>
                <a:gd name="T17" fmla="*/ 282 w 282"/>
                <a:gd name="T18" fmla="*/ 12 h 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2" h="12">
                  <a:moveTo>
                    <a:pt x="0" y="12"/>
                  </a:moveTo>
                  <a:lnTo>
                    <a:pt x="72" y="12"/>
                  </a:lnTo>
                  <a:lnTo>
                    <a:pt x="138" y="12"/>
                  </a:lnTo>
                  <a:lnTo>
                    <a:pt x="210" y="12"/>
                  </a:lnTo>
                  <a:lnTo>
                    <a:pt x="282" y="0"/>
                  </a:lnTo>
                </a:path>
              </a:pathLst>
            </a:custGeom>
            <a:noFill/>
            <a:ln w="19050">
              <a:solidFill>
                <a:srgbClr val="9999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3" name="Freeform 54"/>
            <p:cNvSpPr>
              <a:spLocks/>
            </p:cNvSpPr>
            <p:nvPr/>
          </p:nvSpPr>
          <p:spPr bwMode="auto">
            <a:xfrm>
              <a:off x="1038" y="1989"/>
              <a:ext cx="282" cy="150"/>
            </a:xfrm>
            <a:custGeom>
              <a:avLst/>
              <a:gdLst>
                <a:gd name="T0" fmla="*/ 0 w 282"/>
                <a:gd name="T1" fmla="*/ 150 h 150"/>
                <a:gd name="T2" fmla="*/ 72 w 282"/>
                <a:gd name="T3" fmla="*/ 126 h 150"/>
                <a:gd name="T4" fmla="*/ 144 w 282"/>
                <a:gd name="T5" fmla="*/ 84 h 150"/>
                <a:gd name="T6" fmla="*/ 210 w 282"/>
                <a:gd name="T7" fmla="*/ 42 h 150"/>
                <a:gd name="T8" fmla="*/ 282 w 282"/>
                <a:gd name="T9" fmla="*/ 0 h 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2"/>
                <a:gd name="T16" fmla="*/ 0 h 150"/>
                <a:gd name="T17" fmla="*/ 282 w 282"/>
                <a:gd name="T18" fmla="*/ 150 h 1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2" h="150">
                  <a:moveTo>
                    <a:pt x="0" y="150"/>
                  </a:moveTo>
                  <a:lnTo>
                    <a:pt x="72" y="126"/>
                  </a:lnTo>
                  <a:lnTo>
                    <a:pt x="144" y="84"/>
                  </a:lnTo>
                  <a:lnTo>
                    <a:pt x="210" y="42"/>
                  </a:lnTo>
                  <a:lnTo>
                    <a:pt x="282" y="0"/>
                  </a:lnTo>
                </a:path>
              </a:pathLst>
            </a:custGeom>
            <a:noFill/>
            <a:ln w="19050">
              <a:solidFill>
                <a:srgbClr val="9999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4" name="Freeform 55"/>
            <p:cNvSpPr>
              <a:spLocks/>
            </p:cNvSpPr>
            <p:nvPr/>
          </p:nvSpPr>
          <p:spPr bwMode="auto">
            <a:xfrm>
              <a:off x="1320" y="1791"/>
              <a:ext cx="276" cy="198"/>
            </a:xfrm>
            <a:custGeom>
              <a:avLst/>
              <a:gdLst>
                <a:gd name="T0" fmla="*/ 0 w 276"/>
                <a:gd name="T1" fmla="*/ 198 h 198"/>
                <a:gd name="T2" fmla="*/ 72 w 276"/>
                <a:gd name="T3" fmla="*/ 150 h 198"/>
                <a:gd name="T4" fmla="*/ 138 w 276"/>
                <a:gd name="T5" fmla="*/ 96 h 198"/>
                <a:gd name="T6" fmla="*/ 204 w 276"/>
                <a:gd name="T7" fmla="*/ 42 h 198"/>
                <a:gd name="T8" fmla="*/ 276 w 276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6"/>
                <a:gd name="T16" fmla="*/ 0 h 198"/>
                <a:gd name="T17" fmla="*/ 276 w 276"/>
                <a:gd name="T18" fmla="*/ 198 h 19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6" h="198">
                  <a:moveTo>
                    <a:pt x="0" y="198"/>
                  </a:moveTo>
                  <a:lnTo>
                    <a:pt x="72" y="150"/>
                  </a:lnTo>
                  <a:lnTo>
                    <a:pt x="138" y="96"/>
                  </a:lnTo>
                  <a:lnTo>
                    <a:pt x="204" y="42"/>
                  </a:lnTo>
                  <a:lnTo>
                    <a:pt x="276" y="0"/>
                  </a:lnTo>
                </a:path>
              </a:pathLst>
            </a:custGeom>
            <a:noFill/>
            <a:ln w="19050">
              <a:solidFill>
                <a:srgbClr val="9999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5" name="Freeform 56"/>
            <p:cNvSpPr>
              <a:spLocks/>
            </p:cNvSpPr>
            <p:nvPr/>
          </p:nvSpPr>
          <p:spPr bwMode="auto">
            <a:xfrm>
              <a:off x="1596" y="1707"/>
              <a:ext cx="282" cy="84"/>
            </a:xfrm>
            <a:custGeom>
              <a:avLst/>
              <a:gdLst>
                <a:gd name="T0" fmla="*/ 0 w 282"/>
                <a:gd name="T1" fmla="*/ 84 h 84"/>
                <a:gd name="T2" fmla="*/ 72 w 282"/>
                <a:gd name="T3" fmla="*/ 54 h 84"/>
                <a:gd name="T4" fmla="*/ 138 w 282"/>
                <a:gd name="T5" fmla="*/ 30 h 84"/>
                <a:gd name="T6" fmla="*/ 210 w 282"/>
                <a:gd name="T7" fmla="*/ 18 h 84"/>
                <a:gd name="T8" fmla="*/ 282 w 282"/>
                <a:gd name="T9" fmla="*/ 0 h 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2"/>
                <a:gd name="T16" fmla="*/ 0 h 84"/>
                <a:gd name="T17" fmla="*/ 282 w 282"/>
                <a:gd name="T18" fmla="*/ 84 h 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2" h="84">
                  <a:moveTo>
                    <a:pt x="0" y="84"/>
                  </a:moveTo>
                  <a:lnTo>
                    <a:pt x="72" y="54"/>
                  </a:lnTo>
                  <a:lnTo>
                    <a:pt x="138" y="30"/>
                  </a:lnTo>
                  <a:lnTo>
                    <a:pt x="210" y="18"/>
                  </a:lnTo>
                  <a:lnTo>
                    <a:pt x="282" y="0"/>
                  </a:lnTo>
                </a:path>
              </a:pathLst>
            </a:custGeom>
            <a:noFill/>
            <a:ln w="19050">
              <a:solidFill>
                <a:srgbClr val="9999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6" name="Freeform 57"/>
            <p:cNvSpPr>
              <a:spLocks/>
            </p:cNvSpPr>
            <p:nvPr/>
          </p:nvSpPr>
          <p:spPr bwMode="auto">
            <a:xfrm>
              <a:off x="1878" y="1659"/>
              <a:ext cx="276" cy="48"/>
            </a:xfrm>
            <a:custGeom>
              <a:avLst/>
              <a:gdLst>
                <a:gd name="T0" fmla="*/ 0 w 276"/>
                <a:gd name="T1" fmla="*/ 48 h 48"/>
                <a:gd name="T2" fmla="*/ 138 w 276"/>
                <a:gd name="T3" fmla="*/ 24 h 48"/>
                <a:gd name="T4" fmla="*/ 276 w 276"/>
                <a:gd name="T5" fmla="*/ 0 h 48"/>
                <a:gd name="T6" fmla="*/ 0 60000 65536"/>
                <a:gd name="T7" fmla="*/ 0 60000 65536"/>
                <a:gd name="T8" fmla="*/ 0 60000 65536"/>
                <a:gd name="T9" fmla="*/ 0 w 276"/>
                <a:gd name="T10" fmla="*/ 0 h 48"/>
                <a:gd name="T11" fmla="*/ 276 w 276"/>
                <a:gd name="T12" fmla="*/ 48 h 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6" h="48">
                  <a:moveTo>
                    <a:pt x="0" y="48"/>
                  </a:moveTo>
                  <a:lnTo>
                    <a:pt x="138" y="24"/>
                  </a:lnTo>
                  <a:lnTo>
                    <a:pt x="276" y="0"/>
                  </a:lnTo>
                </a:path>
              </a:pathLst>
            </a:custGeom>
            <a:noFill/>
            <a:ln w="19050">
              <a:solidFill>
                <a:srgbClr val="9999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7" name="Freeform 58"/>
            <p:cNvSpPr>
              <a:spLocks/>
            </p:cNvSpPr>
            <p:nvPr/>
          </p:nvSpPr>
          <p:spPr bwMode="auto">
            <a:xfrm>
              <a:off x="2154" y="1623"/>
              <a:ext cx="282" cy="36"/>
            </a:xfrm>
            <a:custGeom>
              <a:avLst/>
              <a:gdLst>
                <a:gd name="T0" fmla="*/ 0 w 282"/>
                <a:gd name="T1" fmla="*/ 36 h 36"/>
                <a:gd name="T2" fmla="*/ 138 w 282"/>
                <a:gd name="T3" fmla="*/ 18 h 36"/>
                <a:gd name="T4" fmla="*/ 282 w 282"/>
                <a:gd name="T5" fmla="*/ 0 h 36"/>
                <a:gd name="T6" fmla="*/ 0 60000 65536"/>
                <a:gd name="T7" fmla="*/ 0 60000 65536"/>
                <a:gd name="T8" fmla="*/ 0 60000 65536"/>
                <a:gd name="T9" fmla="*/ 0 w 282"/>
                <a:gd name="T10" fmla="*/ 0 h 36"/>
                <a:gd name="T11" fmla="*/ 282 w 282"/>
                <a:gd name="T12" fmla="*/ 36 h 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2" h="36">
                  <a:moveTo>
                    <a:pt x="0" y="36"/>
                  </a:moveTo>
                  <a:lnTo>
                    <a:pt x="138" y="18"/>
                  </a:lnTo>
                  <a:lnTo>
                    <a:pt x="282" y="0"/>
                  </a:lnTo>
                </a:path>
              </a:pathLst>
            </a:custGeom>
            <a:noFill/>
            <a:ln w="19050">
              <a:solidFill>
                <a:srgbClr val="9999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8" name="Freeform 59"/>
            <p:cNvSpPr>
              <a:spLocks/>
            </p:cNvSpPr>
            <p:nvPr/>
          </p:nvSpPr>
          <p:spPr bwMode="auto">
            <a:xfrm>
              <a:off x="2436" y="1611"/>
              <a:ext cx="282" cy="12"/>
            </a:xfrm>
            <a:custGeom>
              <a:avLst/>
              <a:gdLst>
                <a:gd name="T0" fmla="*/ 0 w 282"/>
                <a:gd name="T1" fmla="*/ 12 h 12"/>
                <a:gd name="T2" fmla="*/ 138 w 282"/>
                <a:gd name="T3" fmla="*/ 6 h 12"/>
                <a:gd name="T4" fmla="*/ 282 w 282"/>
                <a:gd name="T5" fmla="*/ 0 h 12"/>
                <a:gd name="T6" fmla="*/ 0 60000 65536"/>
                <a:gd name="T7" fmla="*/ 0 60000 65536"/>
                <a:gd name="T8" fmla="*/ 0 60000 65536"/>
                <a:gd name="T9" fmla="*/ 0 w 282"/>
                <a:gd name="T10" fmla="*/ 0 h 12"/>
                <a:gd name="T11" fmla="*/ 282 w 282"/>
                <a:gd name="T12" fmla="*/ 12 h 1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2" h="12">
                  <a:moveTo>
                    <a:pt x="0" y="12"/>
                  </a:moveTo>
                  <a:lnTo>
                    <a:pt x="138" y="6"/>
                  </a:lnTo>
                  <a:lnTo>
                    <a:pt x="282" y="0"/>
                  </a:lnTo>
                </a:path>
              </a:pathLst>
            </a:custGeom>
            <a:noFill/>
            <a:ln w="19050">
              <a:solidFill>
                <a:srgbClr val="9999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19" name="Freeform 60"/>
            <p:cNvSpPr>
              <a:spLocks/>
            </p:cNvSpPr>
            <p:nvPr/>
          </p:nvSpPr>
          <p:spPr bwMode="auto">
            <a:xfrm>
              <a:off x="756" y="2151"/>
              <a:ext cx="282" cy="12"/>
            </a:xfrm>
            <a:custGeom>
              <a:avLst/>
              <a:gdLst>
                <a:gd name="T0" fmla="*/ 0 w 282"/>
                <a:gd name="T1" fmla="*/ 0 h 12"/>
                <a:gd name="T2" fmla="*/ 72 w 282"/>
                <a:gd name="T3" fmla="*/ 6 h 12"/>
                <a:gd name="T4" fmla="*/ 138 w 282"/>
                <a:gd name="T5" fmla="*/ 12 h 12"/>
                <a:gd name="T6" fmla="*/ 210 w 282"/>
                <a:gd name="T7" fmla="*/ 12 h 12"/>
                <a:gd name="T8" fmla="*/ 246 w 282"/>
                <a:gd name="T9" fmla="*/ 6 h 12"/>
                <a:gd name="T10" fmla="*/ 282 w 282"/>
                <a:gd name="T11" fmla="*/ 0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2"/>
                <a:gd name="T19" fmla="*/ 0 h 12"/>
                <a:gd name="T20" fmla="*/ 282 w 282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2" h="12">
                  <a:moveTo>
                    <a:pt x="0" y="0"/>
                  </a:moveTo>
                  <a:lnTo>
                    <a:pt x="72" y="6"/>
                  </a:lnTo>
                  <a:lnTo>
                    <a:pt x="138" y="12"/>
                  </a:lnTo>
                  <a:lnTo>
                    <a:pt x="210" y="12"/>
                  </a:lnTo>
                  <a:lnTo>
                    <a:pt x="246" y="6"/>
                  </a:lnTo>
                  <a:lnTo>
                    <a:pt x="282" y="0"/>
                  </a:lnTo>
                </a:path>
              </a:pathLst>
            </a:custGeom>
            <a:noFill/>
            <a:ln w="19050">
              <a:solidFill>
                <a:srgbClr val="FF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0" name="Freeform 61"/>
            <p:cNvSpPr>
              <a:spLocks/>
            </p:cNvSpPr>
            <p:nvPr/>
          </p:nvSpPr>
          <p:spPr bwMode="auto">
            <a:xfrm>
              <a:off x="1038" y="1977"/>
              <a:ext cx="282" cy="174"/>
            </a:xfrm>
            <a:custGeom>
              <a:avLst/>
              <a:gdLst>
                <a:gd name="T0" fmla="*/ 0 w 282"/>
                <a:gd name="T1" fmla="*/ 174 h 174"/>
                <a:gd name="T2" fmla="*/ 36 w 282"/>
                <a:gd name="T3" fmla="*/ 162 h 174"/>
                <a:gd name="T4" fmla="*/ 72 w 282"/>
                <a:gd name="T5" fmla="*/ 144 h 174"/>
                <a:gd name="T6" fmla="*/ 144 w 282"/>
                <a:gd name="T7" fmla="*/ 96 h 174"/>
                <a:gd name="T8" fmla="*/ 210 w 282"/>
                <a:gd name="T9" fmla="*/ 48 h 174"/>
                <a:gd name="T10" fmla="*/ 282 w 282"/>
                <a:gd name="T11" fmla="*/ 0 h 17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82"/>
                <a:gd name="T19" fmla="*/ 0 h 174"/>
                <a:gd name="T20" fmla="*/ 282 w 282"/>
                <a:gd name="T21" fmla="*/ 174 h 17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82" h="174">
                  <a:moveTo>
                    <a:pt x="0" y="174"/>
                  </a:moveTo>
                  <a:lnTo>
                    <a:pt x="36" y="162"/>
                  </a:lnTo>
                  <a:lnTo>
                    <a:pt x="72" y="144"/>
                  </a:lnTo>
                  <a:lnTo>
                    <a:pt x="144" y="96"/>
                  </a:lnTo>
                  <a:lnTo>
                    <a:pt x="210" y="48"/>
                  </a:lnTo>
                  <a:lnTo>
                    <a:pt x="282" y="0"/>
                  </a:lnTo>
                </a:path>
              </a:pathLst>
            </a:custGeom>
            <a:noFill/>
            <a:ln w="19050">
              <a:solidFill>
                <a:srgbClr val="FF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1" name="Freeform 62"/>
            <p:cNvSpPr>
              <a:spLocks/>
            </p:cNvSpPr>
            <p:nvPr/>
          </p:nvSpPr>
          <p:spPr bwMode="auto">
            <a:xfrm>
              <a:off x="1320" y="1809"/>
              <a:ext cx="276" cy="168"/>
            </a:xfrm>
            <a:custGeom>
              <a:avLst/>
              <a:gdLst>
                <a:gd name="T0" fmla="*/ 0 w 276"/>
                <a:gd name="T1" fmla="*/ 168 h 168"/>
                <a:gd name="T2" fmla="*/ 138 w 276"/>
                <a:gd name="T3" fmla="*/ 78 h 168"/>
                <a:gd name="T4" fmla="*/ 204 w 276"/>
                <a:gd name="T5" fmla="*/ 36 h 168"/>
                <a:gd name="T6" fmla="*/ 276 w 276"/>
                <a:gd name="T7" fmla="*/ 0 h 1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6"/>
                <a:gd name="T13" fmla="*/ 0 h 168"/>
                <a:gd name="T14" fmla="*/ 276 w 276"/>
                <a:gd name="T15" fmla="*/ 168 h 1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6" h="168">
                  <a:moveTo>
                    <a:pt x="0" y="168"/>
                  </a:moveTo>
                  <a:lnTo>
                    <a:pt x="138" y="78"/>
                  </a:lnTo>
                  <a:lnTo>
                    <a:pt x="204" y="36"/>
                  </a:lnTo>
                  <a:lnTo>
                    <a:pt x="276" y="0"/>
                  </a:lnTo>
                </a:path>
              </a:pathLst>
            </a:custGeom>
            <a:noFill/>
            <a:ln w="19050">
              <a:solidFill>
                <a:srgbClr val="FF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2" name="Freeform 63"/>
            <p:cNvSpPr>
              <a:spLocks/>
            </p:cNvSpPr>
            <p:nvPr/>
          </p:nvSpPr>
          <p:spPr bwMode="auto">
            <a:xfrm>
              <a:off x="1596" y="1689"/>
              <a:ext cx="282" cy="120"/>
            </a:xfrm>
            <a:custGeom>
              <a:avLst/>
              <a:gdLst>
                <a:gd name="T0" fmla="*/ 0 w 282"/>
                <a:gd name="T1" fmla="*/ 120 h 120"/>
                <a:gd name="T2" fmla="*/ 138 w 282"/>
                <a:gd name="T3" fmla="*/ 54 h 120"/>
                <a:gd name="T4" fmla="*/ 210 w 282"/>
                <a:gd name="T5" fmla="*/ 24 h 120"/>
                <a:gd name="T6" fmla="*/ 282 w 282"/>
                <a:gd name="T7" fmla="*/ 0 h 1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120"/>
                <a:gd name="T14" fmla="*/ 282 w 282"/>
                <a:gd name="T15" fmla="*/ 120 h 1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120">
                  <a:moveTo>
                    <a:pt x="0" y="120"/>
                  </a:moveTo>
                  <a:lnTo>
                    <a:pt x="138" y="54"/>
                  </a:lnTo>
                  <a:lnTo>
                    <a:pt x="210" y="24"/>
                  </a:lnTo>
                  <a:lnTo>
                    <a:pt x="282" y="0"/>
                  </a:lnTo>
                </a:path>
              </a:pathLst>
            </a:custGeom>
            <a:noFill/>
            <a:ln w="19050">
              <a:solidFill>
                <a:srgbClr val="FF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3" name="Freeform 64"/>
            <p:cNvSpPr>
              <a:spLocks/>
            </p:cNvSpPr>
            <p:nvPr/>
          </p:nvSpPr>
          <p:spPr bwMode="auto">
            <a:xfrm>
              <a:off x="1878" y="1647"/>
              <a:ext cx="276" cy="42"/>
            </a:xfrm>
            <a:custGeom>
              <a:avLst/>
              <a:gdLst>
                <a:gd name="T0" fmla="*/ 0 w 276"/>
                <a:gd name="T1" fmla="*/ 42 h 42"/>
                <a:gd name="T2" fmla="*/ 72 w 276"/>
                <a:gd name="T3" fmla="*/ 24 h 42"/>
                <a:gd name="T4" fmla="*/ 138 w 276"/>
                <a:gd name="T5" fmla="*/ 18 h 42"/>
                <a:gd name="T6" fmla="*/ 204 w 276"/>
                <a:gd name="T7" fmla="*/ 12 h 42"/>
                <a:gd name="T8" fmla="*/ 276 w 276"/>
                <a:gd name="T9" fmla="*/ 0 h 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6"/>
                <a:gd name="T16" fmla="*/ 0 h 42"/>
                <a:gd name="T17" fmla="*/ 276 w 276"/>
                <a:gd name="T18" fmla="*/ 42 h 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6" h="42">
                  <a:moveTo>
                    <a:pt x="0" y="42"/>
                  </a:moveTo>
                  <a:lnTo>
                    <a:pt x="72" y="24"/>
                  </a:lnTo>
                  <a:lnTo>
                    <a:pt x="138" y="18"/>
                  </a:lnTo>
                  <a:lnTo>
                    <a:pt x="204" y="12"/>
                  </a:lnTo>
                  <a:lnTo>
                    <a:pt x="276" y="0"/>
                  </a:lnTo>
                </a:path>
              </a:pathLst>
            </a:custGeom>
            <a:noFill/>
            <a:ln w="19050">
              <a:solidFill>
                <a:srgbClr val="FF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4" name="Freeform 65"/>
            <p:cNvSpPr>
              <a:spLocks/>
            </p:cNvSpPr>
            <p:nvPr/>
          </p:nvSpPr>
          <p:spPr bwMode="auto">
            <a:xfrm>
              <a:off x="2154" y="1587"/>
              <a:ext cx="282" cy="60"/>
            </a:xfrm>
            <a:custGeom>
              <a:avLst/>
              <a:gdLst>
                <a:gd name="T0" fmla="*/ 0 w 282"/>
                <a:gd name="T1" fmla="*/ 60 h 60"/>
                <a:gd name="T2" fmla="*/ 72 w 282"/>
                <a:gd name="T3" fmla="*/ 48 h 60"/>
                <a:gd name="T4" fmla="*/ 138 w 282"/>
                <a:gd name="T5" fmla="*/ 30 h 60"/>
                <a:gd name="T6" fmla="*/ 210 w 282"/>
                <a:gd name="T7" fmla="*/ 12 h 60"/>
                <a:gd name="T8" fmla="*/ 282 w 282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2"/>
                <a:gd name="T16" fmla="*/ 0 h 60"/>
                <a:gd name="T17" fmla="*/ 282 w 282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2" h="60">
                  <a:moveTo>
                    <a:pt x="0" y="60"/>
                  </a:moveTo>
                  <a:lnTo>
                    <a:pt x="72" y="48"/>
                  </a:lnTo>
                  <a:lnTo>
                    <a:pt x="138" y="30"/>
                  </a:lnTo>
                  <a:lnTo>
                    <a:pt x="210" y="12"/>
                  </a:lnTo>
                  <a:lnTo>
                    <a:pt x="282" y="0"/>
                  </a:lnTo>
                </a:path>
              </a:pathLst>
            </a:custGeom>
            <a:noFill/>
            <a:ln w="19050">
              <a:solidFill>
                <a:srgbClr val="FF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5" name="Freeform 66"/>
            <p:cNvSpPr>
              <a:spLocks/>
            </p:cNvSpPr>
            <p:nvPr/>
          </p:nvSpPr>
          <p:spPr bwMode="auto">
            <a:xfrm>
              <a:off x="2436" y="1575"/>
              <a:ext cx="282" cy="12"/>
            </a:xfrm>
            <a:custGeom>
              <a:avLst/>
              <a:gdLst>
                <a:gd name="T0" fmla="*/ 0 w 282"/>
                <a:gd name="T1" fmla="*/ 12 h 12"/>
                <a:gd name="T2" fmla="*/ 72 w 282"/>
                <a:gd name="T3" fmla="*/ 6 h 12"/>
                <a:gd name="T4" fmla="*/ 138 w 282"/>
                <a:gd name="T5" fmla="*/ 6 h 12"/>
                <a:gd name="T6" fmla="*/ 282 w 282"/>
                <a:gd name="T7" fmla="*/ 0 h 1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2"/>
                <a:gd name="T13" fmla="*/ 0 h 12"/>
                <a:gd name="T14" fmla="*/ 282 w 282"/>
                <a:gd name="T15" fmla="*/ 12 h 1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2" h="12">
                  <a:moveTo>
                    <a:pt x="0" y="12"/>
                  </a:moveTo>
                  <a:lnTo>
                    <a:pt x="72" y="6"/>
                  </a:lnTo>
                  <a:lnTo>
                    <a:pt x="138" y="6"/>
                  </a:lnTo>
                  <a:lnTo>
                    <a:pt x="282" y="0"/>
                  </a:lnTo>
                </a:path>
              </a:pathLst>
            </a:custGeom>
            <a:noFill/>
            <a:ln w="19050">
              <a:solidFill>
                <a:srgbClr val="FF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6" name="Freeform 67"/>
            <p:cNvSpPr>
              <a:spLocks/>
            </p:cNvSpPr>
            <p:nvPr/>
          </p:nvSpPr>
          <p:spPr bwMode="auto">
            <a:xfrm>
              <a:off x="726" y="2121"/>
              <a:ext cx="60" cy="6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30 h 60"/>
                <a:gd name="T4" fmla="*/ 30 w 60"/>
                <a:gd name="T5" fmla="*/ 60 h 60"/>
                <a:gd name="T6" fmla="*/ 0 w 60"/>
                <a:gd name="T7" fmla="*/ 30 h 60"/>
                <a:gd name="T8" fmla="*/ 30 w 6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60"/>
                <a:gd name="T17" fmla="*/ 60 w 6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60">
                  <a:moveTo>
                    <a:pt x="30" y="0"/>
                  </a:moveTo>
                  <a:lnTo>
                    <a:pt x="60" y="30"/>
                  </a:lnTo>
                  <a:lnTo>
                    <a:pt x="30" y="6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80"/>
            </a:solidFill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7" name="Freeform 68"/>
            <p:cNvSpPr>
              <a:spLocks/>
            </p:cNvSpPr>
            <p:nvPr/>
          </p:nvSpPr>
          <p:spPr bwMode="auto">
            <a:xfrm>
              <a:off x="1008" y="1647"/>
              <a:ext cx="60" cy="6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30 h 60"/>
                <a:gd name="T4" fmla="*/ 30 w 60"/>
                <a:gd name="T5" fmla="*/ 60 h 60"/>
                <a:gd name="T6" fmla="*/ 0 w 60"/>
                <a:gd name="T7" fmla="*/ 30 h 60"/>
                <a:gd name="T8" fmla="*/ 30 w 6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60"/>
                <a:gd name="T17" fmla="*/ 60 w 6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60">
                  <a:moveTo>
                    <a:pt x="30" y="0"/>
                  </a:moveTo>
                  <a:lnTo>
                    <a:pt x="60" y="30"/>
                  </a:lnTo>
                  <a:lnTo>
                    <a:pt x="30" y="6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80"/>
            </a:solidFill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8" name="Freeform 69"/>
            <p:cNvSpPr>
              <a:spLocks/>
            </p:cNvSpPr>
            <p:nvPr/>
          </p:nvSpPr>
          <p:spPr bwMode="auto">
            <a:xfrm>
              <a:off x="1290" y="1209"/>
              <a:ext cx="60" cy="6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30 h 60"/>
                <a:gd name="T4" fmla="*/ 30 w 60"/>
                <a:gd name="T5" fmla="*/ 60 h 60"/>
                <a:gd name="T6" fmla="*/ 0 w 60"/>
                <a:gd name="T7" fmla="*/ 30 h 60"/>
                <a:gd name="T8" fmla="*/ 30 w 6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60"/>
                <a:gd name="T17" fmla="*/ 60 w 6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60">
                  <a:moveTo>
                    <a:pt x="30" y="0"/>
                  </a:moveTo>
                  <a:lnTo>
                    <a:pt x="60" y="30"/>
                  </a:lnTo>
                  <a:lnTo>
                    <a:pt x="30" y="6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80"/>
            </a:solidFill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29" name="Freeform 70"/>
            <p:cNvSpPr>
              <a:spLocks/>
            </p:cNvSpPr>
            <p:nvPr/>
          </p:nvSpPr>
          <p:spPr bwMode="auto">
            <a:xfrm>
              <a:off x="1566" y="1191"/>
              <a:ext cx="60" cy="6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30 h 60"/>
                <a:gd name="T4" fmla="*/ 30 w 60"/>
                <a:gd name="T5" fmla="*/ 60 h 60"/>
                <a:gd name="T6" fmla="*/ 0 w 60"/>
                <a:gd name="T7" fmla="*/ 30 h 60"/>
                <a:gd name="T8" fmla="*/ 30 w 6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60"/>
                <a:gd name="T17" fmla="*/ 60 w 6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60">
                  <a:moveTo>
                    <a:pt x="30" y="0"/>
                  </a:moveTo>
                  <a:lnTo>
                    <a:pt x="60" y="30"/>
                  </a:lnTo>
                  <a:lnTo>
                    <a:pt x="30" y="6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80"/>
            </a:solidFill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30" name="Freeform 71"/>
            <p:cNvSpPr>
              <a:spLocks/>
            </p:cNvSpPr>
            <p:nvPr/>
          </p:nvSpPr>
          <p:spPr bwMode="auto">
            <a:xfrm>
              <a:off x="1848" y="1191"/>
              <a:ext cx="60" cy="6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30 h 60"/>
                <a:gd name="T4" fmla="*/ 30 w 60"/>
                <a:gd name="T5" fmla="*/ 60 h 60"/>
                <a:gd name="T6" fmla="*/ 0 w 60"/>
                <a:gd name="T7" fmla="*/ 30 h 60"/>
                <a:gd name="T8" fmla="*/ 30 w 6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60"/>
                <a:gd name="T17" fmla="*/ 60 w 6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60">
                  <a:moveTo>
                    <a:pt x="30" y="0"/>
                  </a:moveTo>
                  <a:lnTo>
                    <a:pt x="60" y="30"/>
                  </a:lnTo>
                  <a:lnTo>
                    <a:pt x="30" y="6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80"/>
            </a:solidFill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31" name="Freeform 72"/>
            <p:cNvSpPr>
              <a:spLocks/>
            </p:cNvSpPr>
            <p:nvPr/>
          </p:nvSpPr>
          <p:spPr bwMode="auto">
            <a:xfrm>
              <a:off x="2124" y="1185"/>
              <a:ext cx="60" cy="6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30 h 60"/>
                <a:gd name="T4" fmla="*/ 30 w 60"/>
                <a:gd name="T5" fmla="*/ 60 h 60"/>
                <a:gd name="T6" fmla="*/ 0 w 60"/>
                <a:gd name="T7" fmla="*/ 30 h 60"/>
                <a:gd name="T8" fmla="*/ 30 w 6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60"/>
                <a:gd name="T17" fmla="*/ 60 w 6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60">
                  <a:moveTo>
                    <a:pt x="30" y="0"/>
                  </a:moveTo>
                  <a:lnTo>
                    <a:pt x="60" y="30"/>
                  </a:lnTo>
                  <a:lnTo>
                    <a:pt x="30" y="6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80"/>
            </a:solidFill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32" name="Freeform 73"/>
            <p:cNvSpPr>
              <a:spLocks/>
            </p:cNvSpPr>
            <p:nvPr/>
          </p:nvSpPr>
          <p:spPr bwMode="auto">
            <a:xfrm>
              <a:off x="2406" y="1185"/>
              <a:ext cx="60" cy="6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30 h 60"/>
                <a:gd name="T4" fmla="*/ 30 w 60"/>
                <a:gd name="T5" fmla="*/ 60 h 60"/>
                <a:gd name="T6" fmla="*/ 0 w 60"/>
                <a:gd name="T7" fmla="*/ 30 h 60"/>
                <a:gd name="T8" fmla="*/ 30 w 6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60"/>
                <a:gd name="T17" fmla="*/ 60 w 6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60">
                  <a:moveTo>
                    <a:pt x="30" y="0"/>
                  </a:moveTo>
                  <a:lnTo>
                    <a:pt x="60" y="30"/>
                  </a:lnTo>
                  <a:lnTo>
                    <a:pt x="30" y="6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80"/>
            </a:solidFill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33" name="Freeform 74"/>
            <p:cNvSpPr>
              <a:spLocks/>
            </p:cNvSpPr>
            <p:nvPr/>
          </p:nvSpPr>
          <p:spPr bwMode="auto">
            <a:xfrm>
              <a:off x="2688" y="1185"/>
              <a:ext cx="60" cy="6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30 h 60"/>
                <a:gd name="T4" fmla="*/ 30 w 60"/>
                <a:gd name="T5" fmla="*/ 60 h 60"/>
                <a:gd name="T6" fmla="*/ 0 w 60"/>
                <a:gd name="T7" fmla="*/ 30 h 60"/>
                <a:gd name="T8" fmla="*/ 30 w 60"/>
                <a:gd name="T9" fmla="*/ 0 h 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60"/>
                <a:gd name="T17" fmla="*/ 60 w 60"/>
                <a:gd name="T18" fmla="*/ 60 h 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60">
                  <a:moveTo>
                    <a:pt x="30" y="0"/>
                  </a:moveTo>
                  <a:lnTo>
                    <a:pt x="60" y="30"/>
                  </a:lnTo>
                  <a:lnTo>
                    <a:pt x="30" y="60"/>
                  </a:lnTo>
                  <a:lnTo>
                    <a:pt x="0" y="3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80"/>
            </a:solidFill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34" name="Rectangle 75"/>
            <p:cNvSpPr>
              <a:spLocks noChangeArrowheads="1"/>
            </p:cNvSpPr>
            <p:nvPr/>
          </p:nvSpPr>
          <p:spPr bwMode="auto">
            <a:xfrm>
              <a:off x="726" y="2121"/>
              <a:ext cx="54" cy="54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35" name="Rectangle 76"/>
            <p:cNvSpPr>
              <a:spLocks noChangeArrowheads="1"/>
            </p:cNvSpPr>
            <p:nvPr/>
          </p:nvSpPr>
          <p:spPr bwMode="auto">
            <a:xfrm>
              <a:off x="1008" y="1581"/>
              <a:ext cx="54" cy="54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36" name="Rectangle 77"/>
            <p:cNvSpPr>
              <a:spLocks noChangeArrowheads="1"/>
            </p:cNvSpPr>
            <p:nvPr/>
          </p:nvSpPr>
          <p:spPr bwMode="auto">
            <a:xfrm>
              <a:off x="1290" y="1071"/>
              <a:ext cx="54" cy="54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37" name="Rectangle 78"/>
            <p:cNvSpPr>
              <a:spLocks noChangeArrowheads="1"/>
            </p:cNvSpPr>
            <p:nvPr/>
          </p:nvSpPr>
          <p:spPr bwMode="auto">
            <a:xfrm>
              <a:off x="1566" y="1071"/>
              <a:ext cx="54" cy="54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38" name="Rectangle 79"/>
            <p:cNvSpPr>
              <a:spLocks noChangeArrowheads="1"/>
            </p:cNvSpPr>
            <p:nvPr/>
          </p:nvSpPr>
          <p:spPr bwMode="auto">
            <a:xfrm>
              <a:off x="1848" y="1065"/>
              <a:ext cx="54" cy="54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39" name="Rectangle 80"/>
            <p:cNvSpPr>
              <a:spLocks noChangeArrowheads="1"/>
            </p:cNvSpPr>
            <p:nvPr/>
          </p:nvSpPr>
          <p:spPr bwMode="auto">
            <a:xfrm>
              <a:off x="2124" y="1059"/>
              <a:ext cx="54" cy="54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40" name="Rectangle 81"/>
            <p:cNvSpPr>
              <a:spLocks noChangeArrowheads="1"/>
            </p:cNvSpPr>
            <p:nvPr/>
          </p:nvSpPr>
          <p:spPr bwMode="auto">
            <a:xfrm>
              <a:off x="2406" y="1059"/>
              <a:ext cx="54" cy="54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41" name="Rectangle 82"/>
            <p:cNvSpPr>
              <a:spLocks noChangeArrowheads="1"/>
            </p:cNvSpPr>
            <p:nvPr/>
          </p:nvSpPr>
          <p:spPr bwMode="auto">
            <a:xfrm>
              <a:off x="2688" y="1059"/>
              <a:ext cx="54" cy="54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42" name="Freeform 83"/>
            <p:cNvSpPr>
              <a:spLocks/>
            </p:cNvSpPr>
            <p:nvPr/>
          </p:nvSpPr>
          <p:spPr bwMode="auto">
            <a:xfrm>
              <a:off x="726" y="2121"/>
              <a:ext cx="60" cy="6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60 h 60"/>
                <a:gd name="T4" fmla="*/ 0 w 60"/>
                <a:gd name="T5" fmla="*/ 60 h 60"/>
                <a:gd name="T6" fmla="*/ 30 w 60"/>
                <a:gd name="T7" fmla="*/ 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0"/>
                <a:gd name="T14" fmla="*/ 60 w 60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0">
                  <a:moveTo>
                    <a:pt x="30" y="0"/>
                  </a:moveTo>
                  <a:lnTo>
                    <a:pt x="60" y="60"/>
                  </a:lnTo>
                  <a:lnTo>
                    <a:pt x="0" y="6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43" name="Freeform 84"/>
            <p:cNvSpPr>
              <a:spLocks/>
            </p:cNvSpPr>
            <p:nvPr/>
          </p:nvSpPr>
          <p:spPr bwMode="auto">
            <a:xfrm>
              <a:off x="1008" y="2109"/>
              <a:ext cx="60" cy="6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60 h 60"/>
                <a:gd name="T4" fmla="*/ 0 w 60"/>
                <a:gd name="T5" fmla="*/ 60 h 60"/>
                <a:gd name="T6" fmla="*/ 30 w 60"/>
                <a:gd name="T7" fmla="*/ 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0"/>
                <a:gd name="T14" fmla="*/ 60 w 60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0">
                  <a:moveTo>
                    <a:pt x="30" y="0"/>
                  </a:moveTo>
                  <a:lnTo>
                    <a:pt x="60" y="60"/>
                  </a:lnTo>
                  <a:lnTo>
                    <a:pt x="0" y="6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44" name="Freeform 85"/>
            <p:cNvSpPr>
              <a:spLocks/>
            </p:cNvSpPr>
            <p:nvPr/>
          </p:nvSpPr>
          <p:spPr bwMode="auto">
            <a:xfrm>
              <a:off x="1290" y="1959"/>
              <a:ext cx="60" cy="6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60 h 60"/>
                <a:gd name="T4" fmla="*/ 0 w 60"/>
                <a:gd name="T5" fmla="*/ 60 h 60"/>
                <a:gd name="T6" fmla="*/ 30 w 60"/>
                <a:gd name="T7" fmla="*/ 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0"/>
                <a:gd name="T14" fmla="*/ 60 w 60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0">
                  <a:moveTo>
                    <a:pt x="30" y="0"/>
                  </a:moveTo>
                  <a:lnTo>
                    <a:pt x="60" y="60"/>
                  </a:lnTo>
                  <a:lnTo>
                    <a:pt x="0" y="6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45" name="Freeform 86"/>
            <p:cNvSpPr>
              <a:spLocks/>
            </p:cNvSpPr>
            <p:nvPr/>
          </p:nvSpPr>
          <p:spPr bwMode="auto">
            <a:xfrm>
              <a:off x="1566" y="1761"/>
              <a:ext cx="60" cy="6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60 h 60"/>
                <a:gd name="T4" fmla="*/ 0 w 60"/>
                <a:gd name="T5" fmla="*/ 60 h 60"/>
                <a:gd name="T6" fmla="*/ 30 w 60"/>
                <a:gd name="T7" fmla="*/ 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0"/>
                <a:gd name="T14" fmla="*/ 60 w 60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0">
                  <a:moveTo>
                    <a:pt x="30" y="0"/>
                  </a:moveTo>
                  <a:lnTo>
                    <a:pt x="60" y="60"/>
                  </a:lnTo>
                  <a:lnTo>
                    <a:pt x="0" y="6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46" name="Freeform 87"/>
            <p:cNvSpPr>
              <a:spLocks/>
            </p:cNvSpPr>
            <p:nvPr/>
          </p:nvSpPr>
          <p:spPr bwMode="auto">
            <a:xfrm>
              <a:off x="1848" y="1677"/>
              <a:ext cx="60" cy="6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60 h 60"/>
                <a:gd name="T4" fmla="*/ 0 w 60"/>
                <a:gd name="T5" fmla="*/ 60 h 60"/>
                <a:gd name="T6" fmla="*/ 30 w 60"/>
                <a:gd name="T7" fmla="*/ 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0"/>
                <a:gd name="T14" fmla="*/ 60 w 60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0">
                  <a:moveTo>
                    <a:pt x="30" y="0"/>
                  </a:moveTo>
                  <a:lnTo>
                    <a:pt x="60" y="60"/>
                  </a:lnTo>
                  <a:lnTo>
                    <a:pt x="0" y="6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47" name="Freeform 88"/>
            <p:cNvSpPr>
              <a:spLocks/>
            </p:cNvSpPr>
            <p:nvPr/>
          </p:nvSpPr>
          <p:spPr bwMode="auto">
            <a:xfrm>
              <a:off x="2124" y="1629"/>
              <a:ext cx="60" cy="6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60 h 60"/>
                <a:gd name="T4" fmla="*/ 0 w 60"/>
                <a:gd name="T5" fmla="*/ 60 h 60"/>
                <a:gd name="T6" fmla="*/ 30 w 60"/>
                <a:gd name="T7" fmla="*/ 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0"/>
                <a:gd name="T14" fmla="*/ 60 w 60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0">
                  <a:moveTo>
                    <a:pt x="30" y="0"/>
                  </a:moveTo>
                  <a:lnTo>
                    <a:pt x="60" y="60"/>
                  </a:lnTo>
                  <a:lnTo>
                    <a:pt x="0" y="6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48" name="Freeform 89"/>
            <p:cNvSpPr>
              <a:spLocks/>
            </p:cNvSpPr>
            <p:nvPr/>
          </p:nvSpPr>
          <p:spPr bwMode="auto">
            <a:xfrm>
              <a:off x="2406" y="1593"/>
              <a:ext cx="60" cy="6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60 h 60"/>
                <a:gd name="T4" fmla="*/ 0 w 60"/>
                <a:gd name="T5" fmla="*/ 60 h 60"/>
                <a:gd name="T6" fmla="*/ 30 w 60"/>
                <a:gd name="T7" fmla="*/ 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0"/>
                <a:gd name="T14" fmla="*/ 60 w 60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0">
                  <a:moveTo>
                    <a:pt x="30" y="0"/>
                  </a:moveTo>
                  <a:lnTo>
                    <a:pt x="60" y="60"/>
                  </a:lnTo>
                  <a:lnTo>
                    <a:pt x="0" y="6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49" name="Freeform 90"/>
            <p:cNvSpPr>
              <a:spLocks/>
            </p:cNvSpPr>
            <p:nvPr/>
          </p:nvSpPr>
          <p:spPr bwMode="auto">
            <a:xfrm>
              <a:off x="2688" y="1581"/>
              <a:ext cx="60" cy="60"/>
            </a:xfrm>
            <a:custGeom>
              <a:avLst/>
              <a:gdLst>
                <a:gd name="T0" fmla="*/ 30 w 60"/>
                <a:gd name="T1" fmla="*/ 0 h 60"/>
                <a:gd name="T2" fmla="*/ 60 w 60"/>
                <a:gd name="T3" fmla="*/ 60 h 60"/>
                <a:gd name="T4" fmla="*/ 0 w 60"/>
                <a:gd name="T5" fmla="*/ 60 h 60"/>
                <a:gd name="T6" fmla="*/ 30 w 60"/>
                <a:gd name="T7" fmla="*/ 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0"/>
                <a:gd name="T13" fmla="*/ 0 h 60"/>
                <a:gd name="T14" fmla="*/ 60 w 60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0" h="60">
                  <a:moveTo>
                    <a:pt x="30" y="0"/>
                  </a:moveTo>
                  <a:lnTo>
                    <a:pt x="60" y="60"/>
                  </a:lnTo>
                  <a:lnTo>
                    <a:pt x="0" y="6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50" name="Oval 91"/>
            <p:cNvSpPr>
              <a:spLocks noChangeArrowheads="1"/>
            </p:cNvSpPr>
            <p:nvPr/>
          </p:nvSpPr>
          <p:spPr bwMode="auto">
            <a:xfrm>
              <a:off x="726" y="2121"/>
              <a:ext cx="54" cy="5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51" name="Oval 92"/>
            <p:cNvSpPr>
              <a:spLocks noChangeArrowheads="1"/>
            </p:cNvSpPr>
            <p:nvPr/>
          </p:nvSpPr>
          <p:spPr bwMode="auto">
            <a:xfrm>
              <a:off x="1008" y="2121"/>
              <a:ext cx="54" cy="5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52" name="Oval 93"/>
            <p:cNvSpPr>
              <a:spLocks noChangeArrowheads="1"/>
            </p:cNvSpPr>
            <p:nvPr/>
          </p:nvSpPr>
          <p:spPr bwMode="auto">
            <a:xfrm>
              <a:off x="1290" y="1947"/>
              <a:ext cx="54" cy="5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53" name="Oval 94"/>
            <p:cNvSpPr>
              <a:spLocks noChangeArrowheads="1"/>
            </p:cNvSpPr>
            <p:nvPr/>
          </p:nvSpPr>
          <p:spPr bwMode="auto">
            <a:xfrm>
              <a:off x="1566" y="1779"/>
              <a:ext cx="54" cy="5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54" name="Oval 95"/>
            <p:cNvSpPr>
              <a:spLocks noChangeArrowheads="1"/>
            </p:cNvSpPr>
            <p:nvPr/>
          </p:nvSpPr>
          <p:spPr bwMode="auto">
            <a:xfrm>
              <a:off x="1848" y="1659"/>
              <a:ext cx="54" cy="5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55" name="Oval 96"/>
            <p:cNvSpPr>
              <a:spLocks noChangeArrowheads="1"/>
            </p:cNvSpPr>
            <p:nvPr/>
          </p:nvSpPr>
          <p:spPr bwMode="auto">
            <a:xfrm>
              <a:off x="2124" y="1617"/>
              <a:ext cx="54" cy="5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56" name="Oval 97"/>
            <p:cNvSpPr>
              <a:spLocks noChangeArrowheads="1"/>
            </p:cNvSpPr>
            <p:nvPr/>
          </p:nvSpPr>
          <p:spPr bwMode="auto">
            <a:xfrm>
              <a:off x="2406" y="1557"/>
              <a:ext cx="54" cy="5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57" name="Oval 98"/>
            <p:cNvSpPr>
              <a:spLocks noChangeArrowheads="1"/>
            </p:cNvSpPr>
            <p:nvPr/>
          </p:nvSpPr>
          <p:spPr bwMode="auto">
            <a:xfrm>
              <a:off x="2688" y="1545"/>
              <a:ext cx="54" cy="5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58" name="Rectangle 99"/>
            <p:cNvSpPr>
              <a:spLocks noChangeArrowheads="1"/>
            </p:cNvSpPr>
            <p:nvPr/>
          </p:nvSpPr>
          <p:spPr bwMode="auto">
            <a:xfrm>
              <a:off x="516" y="2109"/>
              <a:ext cx="4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0</a:t>
              </a:r>
              <a:endParaRPr lang="en-US" sz="1200"/>
            </a:p>
          </p:txBody>
        </p:sp>
        <p:sp>
          <p:nvSpPr>
            <p:cNvPr id="19559" name="Rectangle 100"/>
            <p:cNvSpPr>
              <a:spLocks noChangeArrowheads="1"/>
            </p:cNvSpPr>
            <p:nvPr/>
          </p:nvSpPr>
          <p:spPr bwMode="auto">
            <a:xfrm>
              <a:off x="474" y="1893"/>
              <a:ext cx="9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20</a:t>
              </a:r>
              <a:endParaRPr lang="en-US" sz="1200"/>
            </a:p>
          </p:txBody>
        </p:sp>
        <p:sp>
          <p:nvSpPr>
            <p:cNvPr id="19560" name="Rectangle 101"/>
            <p:cNvSpPr>
              <a:spLocks noChangeArrowheads="1"/>
            </p:cNvSpPr>
            <p:nvPr/>
          </p:nvSpPr>
          <p:spPr bwMode="auto">
            <a:xfrm>
              <a:off x="474" y="1677"/>
              <a:ext cx="9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40</a:t>
              </a:r>
              <a:endParaRPr lang="en-US" sz="1200"/>
            </a:p>
          </p:txBody>
        </p:sp>
        <p:sp>
          <p:nvSpPr>
            <p:cNvPr id="19561" name="Rectangle 102"/>
            <p:cNvSpPr>
              <a:spLocks noChangeArrowheads="1"/>
            </p:cNvSpPr>
            <p:nvPr/>
          </p:nvSpPr>
          <p:spPr bwMode="auto">
            <a:xfrm>
              <a:off x="474" y="1467"/>
              <a:ext cx="9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60</a:t>
              </a:r>
              <a:endParaRPr lang="en-US" sz="1200"/>
            </a:p>
          </p:txBody>
        </p:sp>
        <p:sp>
          <p:nvSpPr>
            <p:cNvPr id="19562" name="Rectangle 103"/>
            <p:cNvSpPr>
              <a:spLocks noChangeArrowheads="1"/>
            </p:cNvSpPr>
            <p:nvPr/>
          </p:nvSpPr>
          <p:spPr bwMode="auto">
            <a:xfrm>
              <a:off x="474" y="1251"/>
              <a:ext cx="9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80</a:t>
              </a:r>
              <a:endParaRPr lang="en-US" sz="1200"/>
            </a:p>
          </p:txBody>
        </p:sp>
        <p:sp>
          <p:nvSpPr>
            <p:cNvPr id="19563" name="Rectangle 104"/>
            <p:cNvSpPr>
              <a:spLocks noChangeArrowheads="1"/>
            </p:cNvSpPr>
            <p:nvPr/>
          </p:nvSpPr>
          <p:spPr bwMode="auto">
            <a:xfrm>
              <a:off x="432" y="1035"/>
              <a:ext cx="147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100</a:t>
              </a:r>
              <a:endParaRPr lang="en-US" sz="1200"/>
            </a:p>
          </p:txBody>
        </p:sp>
        <p:sp>
          <p:nvSpPr>
            <p:cNvPr id="19564" name="Rectangle 105"/>
            <p:cNvSpPr>
              <a:spLocks noChangeArrowheads="1"/>
            </p:cNvSpPr>
            <p:nvPr/>
          </p:nvSpPr>
          <p:spPr bwMode="auto">
            <a:xfrm>
              <a:off x="666" y="2223"/>
              <a:ext cx="21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Day 0</a:t>
              </a:r>
              <a:endParaRPr lang="en-US" sz="1200"/>
            </a:p>
          </p:txBody>
        </p:sp>
        <p:sp>
          <p:nvSpPr>
            <p:cNvPr id="19565" name="Rectangle 106"/>
            <p:cNvSpPr>
              <a:spLocks noChangeArrowheads="1"/>
            </p:cNvSpPr>
            <p:nvPr/>
          </p:nvSpPr>
          <p:spPr bwMode="auto">
            <a:xfrm>
              <a:off x="948" y="2223"/>
              <a:ext cx="21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Day 1</a:t>
              </a:r>
              <a:endParaRPr lang="en-US" sz="1200"/>
            </a:p>
          </p:txBody>
        </p:sp>
        <p:sp>
          <p:nvSpPr>
            <p:cNvPr id="19566" name="Rectangle 107"/>
            <p:cNvSpPr>
              <a:spLocks noChangeArrowheads="1"/>
            </p:cNvSpPr>
            <p:nvPr/>
          </p:nvSpPr>
          <p:spPr bwMode="auto">
            <a:xfrm>
              <a:off x="1230" y="2223"/>
              <a:ext cx="21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Day 2</a:t>
              </a:r>
              <a:endParaRPr lang="en-US" sz="1200"/>
            </a:p>
          </p:txBody>
        </p:sp>
        <p:sp>
          <p:nvSpPr>
            <p:cNvPr id="19567" name="Rectangle 108"/>
            <p:cNvSpPr>
              <a:spLocks noChangeArrowheads="1"/>
            </p:cNvSpPr>
            <p:nvPr/>
          </p:nvSpPr>
          <p:spPr bwMode="auto">
            <a:xfrm>
              <a:off x="1506" y="2223"/>
              <a:ext cx="21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Day 3</a:t>
              </a:r>
              <a:endParaRPr lang="en-US" sz="1200"/>
            </a:p>
          </p:txBody>
        </p:sp>
        <p:sp>
          <p:nvSpPr>
            <p:cNvPr id="19568" name="Rectangle 109"/>
            <p:cNvSpPr>
              <a:spLocks noChangeArrowheads="1"/>
            </p:cNvSpPr>
            <p:nvPr/>
          </p:nvSpPr>
          <p:spPr bwMode="auto">
            <a:xfrm>
              <a:off x="1788" y="2223"/>
              <a:ext cx="21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Day 4</a:t>
              </a:r>
              <a:endParaRPr lang="en-US" sz="1200"/>
            </a:p>
          </p:txBody>
        </p:sp>
        <p:sp>
          <p:nvSpPr>
            <p:cNvPr id="19569" name="Rectangle 110"/>
            <p:cNvSpPr>
              <a:spLocks noChangeArrowheads="1"/>
            </p:cNvSpPr>
            <p:nvPr/>
          </p:nvSpPr>
          <p:spPr bwMode="auto">
            <a:xfrm>
              <a:off x="2064" y="2223"/>
              <a:ext cx="21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Day 5</a:t>
              </a:r>
              <a:endParaRPr lang="en-US" sz="1200"/>
            </a:p>
          </p:txBody>
        </p:sp>
        <p:sp>
          <p:nvSpPr>
            <p:cNvPr id="19570" name="Rectangle 111"/>
            <p:cNvSpPr>
              <a:spLocks noChangeArrowheads="1"/>
            </p:cNvSpPr>
            <p:nvPr/>
          </p:nvSpPr>
          <p:spPr bwMode="auto">
            <a:xfrm>
              <a:off x="2346" y="2223"/>
              <a:ext cx="21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Day 6</a:t>
              </a:r>
              <a:endParaRPr lang="en-US" sz="1200"/>
            </a:p>
          </p:txBody>
        </p:sp>
        <p:sp>
          <p:nvSpPr>
            <p:cNvPr id="19571" name="Rectangle 112"/>
            <p:cNvSpPr>
              <a:spLocks noChangeArrowheads="1"/>
            </p:cNvSpPr>
            <p:nvPr/>
          </p:nvSpPr>
          <p:spPr bwMode="auto">
            <a:xfrm>
              <a:off x="2628" y="2223"/>
              <a:ext cx="21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Day 7</a:t>
              </a:r>
              <a:endParaRPr lang="en-US" sz="1200"/>
            </a:p>
          </p:txBody>
        </p:sp>
        <p:sp>
          <p:nvSpPr>
            <p:cNvPr id="19572" name="Line 113"/>
            <p:cNvSpPr>
              <a:spLocks noChangeShapeType="1"/>
            </p:cNvSpPr>
            <p:nvPr/>
          </p:nvSpPr>
          <p:spPr bwMode="auto">
            <a:xfrm>
              <a:off x="3030" y="1245"/>
              <a:ext cx="168" cy="0"/>
            </a:xfrm>
            <a:prstGeom prst="line">
              <a:avLst/>
            </a:prstGeom>
            <a:noFill/>
            <a:ln w="19050">
              <a:solidFill>
                <a:srgbClr val="666699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73" name="Freeform 114"/>
            <p:cNvSpPr>
              <a:spLocks/>
            </p:cNvSpPr>
            <p:nvPr/>
          </p:nvSpPr>
          <p:spPr bwMode="auto">
            <a:xfrm>
              <a:off x="3090" y="1221"/>
              <a:ext cx="48" cy="48"/>
            </a:xfrm>
            <a:custGeom>
              <a:avLst/>
              <a:gdLst>
                <a:gd name="T0" fmla="*/ 24 w 48"/>
                <a:gd name="T1" fmla="*/ 0 h 48"/>
                <a:gd name="T2" fmla="*/ 48 w 48"/>
                <a:gd name="T3" fmla="*/ 24 h 48"/>
                <a:gd name="T4" fmla="*/ 24 w 48"/>
                <a:gd name="T5" fmla="*/ 48 h 48"/>
                <a:gd name="T6" fmla="*/ 0 w 48"/>
                <a:gd name="T7" fmla="*/ 24 h 48"/>
                <a:gd name="T8" fmla="*/ 24 w 48"/>
                <a:gd name="T9" fmla="*/ 0 h 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8"/>
                <a:gd name="T16" fmla="*/ 0 h 48"/>
                <a:gd name="T17" fmla="*/ 48 w 48"/>
                <a:gd name="T18" fmla="*/ 48 h 4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8" h="48">
                  <a:moveTo>
                    <a:pt x="24" y="0"/>
                  </a:moveTo>
                  <a:lnTo>
                    <a:pt x="48" y="24"/>
                  </a:lnTo>
                  <a:lnTo>
                    <a:pt x="24" y="48"/>
                  </a:lnTo>
                  <a:lnTo>
                    <a:pt x="0" y="24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80"/>
            </a:solidFill>
            <a:ln w="9525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74" name="Rectangle 115"/>
            <p:cNvSpPr>
              <a:spLocks noChangeArrowheads="1"/>
            </p:cNvSpPr>
            <p:nvPr/>
          </p:nvSpPr>
          <p:spPr bwMode="auto">
            <a:xfrm>
              <a:off x="3216" y="1197"/>
              <a:ext cx="32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WT MS+</a:t>
              </a:r>
              <a:endParaRPr lang="en-US" sz="1200"/>
            </a:p>
          </p:txBody>
        </p:sp>
        <p:sp>
          <p:nvSpPr>
            <p:cNvPr id="19575" name="Line 116"/>
            <p:cNvSpPr>
              <a:spLocks noChangeShapeType="1"/>
            </p:cNvSpPr>
            <p:nvPr/>
          </p:nvSpPr>
          <p:spPr bwMode="auto">
            <a:xfrm>
              <a:off x="3030" y="1533"/>
              <a:ext cx="168" cy="0"/>
            </a:xfrm>
            <a:prstGeom prst="line">
              <a:avLst/>
            </a:prstGeom>
            <a:noFill/>
            <a:ln w="19050">
              <a:solidFill>
                <a:srgbClr val="993366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76" name="Rectangle 117"/>
            <p:cNvSpPr>
              <a:spLocks noChangeArrowheads="1"/>
            </p:cNvSpPr>
            <p:nvPr/>
          </p:nvSpPr>
          <p:spPr bwMode="auto">
            <a:xfrm>
              <a:off x="3090" y="1509"/>
              <a:ext cx="42" cy="42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rgbClr val="FF00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77" name="Rectangle 118"/>
            <p:cNvSpPr>
              <a:spLocks noChangeArrowheads="1"/>
            </p:cNvSpPr>
            <p:nvPr/>
          </p:nvSpPr>
          <p:spPr bwMode="auto">
            <a:xfrm>
              <a:off x="3216" y="1485"/>
              <a:ext cx="30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WT MS-</a:t>
              </a:r>
              <a:endParaRPr lang="en-US" sz="1200"/>
            </a:p>
          </p:txBody>
        </p:sp>
        <p:sp>
          <p:nvSpPr>
            <p:cNvPr id="19578" name="Line 119"/>
            <p:cNvSpPr>
              <a:spLocks noChangeShapeType="1"/>
            </p:cNvSpPr>
            <p:nvPr/>
          </p:nvSpPr>
          <p:spPr bwMode="auto">
            <a:xfrm>
              <a:off x="3030" y="1821"/>
              <a:ext cx="168" cy="0"/>
            </a:xfrm>
            <a:prstGeom prst="line">
              <a:avLst/>
            </a:prstGeom>
            <a:noFill/>
            <a:ln w="19050">
              <a:solidFill>
                <a:srgbClr val="9999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79" name="Freeform 120"/>
            <p:cNvSpPr>
              <a:spLocks/>
            </p:cNvSpPr>
            <p:nvPr/>
          </p:nvSpPr>
          <p:spPr bwMode="auto">
            <a:xfrm>
              <a:off x="3090" y="1797"/>
              <a:ext cx="48" cy="48"/>
            </a:xfrm>
            <a:custGeom>
              <a:avLst/>
              <a:gdLst>
                <a:gd name="T0" fmla="*/ 24 w 48"/>
                <a:gd name="T1" fmla="*/ 0 h 48"/>
                <a:gd name="T2" fmla="*/ 48 w 48"/>
                <a:gd name="T3" fmla="*/ 48 h 48"/>
                <a:gd name="T4" fmla="*/ 0 w 48"/>
                <a:gd name="T5" fmla="*/ 48 h 48"/>
                <a:gd name="T6" fmla="*/ 24 w 48"/>
                <a:gd name="T7" fmla="*/ 0 h 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8"/>
                <a:gd name="T13" fmla="*/ 0 h 48"/>
                <a:gd name="T14" fmla="*/ 48 w 48"/>
                <a:gd name="T15" fmla="*/ 48 h 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8" h="48">
                  <a:moveTo>
                    <a:pt x="24" y="0"/>
                  </a:moveTo>
                  <a:lnTo>
                    <a:pt x="48" y="48"/>
                  </a:lnTo>
                  <a:lnTo>
                    <a:pt x="0" y="48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80" name="Rectangle 121"/>
            <p:cNvSpPr>
              <a:spLocks noChangeArrowheads="1"/>
            </p:cNvSpPr>
            <p:nvPr/>
          </p:nvSpPr>
          <p:spPr bwMode="auto">
            <a:xfrm>
              <a:off x="3216" y="1773"/>
              <a:ext cx="79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 i="1">
                  <a:solidFill>
                    <a:srgbClr val="000000"/>
                  </a:solidFill>
                  <a:latin typeface="Calibri" pitchFamily="34" charset="0"/>
                </a:rPr>
                <a:t>mmdh1mmdh2</a:t>
              </a:r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 MS+</a:t>
              </a:r>
              <a:endParaRPr lang="en-US" sz="1200"/>
            </a:p>
          </p:txBody>
        </p:sp>
        <p:sp>
          <p:nvSpPr>
            <p:cNvPr id="19581" name="Line 122"/>
            <p:cNvSpPr>
              <a:spLocks noChangeShapeType="1"/>
            </p:cNvSpPr>
            <p:nvPr/>
          </p:nvSpPr>
          <p:spPr bwMode="auto">
            <a:xfrm>
              <a:off x="3030" y="2103"/>
              <a:ext cx="168" cy="0"/>
            </a:xfrm>
            <a:prstGeom prst="line">
              <a:avLst/>
            </a:prstGeom>
            <a:noFill/>
            <a:ln w="19050">
              <a:solidFill>
                <a:srgbClr val="FF808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582" name="Oval 123"/>
            <p:cNvSpPr>
              <a:spLocks noChangeArrowheads="1"/>
            </p:cNvSpPr>
            <p:nvPr/>
          </p:nvSpPr>
          <p:spPr bwMode="auto">
            <a:xfrm>
              <a:off x="3090" y="2079"/>
              <a:ext cx="42" cy="4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AU"/>
            </a:p>
          </p:txBody>
        </p:sp>
        <p:sp>
          <p:nvSpPr>
            <p:cNvPr id="19583" name="Rectangle 124"/>
            <p:cNvSpPr>
              <a:spLocks noChangeArrowheads="1"/>
            </p:cNvSpPr>
            <p:nvPr/>
          </p:nvSpPr>
          <p:spPr bwMode="auto">
            <a:xfrm>
              <a:off x="3216" y="2055"/>
              <a:ext cx="77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0" i="1">
                  <a:solidFill>
                    <a:srgbClr val="000000"/>
                  </a:solidFill>
                  <a:latin typeface="Calibri" pitchFamily="34" charset="0"/>
                </a:rPr>
                <a:t>mmdh1mmdh2</a:t>
              </a:r>
              <a:r>
                <a:rPr lang="en-US" sz="1200" b="0">
                  <a:solidFill>
                    <a:srgbClr val="000000"/>
                  </a:solidFill>
                  <a:latin typeface="Calibri" pitchFamily="34" charset="0"/>
                </a:rPr>
                <a:t> MS-</a:t>
              </a:r>
              <a:endParaRPr lang="en-US" sz="1200"/>
            </a:p>
          </p:txBody>
        </p:sp>
        <p:sp>
          <p:nvSpPr>
            <p:cNvPr id="19584" name="Text Box 126"/>
            <p:cNvSpPr txBox="1">
              <a:spLocks noChangeArrowheads="1"/>
            </p:cNvSpPr>
            <p:nvPr/>
          </p:nvSpPr>
          <p:spPr bwMode="auto">
            <a:xfrm rot="-5400000">
              <a:off x="-405" y="1563"/>
              <a:ext cx="137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AU" sz="1200"/>
                <a:t>Germination Frequency (%)</a:t>
              </a:r>
              <a:endParaRPr lang="en-US" sz="1200"/>
            </a:p>
          </p:txBody>
        </p:sp>
      </p:grpSp>
      <p:sp>
        <p:nvSpPr>
          <p:cNvPr id="19464" name="Text Box 128"/>
          <p:cNvSpPr txBox="1">
            <a:spLocks noChangeArrowheads="1"/>
          </p:cNvSpPr>
          <p:nvPr/>
        </p:nvSpPr>
        <p:spPr bwMode="auto">
          <a:xfrm>
            <a:off x="762000" y="7924800"/>
            <a:ext cx="347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000"/>
              <a:t>Wt</a:t>
            </a:r>
            <a:endParaRPr lang="en-US" sz="1000"/>
          </a:p>
        </p:txBody>
      </p:sp>
      <p:sp>
        <p:nvSpPr>
          <p:cNvPr id="19465" name="Text Box 129"/>
          <p:cNvSpPr txBox="1">
            <a:spLocks noChangeArrowheads="1"/>
          </p:cNvSpPr>
          <p:nvPr/>
        </p:nvSpPr>
        <p:spPr bwMode="auto">
          <a:xfrm>
            <a:off x="1273175" y="7945438"/>
            <a:ext cx="747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000" i="1"/>
              <a:t>mmdh1-2</a:t>
            </a:r>
            <a:endParaRPr lang="en-US" sz="1000" i="1"/>
          </a:p>
        </p:txBody>
      </p:sp>
      <p:sp>
        <p:nvSpPr>
          <p:cNvPr id="19466" name="Text Box 130"/>
          <p:cNvSpPr txBox="1">
            <a:spLocks noChangeArrowheads="1"/>
          </p:cNvSpPr>
          <p:nvPr/>
        </p:nvSpPr>
        <p:spPr bwMode="auto">
          <a:xfrm>
            <a:off x="1938338" y="7956550"/>
            <a:ext cx="747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000" i="1"/>
              <a:t>mmdh2-1</a:t>
            </a:r>
            <a:endParaRPr lang="en-US" sz="1000" i="1"/>
          </a:p>
        </p:txBody>
      </p:sp>
      <p:sp>
        <p:nvSpPr>
          <p:cNvPr id="19467" name="Text Box 131"/>
          <p:cNvSpPr txBox="1">
            <a:spLocks noChangeArrowheads="1"/>
          </p:cNvSpPr>
          <p:nvPr/>
        </p:nvSpPr>
        <p:spPr bwMode="auto">
          <a:xfrm>
            <a:off x="2667000" y="7956550"/>
            <a:ext cx="63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000" i="1"/>
              <a:t>mmdh1</a:t>
            </a:r>
          </a:p>
          <a:p>
            <a:r>
              <a:rPr lang="en-AU" sz="1000" i="1"/>
              <a:t>mmdh2</a:t>
            </a:r>
            <a:endParaRPr lang="en-US" sz="1000" i="1"/>
          </a:p>
        </p:txBody>
      </p:sp>
      <p:sp>
        <p:nvSpPr>
          <p:cNvPr id="19468" name="Text Box 132"/>
          <p:cNvSpPr txBox="1">
            <a:spLocks noChangeArrowheads="1"/>
          </p:cNvSpPr>
          <p:nvPr/>
        </p:nvSpPr>
        <p:spPr bwMode="auto">
          <a:xfrm>
            <a:off x="3657600" y="7969250"/>
            <a:ext cx="347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000"/>
              <a:t>Wt</a:t>
            </a:r>
            <a:endParaRPr lang="en-US" sz="1000"/>
          </a:p>
        </p:txBody>
      </p:sp>
      <p:sp>
        <p:nvSpPr>
          <p:cNvPr id="19469" name="Text Box 133"/>
          <p:cNvSpPr txBox="1">
            <a:spLocks noChangeArrowheads="1"/>
          </p:cNvSpPr>
          <p:nvPr/>
        </p:nvSpPr>
        <p:spPr bwMode="auto">
          <a:xfrm>
            <a:off x="4168775" y="7989888"/>
            <a:ext cx="747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000" i="1"/>
              <a:t>mmdh1-2</a:t>
            </a:r>
            <a:endParaRPr lang="en-US" sz="1000" i="1"/>
          </a:p>
        </p:txBody>
      </p:sp>
      <p:sp>
        <p:nvSpPr>
          <p:cNvPr id="19470" name="Text Box 134"/>
          <p:cNvSpPr txBox="1">
            <a:spLocks noChangeArrowheads="1"/>
          </p:cNvSpPr>
          <p:nvPr/>
        </p:nvSpPr>
        <p:spPr bwMode="auto">
          <a:xfrm>
            <a:off x="4833938" y="8001000"/>
            <a:ext cx="7477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000" i="1"/>
              <a:t>mmdh2-1</a:t>
            </a:r>
            <a:endParaRPr lang="en-US" sz="1000" i="1"/>
          </a:p>
        </p:txBody>
      </p:sp>
      <p:sp>
        <p:nvSpPr>
          <p:cNvPr id="19471" name="Text Box 135"/>
          <p:cNvSpPr txBox="1">
            <a:spLocks noChangeArrowheads="1"/>
          </p:cNvSpPr>
          <p:nvPr/>
        </p:nvSpPr>
        <p:spPr bwMode="auto">
          <a:xfrm>
            <a:off x="5562600" y="8001000"/>
            <a:ext cx="635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000" i="1"/>
              <a:t>mmdh1</a:t>
            </a:r>
          </a:p>
          <a:p>
            <a:r>
              <a:rPr lang="en-AU" sz="1000" i="1"/>
              <a:t>mmdh2</a:t>
            </a:r>
            <a:endParaRPr lang="en-US" sz="1000" i="1"/>
          </a:p>
        </p:txBody>
      </p:sp>
      <p:sp>
        <p:nvSpPr>
          <p:cNvPr id="19472" name="Text Box 136"/>
          <p:cNvSpPr txBox="1">
            <a:spLocks noChangeArrowheads="1"/>
          </p:cNvSpPr>
          <p:nvPr/>
        </p:nvSpPr>
        <p:spPr bwMode="auto">
          <a:xfrm>
            <a:off x="1219200" y="6172200"/>
            <a:ext cx="16891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b="0"/>
              <a:t>Rosette diameter (cm)</a:t>
            </a:r>
            <a:endParaRPr lang="en-US" sz="1200" b="0"/>
          </a:p>
        </p:txBody>
      </p:sp>
      <p:sp>
        <p:nvSpPr>
          <p:cNvPr id="19473" name="Text Box 137"/>
          <p:cNvSpPr txBox="1">
            <a:spLocks noChangeArrowheads="1"/>
          </p:cNvSpPr>
          <p:nvPr/>
        </p:nvSpPr>
        <p:spPr bwMode="auto">
          <a:xfrm>
            <a:off x="4419600" y="6172200"/>
            <a:ext cx="10366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b="0"/>
              <a:t>Leaf number</a:t>
            </a:r>
            <a:endParaRPr lang="en-US" sz="1200" b="0"/>
          </a:p>
        </p:txBody>
      </p:sp>
      <p:sp>
        <p:nvSpPr>
          <p:cNvPr id="19474" name="Rectangle 138"/>
          <p:cNvSpPr>
            <a:spLocks noChangeArrowheads="1"/>
          </p:cNvSpPr>
          <p:nvPr/>
        </p:nvSpPr>
        <p:spPr bwMode="auto">
          <a:xfrm>
            <a:off x="228600" y="452438"/>
            <a:ext cx="63246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sz="1200" b="0"/>
              <a:t>(A) Germination rate of wildtype and </a:t>
            </a:r>
            <a:r>
              <a:rPr lang="en-US" sz="1200" b="0" i="1"/>
              <a:t>mmdh1mmdh2</a:t>
            </a:r>
            <a:r>
              <a:rPr lang="en-US" sz="1200" b="0"/>
              <a:t> mutant seeds with or without MS media over a 7 day period. (B) Average seed production per plant in outside growth Wt, </a:t>
            </a:r>
            <a:r>
              <a:rPr lang="en-US" sz="1200" b="0" i="1"/>
              <a:t>mmdh1-2</a:t>
            </a:r>
            <a:r>
              <a:rPr lang="en-US" sz="1200" b="0"/>
              <a:t>, </a:t>
            </a:r>
            <a:r>
              <a:rPr lang="en-US" sz="1200" b="0" i="1"/>
              <a:t>mmdh2-1</a:t>
            </a:r>
            <a:r>
              <a:rPr lang="en-US" sz="1200" b="0"/>
              <a:t> and </a:t>
            </a:r>
            <a:r>
              <a:rPr lang="en-US" sz="1200" b="0" i="1"/>
              <a:t>mmdh1mmdh2</a:t>
            </a:r>
            <a:r>
              <a:rPr lang="en-US" sz="1200" b="0"/>
              <a:t> mutants.  (C) Rosette size (diameter) and leaf number in 6 week old plants in Wt, </a:t>
            </a:r>
            <a:r>
              <a:rPr lang="en-US" sz="1200" b="0" i="1"/>
              <a:t>mmdh1-2</a:t>
            </a:r>
            <a:r>
              <a:rPr lang="en-US" sz="1200" b="0"/>
              <a:t>, </a:t>
            </a:r>
            <a:r>
              <a:rPr lang="en-US" sz="1200" b="0" i="1"/>
              <a:t>mmdh2-1</a:t>
            </a:r>
            <a:r>
              <a:rPr lang="en-US" sz="1200" b="0"/>
              <a:t> and </a:t>
            </a:r>
            <a:r>
              <a:rPr lang="en-US" sz="1200" b="0" i="1"/>
              <a:t>mmdh1mmdh2</a:t>
            </a:r>
            <a:r>
              <a:rPr lang="en-US" sz="1200" b="0"/>
              <a:t> mutants.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oneTexte 20"/>
          <p:cNvSpPr txBox="1">
            <a:spLocks noChangeArrowheads="1"/>
          </p:cNvSpPr>
          <p:nvPr/>
        </p:nvSpPr>
        <p:spPr bwMode="auto">
          <a:xfrm>
            <a:off x="228600" y="152400"/>
            <a:ext cx="6019800" cy="226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457200">
              <a:spcAft>
                <a:spcPts val="600"/>
              </a:spcAft>
            </a:pPr>
            <a:r>
              <a:rPr lang="en-US" sz="1400">
                <a:cs typeface="Times New Roman" pitchFamily="18" charset="0"/>
              </a:rPr>
              <a:t>Suppl. Figure S3: Kinetics of CO</a:t>
            </a:r>
            <a:r>
              <a:rPr lang="en-US" sz="1400" baseline="-25000">
                <a:cs typeface="Times New Roman" pitchFamily="18" charset="0"/>
              </a:rPr>
              <a:t>2</a:t>
            </a:r>
            <a:r>
              <a:rPr lang="en-US" sz="1400">
                <a:cs typeface="Times New Roman" pitchFamily="18" charset="0"/>
              </a:rPr>
              <a:t> evolution during the post-illumination period in mmdh mutants.</a:t>
            </a:r>
          </a:p>
          <a:p>
            <a:pPr algn="just" defTabSz="457200"/>
            <a:r>
              <a:rPr lang="en-US" sz="1200" b="0">
                <a:cs typeface="Times New Roman" pitchFamily="18" charset="0"/>
              </a:rPr>
              <a:t>Leaves were kept under photorespiratory conditions (PPFD = 1000 μmol.m</a:t>
            </a:r>
            <a:r>
              <a:rPr lang="en-US" sz="1200" b="0" baseline="30000">
                <a:cs typeface="Times New Roman" pitchFamily="18" charset="0"/>
              </a:rPr>
              <a:t>-2</a:t>
            </a:r>
            <a:r>
              <a:rPr lang="en-US" sz="1200" b="0">
                <a:cs typeface="Times New Roman" pitchFamily="18" charset="0"/>
              </a:rPr>
              <a:t>.s</a:t>
            </a:r>
            <a:r>
              <a:rPr lang="en-US" sz="1200" b="0" baseline="30000">
                <a:cs typeface="Times New Roman" pitchFamily="18" charset="0"/>
              </a:rPr>
              <a:t>-1</a:t>
            </a:r>
            <a:r>
              <a:rPr lang="en-US" sz="1200" b="0">
                <a:cs typeface="Times New Roman" pitchFamily="18" charset="0"/>
              </a:rPr>
              <a:t>; 100 ppm CO</a:t>
            </a:r>
            <a:r>
              <a:rPr lang="en-US" sz="1200" b="0" baseline="-25000">
                <a:cs typeface="Times New Roman" pitchFamily="18" charset="0"/>
              </a:rPr>
              <a:t>2</a:t>
            </a:r>
            <a:r>
              <a:rPr lang="en-US" sz="1200" b="0">
                <a:cs typeface="Times New Roman" pitchFamily="18" charset="0"/>
              </a:rPr>
              <a:t>) and were then shifted to the dark. The light was turned on again when a steady-state was reached. The transient peak measured in the first seconds of the dark period results from the decarboxylation of the large glycine pool built up under photorespiratory conditions, a phenomenon known as the post-illumination burst (PIB). After the peak, the rate of CO</a:t>
            </a:r>
            <a:r>
              <a:rPr lang="en-US" sz="1200" b="0" baseline="-25000">
                <a:cs typeface="Times New Roman" pitchFamily="18" charset="0"/>
              </a:rPr>
              <a:t>2</a:t>
            </a:r>
            <a:r>
              <a:rPr lang="en-US" sz="1200" b="0">
                <a:cs typeface="Times New Roman" pitchFamily="18" charset="0"/>
              </a:rPr>
              <a:t> evolution increases slowly and reaches a steady-state after several minutes. The period of increased respiration is termed light-enhanced dark respiration (LEDR). The rate of CO</a:t>
            </a:r>
            <a:r>
              <a:rPr lang="en-US" sz="1200" b="0" baseline="-25000">
                <a:cs typeface="Times New Roman" pitchFamily="18" charset="0"/>
              </a:rPr>
              <a:t>2</a:t>
            </a:r>
            <a:r>
              <a:rPr lang="en-US" sz="1200" b="0">
                <a:cs typeface="Times New Roman" pitchFamily="18" charset="0"/>
              </a:rPr>
              <a:t> evolution was recorded every two seconds. Three representative kinetics are shown for each genotype.</a:t>
            </a:r>
            <a:endParaRPr lang="en-US" sz="1200" b="0" baseline="-25000"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362200"/>
            <a:ext cx="5810250" cy="72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6"/>
          <p:cNvSpPr txBox="1">
            <a:spLocks noChangeArrowheads="1"/>
          </p:cNvSpPr>
          <p:nvPr/>
        </p:nvSpPr>
        <p:spPr bwMode="auto">
          <a:xfrm>
            <a:off x="152400" y="228600"/>
            <a:ext cx="16970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400"/>
              <a:t>Suppl. Figure S4. </a:t>
            </a:r>
            <a:endParaRPr lang="en-US" sz="1400" i="1"/>
          </a:p>
          <a:p>
            <a:r>
              <a:rPr lang="en-US" sz="1400" i="1"/>
              <a:t> </a:t>
            </a:r>
          </a:p>
        </p:txBody>
      </p:sp>
      <p:sp>
        <p:nvSpPr>
          <p:cNvPr id="23556" name="Text Box 9"/>
          <p:cNvSpPr txBox="1">
            <a:spLocks noChangeArrowheads="1"/>
          </p:cNvSpPr>
          <p:nvPr/>
        </p:nvSpPr>
        <p:spPr bwMode="auto">
          <a:xfrm>
            <a:off x="228600" y="533400"/>
            <a:ext cx="63404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0" dirty="0"/>
              <a:t>A/</a:t>
            </a:r>
            <a:r>
              <a:rPr lang="en-US" sz="1200" b="0" dirty="0" err="1"/>
              <a:t>Ci</a:t>
            </a:r>
            <a:r>
              <a:rPr lang="en-US" sz="1200" b="0" dirty="0"/>
              <a:t> curves for </a:t>
            </a:r>
            <a:r>
              <a:rPr lang="en-US" sz="1200" b="0" i="1" dirty="0" err="1"/>
              <a:t>mmdh</a:t>
            </a:r>
            <a:r>
              <a:rPr lang="en-US" sz="1200" b="0" dirty="0"/>
              <a:t> mutants, light saturated CO</a:t>
            </a:r>
            <a:r>
              <a:rPr lang="en-US" sz="1200" b="0" baseline="-25000" dirty="0"/>
              <a:t>2</a:t>
            </a:r>
            <a:r>
              <a:rPr lang="en-US" sz="1200" b="0" dirty="0"/>
              <a:t> assimilation rates and chlorophyll content index measurements. (A) Graphs showing the break in A/</a:t>
            </a:r>
            <a:r>
              <a:rPr lang="en-US" sz="1200" b="0" dirty="0" err="1"/>
              <a:t>Ci</a:t>
            </a:r>
            <a:r>
              <a:rPr lang="en-US" sz="1200" b="0" dirty="0"/>
              <a:t> curves for </a:t>
            </a:r>
            <a:r>
              <a:rPr lang="en-US" sz="1200" b="0" dirty="0" smtClean="0"/>
              <a:t>Wt, </a:t>
            </a:r>
            <a:r>
              <a:rPr lang="en-US" sz="1200" b="0" i="1" dirty="0" smtClean="0"/>
              <a:t>mmdh1-2, mmdh2, mmdh1mmdh2</a:t>
            </a:r>
            <a:r>
              <a:rPr lang="en-US" sz="1200" b="0" i="1" dirty="0"/>
              <a:t>, </a:t>
            </a:r>
            <a:r>
              <a:rPr lang="en-US" sz="1200" b="0" dirty="0" smtClean="0"/>
              <a:t>and </a:t>
            </a:r>
            <a:r>
              <a:rPr lang="en-US" sz="1200" b="0" i="1" dirty="0" smtClean="0"/>
              <a:t>mmdh1mmdh2 35S:mMDH1 </a:t>
            </a:r>
            <a:r>
              <a:rPr lang="en-US" sz="1200" b="0" i="1" dirty="0"/>
              <a:t>. </a:t>
            </a:r>
            <a:r>
              <a:rPr lang="en-US" sz="1200" b="0" dirty="0"/>
              <a:t>(B) Light-saturated CO</a:t>
            </a:r>
            <a:r>
              <a:rPr lang="en-US" sz="1200" b="0" baseline="-25000" dirty="0"/>
              <a:t>2</a:t>
            </a:r>
            <a:r>
              <a:rPr lang="en-US" sz="1200" b="0" dirty="0"/>
              <a:t> assimilation in </a:t>
            </a:r>
            <a:r>
              <a:rPr lang="en-US" sz="1200" b="0" dirty="0" err="1"/>
              <a:t>wildtype</a:t>
            </a:r>
            <a:r>
              <a:rPr lang="en-US" sz="1200" b="0" dirty="0"/>
              <a:t> compared to </a:t>
            </a:r>
            <a:r>
              <a:rPr lang="en-US" sz="1200" b="0" i="1" dirty="0"/>
              <a:t>mmdh1-2</a:t>
            </a:r>
            <a:r>
              <a:rPr lang="en-US" sz="1200" b="0" dirty="0"/>
              <a:t>, </a:t>
            </a:r>
            <a:r>
              <a:rPr lang="en-US" sz="1200" b="0" i="1" dirty="0"/>
              <a:t>mmdh2</a:t>
            </a:r>
            <a:r>
              <a:rPr lang="en-US" sz="1200" b="0" dirty="0"/>
              <a:t> and </a:t>
            </a:r>
            <a:r>
              <a:rPr lang="en-US" sz="1200" b="0" i="1" dirty="0"/>
              <a:t>mmdh1mmdh2</a:t>
            </a:r>
            <a:r>
              <a:rPr lang="en-US" sz="1200" b="0" dirty="0"/>
              <a:t>, (C) chlorophyll content index in </a:t>
            </a:r>
            <a:r>
              <a:rPr lang="en-US" sz="1200" b="0" dirty="0" err="1"/>
              <a:t>wildtype</a:t>
            </a:r>
            <a:r>
              <a:rPr lang="en-US" sz="1200" b="0" dirty="0"/>
              <a:t> compared to </a:t>
            </a:r>
            <a:r>
              <a:rPr lang="en-US" sz="1200" b="0" i="1" dirty="0"/>
              <a:t>mmdh1-2</a:t>
            </a:r>
            <a:r>
              <a:rPr lang="en-US" sz="1200" b="0" dirty="0"/>
              <a:t>, </a:t>
            </a:r>
            <a:r>
              <a:rPr lang="en-US" sz="1200" b="0" i="1" dirty="0"/>
              <a:t>mmdh2</a:t>
            </a:r>
            <a:r>
              <a:rPr lang="en-US" sz="1200" b="0" dirty="0"/>
              <a:t> and </a:t>
            </a:r>
            <a:r>
              <a:rPr lang="en-US" sz="1200" b="0" i="1" dirty="0"/>
              <a:t>mmdh1mmdh2</a:t>
            </a:r>
            <a:r>
              <a:rPr lang="en-US" sz="1200" b="0" i="1" dirty="0">
                <a:solidFill>
                  <a:srgbClr val="FF0000"/>
                </a:solidFill>
              </a:rPr>
              <a:t>. </a:t>
            </a:r>
            <a:endParaRPr lang="en-AU" sz="1200" b="0" dirty="0">
              <a:solidFill>
                <a:srgbClr val="FF0000"/>
              </a:solidFill>
            </a:endParaRP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 cstate="print"/>
          <a:srcRect l="-1242" b="16216"/>
          <a:stretch>
            <a:fillRect/>
          </a:stretch>
        </p:blipFill>
        <p:spPr bwMode="auto">
          <a:xfrm>
            <a:off x="15875" y="6400800"/>
            <a:ext cx="64611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TextBox 6"/>
          <p:cNvSpPr txBox="1">
            <a:spLocks noChangeArrowheads="1"/>
          </p:cNvSpPr>
          <p:nvPr/>
        </p:nvSpPr>
        <p:spPr bwMode="auto">
          <a:xfrm rot="-3035444">
            <a:off x="646907" y="8784431"/>
            <a:ext cx="3825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Wt</a:t>
            </a:r>
          </a:p>
        </p:txBody>
      </p:sp>
      <p:sp>
        <p:nvSpPr>
          <p:cNvPr id="23559" name="TextBox 7"/>
          <p:cNvSpPr txBox="1">
            <a:spLocks noChangeArrowheads="1"/>
          </p:cNvSpPr>
          <p:nvPr/>
        </p:nvSpPr>
        <p:spPr bwMode="auto">
          <a:xfrm rot="-3035444">
            <a:off x="939007" y="8895556"/>
            <a:ext cx="8683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mmdh1-2</a:t>
            </a:r>
          </a:p>
        </p:txBody>
      </p:sp>
      <p:sp>
        <p:nvSpPr>
          <p:cNvPr id="23560" name="TextBox 8"/>
          <p:cNvSpPr txBox="1">
            <a:spLocks noChangeArrowheads="1"/>
          </p:cNvSpPr>
          <p:nvPr/>
        </p:nvSpPr>
        <p:spPr bwMode="auto">
          <a:xfrm rot="-3035444">
            <a:off x="1725613" y="8918575"/>
            <a:ext cx="7318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mmdh2</a:t>
            </a:r>
          </a:p>
        </p:txBody>
      </p:sp>
      <p:sp>
        <p:nvSpPr>
          <p:cNvPr id="23561" name="TextBox 9"/>
          <p:cNvSpPr txBox="1">
            <a:spLocks noChangeArrowheads="1"/>
          </p:cNvSpPr>
          <p:nvPr/>
        </p:nvSpPr>
        <p:spPr bwMode="auto">
          <a:xfrm rot="-3035444">
            <a:off x="2406650" y="8885238"/>
            <a:ext cx="7318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mmdh1</a:t>
            </a:r>
          </a:p>
          <a:p>
            <a:r>
              <a:rPr lang="en-AU" sz="1200" i="1"/>
              <a:t>mmdh2</a:t>
            </a:r>
          </a:p>
        </p:txBody>
      </p:sp>
      <p:sp>
        <p:nvSpPr>
          <p:cNvPr id="23562" name="TextBox 10"/>
          <p:cNvSpPr txBox="1">
            <a:spLocks noChangeArrowheads="1"/>
          </p:cNvSpPr>
          <p:nvPr/>
        </p:nvSpPr>
        <p:spPr bwMode="auto">
          <a:xfrm rot="-3035444">
            <a:off x="3923507" y="8784431"/>
            <a:ext cx="3825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Wt</a:t>
            </a:r>
          </a:p>
        </p:txBody>
      </p:sp>
      <p:sp>
        <p:nvSpPr>
          <p:cNvPr id="23563" name="TextBox 11"/>
          <p:cNvSpPr txBox="1">
            <a:spLocks noChangeArrowheads="1"/>
          </p:cNvSpPr>
          <p:nvPr/>
        </p:nvSpPr>
        <p:spPr bwMode="auto">
          <a:xfrm rot="-3035444">
            <a:off x="4215607" y="8895556"/>
            <a:ext cx="8683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mmdh1-2</a:t>
            </a:r>
          </a:p>
        </p:txBody>
      </p:sp>
      <p:sp>
        <p:nvSpPr>
          <p:cNvPr id="23564" name="TextBox 12"/>
          <p:cNvSpPr txBox="1">
            <a:spLocks noChangeArrowheads="1"/>
          </p:cNvSpPr>
          <p:nvPr/>
        </p:nvSpPr>
        <p:spPr bwMode="auto">
          <a:xfrm rot="-3035444">
            <a:off x="5002213" y="8918575"/>
            <a:ext cx="7318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mmdh2</a:t>
            </a:r>
          </a:p>
        </p:txBody>
      </p:sp>
      <p:sp>
        <p:nvSpPr>
          <p:cNvPr id="23565" name="TextBox 13"/>
          <p:cNvSpPr txBox="1">
            <a:spLocks noChangeArrowheads="1"/>
          </p:cNvSpPr>
          <p:nvPr/>
        </p:nvSpPr>
        <p:spPr bwMode="auto">
          <a:xfrm rot="-3035444">
            <a:off x="5683250" y="8885238"/>
            <a:ext cx="7318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mmdh1</a:t>
            </a:r>
          </a:p>
          <a:p>
            <a:r>
              <a:rPr lang="en-AU" sz="1200" i="1"/>
              <a:t>mmdh2</a:t>
            </a:r>
          </a:p>
        </p:txBody>
      </p:sp>
      <p:sp>
        <p:nvSpPr>
          <p:cNvPr id="23566" name="TextBox 14"/>
          <p:cNvSpPr txBox="1">
            <a:spLocks noChangeArrowheads="1"/>
          </p:cNvSpPr>
          <p:nvPr/>
        </p:nvSpPr>
        <p:spPr bwMode="auto">
          <a:xfrm>
            <a:off x="228600" y="1447800"/>
            <a:ext cx="350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/>
              <a:t>A</a:t>
            </a:r>
          </a:p>
        </p:txBody>
      </p:sp>
      <p:sp>
        <p:nvSpPr>
          <p:cNvPr id="23567" name="TextBox 16"/>
          <p:cNvSpPr txBox="1">
            <a:spLocks noChangeArrowheads="1"/>
          </p:cNvSpPr>
          <p:nvPr/>
        </p:nvSpPr>
        <p:spPr bwMode="auto">
          <a:xfrm>
            <a:off x="0" y="6096000"/>
            <a:ext cx="350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/>
              <a:t>B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1501126"/>
            <a:ext cx="4638401" cy="482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68" name="TextBox 17"/>
          <p:cNvSpPr txBox="1">
            <a:spLocks noChangeArrowheads="1"/>
          </p:cNvSpPr>
          <p:nvPr/>
        </p:nvSpPr>
        <p:spPr bwMode="auto">
          <a:xfrm>
            <a:off x="3429000" y="6172200"/>
            <a:ext cx="3508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dirty="0"/>
              <a:t>C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7" descr="Bio-Rad 2010-03-03 17hr 36min.jpg"/>
          <p:cNvPicPr>
            <a:picLocks noChangeAspect="1"/>
          </p:cNvPicPr>
          <p:nvPr/>
        </p:nvPicPr>
        <p:blipFill>
          <a:blip r:embed="rId3" cstate="print"/>
          <a:srcRect l="11987" t="66937" r="61235" b="24739"/>
          <a:stretch>
            <a:fillRect/>
          </a:stretch>
        </p:blipFill>
        <p:spPr bwMode="auto">
          <a:xfrm>
            <a:off x="766763" y="3732213"/>
            <a:ext cx="2378075" cy="40481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pic>
        <p:nvPicPr>
          <p:cNvPr id="25602" name="Picture 28" descr="Bio-Rad 2010-03-03 17hr 36min.jpg"/>
          <p:cNvPicPr>
            <a:picLocks noChangeAspect="1"/>
          </p:cNvPicPr>
          <p:nvPr/>
        </p:nvPicPr>
        <p:blipFill>
          <a:blip r:embed="rId3" cstate="print"/>
          <a:srcRect l="12160" t="20993" r="61063" b="70683"/>
          <a:stretch>
            <a:fillRect/>
          </a:stretch>
        </p:blipFill>
        <p:spPr bwMode="auto">
          <a:xfrm>
            <a:off x="766763" y="2820988"/>
            <a:ext cx="2378075" cy="40481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pic>
        <p:nvPicPr>
          <p:cNvPr id="25603" name="Picture 29" descr="Bio-Rad 2010-03-03 17hr 37min.jpg"/>
          <p:cNvPicPr>
            <a:picLocks noChangeAspect="1"/>
          </p:cNvPicPr>
          <p:nvPr/>
        </p:nvPicPr>
        <p:blipFill>
          <a:blip r:embed="rId4" cstate="print"/>
          <a:srcRect l="46474" t="68568" r="26933" b="23108"/>
          <a:stretch>
            <a:fillRect/>
          </a:stretch>
        </p:blipFill>
        <p:spPr bwMode="auto">
          <a:xfrm>
            <a:off x="766763" y="4194175"/>
            <a:ext cx="2378075" cy="4048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25604" name="TextBox 30"/>
          <p:cNvSpPr txBox="1">
            <a:spLocks noChangeArrowheads="1"/>
          </p:cNvSpPr>
          <p:nvPr/>
        </p:nvSpPr>
        <p:spPr bwMode="auto">
          <a:xfrm rot="-5400000">
            <a:off x="861219" y="2445544"/>
            <a:ext cx="4222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/>
              <a:t>WT</a:t>
            </a:r>
          </a:p>
        </p:txBody>
      </p:sp>
      <p:sp>
        <p:nvSpPr>
          <p:cNvPr id="25605" name="TextBox 31"/>
          <p:cNvSpPr txBox="1">
            <a:spLocks noChangeArrowheads="1"/>
          </p:cNvSpPr>
          <p:nvPr/>
        </p:nvSpPr>
        <p:spPr bwMode="auto">
          <a:xfrm rot="-5400000">
            <a:off x="1048544" y="2261394"/>
            <a:ext cx="860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mmdh1-2</a:t>
            </a:r>
          </a:p>
        </p:txBody>
      </p:sp>
      <p:sp>
        <p:nvSpPr>
          <p:cNvPr id="25606" name="TextBox 32"/>
          <p:cNvSpPr txBox="1">
            <a:spLocks noChangeArrowheads="1"/>
          </p:cNvSpPr>
          <p:nvPr/>
        </p:nvSpPr>
        <p:spPr bwMode="auto">
          <a:xfrm rot="-5400000">
            <a:off x="1496219" y="2261394"/>
            <a:ext cx="860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mmdh2-1</a:t>
            </a:r>
          </a:p>
        </p:txBody>
      </p:sp>
      <p:sp>
        <p:nvSpPr>
          <p:cNvPr id="25607" name="TextBox 33"/>
          <p:cNvSpPr txBox="1">
            <a:spLocks noChangeArrowheads="1"/>
          </p:cNvSpPr>
          <p:nvPr/>
        </p:nvSpPr>
        <p:spPr bwMode="auto">
          <a:xfrm rot="-5400000">
            <a:off x="1767681" y="2080419"/>
            <a:ext cx="12668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mmdh1mmdh2</a:t>
            </a:r>
          </a:p>
        </p:txBody>
      </p:sp>
      <p:sp>
        <p:nvSpPr>
          <p:cNvPr id="25608" name="TextBox 34"/>
          <p:cNvSpPr txBox="1">
            <a:spLocks noChangeArrowheads="1"/>
          </p:cNvSpPr>
          <p:nvPr/>
        </p:nvSpPr>
        <p:spPr bwMode="auto">
          <a:xfrm rot="-5400000">
            <a:off x="2199481" y="1942307"/>
            <a:ext cx="1325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1200" i="1" dirty="0"/>
              <a:t>mmdh1mmdh2</a:t>
            </a:r>
            <a:r>
              <a:rPr lang="en-AU" sz="1200" dirty="0"/>
              <a:t> </a:t>
            </a:r>
          </a:p>
          <a:p>
            <a:r>
              <a:rPr lang="en-AU" sz="1200" i="1" dirty="0"/>
              <a:t>35S:mMDH1</a:t>
            </a:r>
          </a:p>
        </p:txBody>
      </p:sp>
      <p:sp>
        <p:nvSpPr>
          <p:cNvPr id="25609" name="TextBox 35"/>
          <p:cNvSpPr txBox="1">
            <a:spLocks noChangeArrowheads="1"/>
          </p:cNvSpPr>
          <p:nvPr/>
        </p:nvSpPr>
        <p:spPr bwMode="auto">
          <a:xfrm>
            <a:off x="3144838" y="2481263"/>
            <a:ext cx="161607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/>
              <a:t>Primer combination</a:t>
            </a:r>
          </a:p>
        </p:txBody>
      </p:sp>
      <p:sp>
        <p:nvSpPr>
          <p:cNvPr id="25610" name="TextBox 36"/>
          <p:cNvSpPr txBox="1">
            <a:spLocks noChangeArrowheads="1"/>
          </p:cNvSpPr>
          <p:nvPr/>
        </p:nvSpPr>
        <p:spPr bwMode="auto">
          <a:xfrm>
            <a:off x="3181350" y="2762250"/>
            <a:ext cx="170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dirty="0"/>
              <a:t>a) </a:t>
            </a:r>
            <a:r>
              <a:rPr lang="en-AU" sz="1200" i="1" dirty="0"/>
              <a:t>mMDH1-2</a:t>
            </a:r>
            <a:r>
              <a:rPr lang="en-AU" sz="1200" dirty="0"/>
              <a:t> LB + RB</a:t>
            </a:r>
          </a:p>
        </p:txBody>
      </p:sp>
      <p:sp>
        <p:nvSpPr>
          <p:cNvPr id="25611" name="TextBox 37"/>
          <p:cNvSpPr txBox="1">
            <a:spLocks noChangeArrowheads="1"/>
          </p:cNvSpPr>
          <p:nvPr/>
        </p:nvSpPr>
        <p:spPr bwMode="auto">
          <a:xfrm>
            <a:off x="3190875" y="3686175"/>
            <a:ext cx="1701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dirty="0"/>
              <a:t>c) </a:t>
            </a:r>
            <a:r>
              <a:rPr lang="en-AU" sz="1200" i="1" dirty="0"/>
              <a:t>mMDH2-1</a:t>
            </a:r>
            <a:r>
              <a:rPr lang="en-AU" sz="1200" dirty="0"/>
              <a:t> LB + RB</a:t>
            </a:r>
          </a:p>
        </p:txBody>
      </p:sp>
      <p:sp>
        <p:nvSpPr>
          <p:cNvPr id="25612" name="TextBox 38"/>
          <p:cNvSpPr txBox="1">
            <a:spLocks noChangeArrowheads="1"/>
          </p:cNvSpPr>
          <p:nvPr/>
        </p:nvSpPr>
        <p:spPr bwMode="auto">
          <a:xfrm>
            <a:off x="3181350" y="3217863"/>
            <a:ext cx="22066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1200" dirty="0"/>
              <a:t>b) Gabi LB + </a:t>
            </a:r>
            <a:r>
              <a:rPr lang="en-AU" sz="1200" i="1" dirty="0"/>
              <a:t>mMDH1-2</a:t>
            </a:r>
            <a:r>
              <a:rPr lang="en-AU" sz="1200" dirty="0"/>
              <a:t> RB</a:t>
            </a:r>
          </a:p>
        </p:txBody>
      </p:sp>
      <p:sp>
        <p:nvSpPr>
          <p:cNvPr id="25613" name="TextBox 39"/>
          <p:cNvSpPr txBox="1">
            <a:spLocks noChangeArrowheads="1"/>
          </p:cNvSpPr>
          <p:nvPr/>
        </p:nvSpPr>
        <p:spPr bwMode="auto">
          <a:xfrm>
            <a:off x="3175000" y="4168775"/>
            <a:ext cx="2320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dirty="0"/>
              <a:t>d) SALK Lba1 + </a:t>
            </a:r>
            <a:r>
              <a:rPr lang="en-AU" sz="1200" i="1" dirty="0"/>
              <a:t>mMDH2-1</a:t>
            </a:r>
            <a:r>
              <a:rPr lang="en-AU" sz="1200" dirty="0"/>
              <a:t> RB</a:t>
            </a:r>
          </a:p>
        </p:txBody>
      </p:sp>
      <p:pic>
        <p:nvPicPr>
          <p:cNvPr id="25614" name="Picture 40" descr="Bio-Rad 2010-03-26 19hr 34min-2.jpg"/>
          <p:cNvPicPr>
            <a:picLocks noChangeAspect="1"/>
          </p:cNvPicPr>
          <p:nvPr/>
        </p:nvPicPr>
        <p:blipFill>
          <a:blip r:embed="rId5" cstate="print"/>
          <a:srcRect l="18816" t="35445" r="31941" b="37717"/>
          <a:stretch>
            <a:fillRect/>
          </a:stretch>
        </p:blipFill>
        <p:spPr bwMode="auto">
          <a:xfrm>
            <a:off x="766763" y="4640263"/>
            <a:ext cx="2378075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5" name="Picture 41" descr="Bio-Rad 2010-03-22 17hr 02min.jpg"/>
          <p:cNvPicPr>
            <a:picLocks noChangeAspect="1"/>
          </p:cNvPicPr>
          <p:nvPr/>
        </p:nvPicPr>
        <p:blipFill>
          <a:blip r:embed="rId6" cstate="print">
            <a:lum bright="10000" contrast="10000"/>
          </a:blip>
          <a:srcRect l="9950" t="52515" r="62221" b="38550"/>
          <a:stretch>
            <a:fillRect/>
          </a:stretch>
        </p:blipFill>
        <p:spPr bwMode="auto">
          <a:xfrm>
            <a:off x="762000" y="3276600"/>
            <a:ext cx="2382838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6" name="TextBox 42"/>
          <p:cNvSpPr txBox="1">
            <a:spLocks noChangeArrowheads="1"/>
          </p:cNvSpPr>
          <p:nvPr/>
        </p:nvSpPr>
        <p:spPr bwMode="auto">
          <a:xfrm>
            <a:off x="3181350" y="4587875"/>
            <a:ext cx="3200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/>
              <a:t>e) mMDH1-2 full length genomic fragment</a:t>
            </a:r>
          </a:p>
        </p:txBody>
      </p:sp>
      <p:sp>
        <p:nvSpPr>
          <p:cNvPr id="25617" name="TextBox 43"/>
          <p:cNvSpPr txBox="1">
            <a:spLocks noChangeArrowheads="1"/>
          </p:cNvSpPr>
          <p:nvPr/>
        </p:nvSpPr>
        <p:spPr bwMode="auto">
          <a:xfrm>
            <a:off x="3287713" y="4765675"/>
            <a:ext cx="793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/>
              <a:t>1.611 bp</a:t>
            </a:r>
          </a:p>
        </p:txBody>
      </p:sp>
      <p:sp>
        <p:nvSpPr>
          <p:cNvPr id="25618" name="TextBox 44"/>
          <p:cNvSpPr txBox="1">
            <a:spLocks noChangeArrowheads="1"/>
          </p:cNvSpPr>
          <p:nvPr/>
        </p:nvSpPr>
        <p:spPr bwMode="auto">
          <a:xfrm>
            <a:off x="3343275" y="5114925"/>
            <a:ext cx="6667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/>
              <a:t>800 bp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3228975" y="4876800"/>
            <a:ext cx="1397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243263" y="5222875"/>
            <a:ext cx="141287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21" name="Text Box 9"/>
          <p:cNvSpPr txBox="1">
            <a:spLocks noChangeArrowheads="1"/>
          </p:cNvSpPr>
          <p:nvPr/>
        </p:nvSpPr>
        <p:spPr bwMode="auto">
          <a:xfrm>
            <a:off x="304800" y="304800"/>
            <a:ext cx="6248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Supplemental Figure S5</a:t>
            </a:r>
            <a:r>
              <a:rPr lang="en-US" sz="1200" b="0"/>
              <a:t>. PCR amplification of intact genes, t-DNA inserts and inserted mMDH1 cDNA in single and double mutants and the complemented mutant, used in Figure 7 and 8 experiments.</a:t>
            </a:r>
            <a:endParaRPr lang="en-AU" sz="1200" b="0"/>
          </a:p>
        </p:txBody>
      </p:sp>
      <p:sp>
        <p:nvSpPr>
          <p:cNvPr id="25622" name="Text Box 100"/>
          <p:cNvSpPr txBox="1">
            <a:spLocks noChangeArrowheads="1"/>
          </p:cNvSpPr>
          <p:nvPr/>
        </p:nvSpPr>
        <p:spPr bwMode="auto">
          <a:xfrm>
            <a:off x="3962400" y="5089525"/>
            <a:ext cx="12049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AU" sz="1200" i="1" dirty="0"/>
              <a:t>mMDH1</a:t>
            </a:r>
            <a:r>
              <a:rPr lang="en-AU" sz="1200" dirty="0"/>
              <a:t> </a:t>
            </a:r>
            <a:r>
              <a:rPr lang="en-AU" sz="1200" dirty="0" err="1"/>
              <a:t>cDNA</a:t>
            </a:r>
            <a:endParaRPr lang="en-US" sz="1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1842</TotalTime>
  <Words>823</Words>
  <Application>Microsoft Office PowerPoint</Application>
  <PresentationFormat>A4 Paper (210x297 mm)</PresentationFormat>
  <Paragraphs>140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Western Australia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Harvey Millar</dc:creator>
  <cp:lastModifiedBy>hmillar</cp:lastModifiedBy>
  <cp:revision>82</cp:revision>
  <dcterms:created xsi:type="dcterms:W3CDTF">2010-01-20T05:44:15Z</dcterms:created>
  <dcterms:modified xsi:type="dcterms:W3CDTF">2010-09-13T14:09:20Z</dcterms:modified>
</cp:coreProperties>
</file>