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4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B69BE-81A4-45B0-AE5B-FBA169C255E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7419A-4893-4949-A584-39C9790FB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4CEC35-DE0C-4D84-B8A2-138689A789D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BFF50-5424-4315-973E-FA65C6E08D2D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AF0C8-41EF-4A2F-BDEA-5312838211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6777038" y="4797425"/>
            <a:ext cx="317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708150" y="1724025"/>
            <a:ext cx="328613" cy="363538"/>
            <a:chOff x="597" y="2455"/>
            <a:chExt cx="297" cy="348"/>
          </a:xfrm>
        </p:grpSpPr>
        <p:pic>
          <p:nvPicPr>
            <p:cNvPr id="10301" name="Picture 1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8" y="2467"/>
              <a:ext cx="277" cy="3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302" name="Rectangle 19"/>
            <p:cNvSpPr>
              <a:spLocks noChangeArrowheads="1"/>
            </p:cNvSpPr>
            <p:nvPr/>
          </p:nvSpPr>
          <p:spPr bwMode="auto">
            <a:xfrm>
              <a:off x="597" y="2455"/>
              <a:ext cx="297" cy="348"/>
            </a:xfrm>
            <a:prstGeom prst="rect">
              <a:avLst/>
            </a:prstGeom>
            <a:noFill/>
            <a:ln w="20" cap="rnd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Calibri" pitchFamily="34" charset="0"/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100263" y="1730375"/>
            <a:ext cx="328612" cy="361950"/>
            <a:chOff x="1017" y="2459"/>
            <a:chExt cx="297" cy="347"/>
          </a:xfrm>
        </p:grpSpPr>
        <p:pic>
          <p:nvPicPr>
            <p:cNvPr id="10299" name="Picture 2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28" y="2470"/>
              <a:ext cx="276" cy="3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300" name="Rectangle 22"/>
            <p:cNvSpPr>
              <a:spLocks noChangeArrowheads="1"/>
            </p:cNvSpPr>
            <p:nvPr/>
          </p:nvSpPr>
          <p:spPr bwMode="auto">
            <a:xfrm>
              <a:off x="1017" y="2459"/>
              <a:ext cx="297" cy="347"/>
            </a:xfrm>
            <a:prstGeom prst="rect">
              <a:avLst/>
            </a:prstGeom>
            <a:noFill/>
            <a:ln w="20" cap="rnd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Calibri" pitchFamily="34" charset="0"/>
              </a:endParaRP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1708150" y="2159000"/>
            <a:ext cx="328613" cy="363538"/>
            <a:chOff x="607" y="2908"/>
            <a:chExt cx="297" cy="348"/>
          </a:xfrm>
        </p:grpSpPr>
        <p:pic>
          <p:nvPicPr>
            <p:cNvPr id="10297" name="Picture 2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9" y="2920"/>
              <a:ext cx="276" cy="3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298" name="Rectangle 25"/>
            <p:cNvSpPr>
              <a:spLocks noChangeArrowheads="1"/>
            </p:cNvSpPr>
            <p:nvPr/>
          </p:nvSpPr>
          <p:spPr bwMode="auto">
            <a:xfrm>
              <a:off x="607" y="2908"/>
              <a:ext cx="297" cy="348"/>
            </a:xfrm>
            <a:prstGeom prst="rect">
              <a:avLst/>
            </a:prstGeom>
            <a:noFill/>
            <a:ln w="20" cap="rnd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Calibri" pitchFamily="34" charset="0"/>
              </a:endParaRP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2089150" y="2159000"/>
            <a:ext cx="328613" cy="363538"/>
            <a:chOff x="1020" y="2908"/>
            <a:chExt cx="297" cy="348"/>
          </a:xfrm>
        </p:grpSpPr>
        <p:pic>
          <p:nvPicPr>
            <p:cNvPr id="10295" name="Picture 2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32" y="2920"/>
              <a:ext cx="276" cy="3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296" name="Rectangle 28"/>
            <p:cNvSpPr>
              <a:spLocks noChangeArrowheads="1"/>
            </p:cNvSpPr>
            <p:nvPr/>
          </p:nvSpPr>
          <p:spPr bwMode="auto">
            <a:xfrm>
              <a:off x="1020" y="2908"/>
              <a:ext cx="297" cy="348"/>
            </a:xfrm>
            <a:prstGeom prst="rect">
              <a:avLst/>
            </a:prstGeom>
            <a:noFill/>
            <a:ln w="20" cap="rnd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Calibri" pitchFamily="34" charset="0"/>
              </a:endParaRPr>
            </a:p>
          </p:txBody>
        </p:sp>
      </p:grpSp>
      <p:sp>
        <p:nvSpPr>
          <p:cNvPr id="10247" name="Rectangle 85"/>
          <p:cNvSpPr>
            <a:spLocks noChangeArrowheads="1"/>
          </p:cNvSpPr>
          <p:nvPr/>
        </p:nvSpPr>
        <p:spPr bwMode="auto">
          <a:xfrm>
            <a:off x="6107113" y="4378325"/>
            <a:ext cx="34925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</a:rPr>
              <a:t> </a:t>
            </a:r>
            <a:endParaRPr lang="en-US" sz="1000"/>
          </a:p>
        </p:txBody>
      </p:sp>
      <p:sp>
        <p:nvSpPr>
          <p:cNvPr id="10248" name="TextBox 95"/>
          <p:cNvSpPr txBox="1">
            <a:spLocks noChangeArrowheads="1"/>
          </p:cNvSpPr>
          <p:nvPr/>
        </p:nvSpPr>
        <p:spPr bwMode="auto">
          <a:xfrm>
            <a:off x="2428875" y="1795463"/>
            <a:ext cx="6207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Parental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0249" name="TextBox 96"/>
          <p:cNvSpPr txBox="1">
            <a:spLocks noChangeArrowheads="1"/>
          </p:cNvSpPr>
          <p:nvPr/>
        </p:nvSpPr>
        <p:spPr bwMode="auto">
          <a:xfrm>
            <a:off x="2428875" y="2263775"/>
            <a:ext cx="920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5-FU-resistant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0250" name="TextBox 97"/>
          <p:cNvSpPr txBox="1">
            <a:spLocks noChangeArrowheads="1"/>
          </p:cNvSpPr>
          <p:nvPr/>
        </p:nvSpPr>
        <p:spPr bwMode="auto">
          <a:xfrm>
            <a:off x="1760538" y="1504950"/>
            <a:ext cx="13319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0         24       Time (h)  </a:t>
            </a:r>
            <a:endParaRPr lang="en-US" sz="1000">
              <a:latin typeface="Calibri" pitchFamily="34" charset="0"/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>
            <a:off x="2000250" y="1512888"/>
            <a:ext cx="500063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2" name="TextBox 100"/>
          <p:cNvSpPr txBox="1">
            <a:spLocks noChangeArrowheads="1"/>
          </p:cNvSpPr>
          <p:nvPr/>
        </p:nvSpPr>
        <p:spPr bwMode="auto">
          <a:xfrm>
            <a:off x="1885950" y="1166813"/>
            <a:ext cx="714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000">
                <a:latin typeface="Calibri" pitchFamily="34" charset="0"/>
              </a:rPr>
              <a:t>5-FU</a:t>
            </a:r>
          </a:p>
          <a:p>
            <a:pPr algn="ctr"/>
            <a:r>
              <a:rPr lang="en-GB" sz="1000">
                <a:latin typeface="Calibri" pitchFamily="34" charset="0"/>
              </a:rPr>
              <a:t>treated</a:t>
            </a:r>
            <a:endParaRPr lang="en-US" sz="1000">
              <a:latin typeface="Calibri" pitchFamily="34" charset="0"/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1500188" y="1193800"/>
            <a:ext cx="14287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4" name="TextBox 103"/>
          <p:cNvSpPr txBox="1">
            <a:spLocks noChangeArrowheads="1"/>
          </p:cNvSpPr>
          <p:nvPr/>
        </p:nvSpPr>
        <p:spPr bwMode="auto">
          <a:xfrm>
            <a:off x="1633538" y="1000125"/>
            <a:ext cx="11366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Affymetrix Plus2.0</a:t>
            </a:r>
            <a:endParaRPr lang="en-US" sz="1000">
              <a:latin typeface="Calibri" pitchFamily="34" charset="0"/>
            </a:endParaRPr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3573463" y="1724025"/>
            <a:ext cx="328612" cy="363538"/>
            <a:chOff x="597" y="2455"/>
            <a:chExt cx="297" cy="348"/>
          </a:xfrm>
        </p:grpSpPr>
        <p:pic>
          <p:nvPicPr>
            <p:cNvPr id="10293" name="Picture 1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8" y="2467"/>
              <a:ext cx="277" cy="3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294" name="Rectangle 19"/>
            <p:cNvSpPr>
              <a:spLocks noChangeArrowheads="1"/>
            </p:cNvSpPr>
            <p:nvPr/>
          </p:nvSpPr>
          <p:spPr bwMode="auto">
            <a:xfrm>
              <a:off x="597" y="2455"/>
              <a:ext cx="297" cy="348"/>
            </a:xfrm>
            <a:prstGeom prst="rect">
              <a:avLst/>
            </a:prstGeom>
            <a:noFill/>
            <a:ln w="20" cap="rnd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Calibri" pitchFamily="34" charset="0"/>
              </a:endParaRPr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3965575" y="1730375"/>
            <a:ext cx="328613" cy="361950"/>
            <a:chOff x="1017" y="2459"/>
            <a:chExt cx="297" cy="347"/>
          </a:xfrm>
        </p:grpSpPr>
        <p:pic>
          <p:nvPicPr>
            <p:cNvPr id="10291" name="Picture 2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28" y="2470"/>
              <a:ext cx="276" cy="3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292" name="Rectangle 22"/>
            <p:cNvSpPr>
              <a:spLocks noChangeArrowheads="1"/>
            </p:cNvSpPr>
            <p:nvPr/>
          </p:nvSpPr>
          <p:spPr bwMode="auto">
            <a:xfrm>
              <a:off x="1017" y="2459"/>
              <a:ext cx="297" cy="347"/>
            </a:xfrm>
            <a:prstGeom prst="rect">
              <a:avLst/>
            </a:prstGeom>
            <a:noFill/>
            <a:ln w="20" cap="rnd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Calibri" pitchFamily="34" charset="0"/>
              </a:endParaRPr>
            </a:p>
          </p:txBody>
        </p:sp>
      </p:grp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3573463" y="2159000"/>
            <a:ext cx="328612" cy="363538"/>
            <a:chOff x="607" y="2908"/>
            <a:chExt cx="297" cy="348"/>
          </a:xfrm>
        </p:grpSpPr>
        <p:pic>
          <p:nvPicPr>
            <p:cNvPr id="10289" name="Picture 2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9" y="2920"/>
              <a:ext cx="276" cy="3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290" name="Rectangle 25"/>
            <p:cNvSpPr>
              <a:spLocks noChangeArrowheads="1"/>
            </p:cNvSpPr>
            <p:nvPr/>
          </p:nvSpPr>
          <p:spPr bwMode="auto">
            <a:xfrm>
              <a:off x="607" y="2908"/>
              <a:ext cx="297" cy="348"/>
            </a:xfrm>
            <a:prstGeom prst="rect">
              <a:avLst/>
            </a:prstGeom>
            <a:noFill/>
            <a:ln w="20" cap="rnd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Calibri" pitchFamily="34" charset="0"/>
              </a:endParaRPr>
            </a:p>
          </p:txBody>
        </p:sp>
      </p:grpSp>
      <p:grpSp>
        <p:nvGrpSpPr>
          <p:cNvPr id="9" name="Group 29"/>
          <p:cNvGrpSpPr>
            <a:grpSpLocks/>
          </p:cNvGrpSpPr>
          <p:nvPr/>
        </p:nvGrpSpPr>
        <p:grpSpPr bwMode="auto">
          <a:xfrm>
            <a:off x="3956050" y="2159000"/>
            <a:ext cx="328613" cy="363538"/>
            <a:chOff x="1020" y="2908"/>
            <a:chExt cx="297" cy="348"/>
          </a:xfrm>
        </p:grpSpPr>
        <p:pic>
          <p:nvPicPr>
            <p:cNvPr id="10287" name="Picture 2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32" y="2920"/>
              <a:ext cx="276" cy="3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288" name="Rectangle 28"/>
            <p:cNvSpPr>
              <a:spLocks noChangeArrowheads="1"/>
            </p:cNvSpPr>
            <p:nvPr/>
          </p:nvSpPr>
          <p:spPr bwMode="auto">
            <a:xfrm>
              <a:off x="1020" y="2908"/>
              <a:ext cx="297" cy="348"/>
            </a:xfrm>
            <a:prstGeom prst="rect">
              <a:avLst/>
            </a:prstGeom>
            <a:noFill/>
            <a:ln w="20" cap="rnd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000">
                <a:latin typeface="Calibri" pitchFamily="34" charset="0"/>
              </a:endParaRPr>
            </a:p>
          </p:txBody>
        </p:sp>
      </p:grpSp>
      <p:sp>
        <p:nvSpPr>
          <p:cNvPr id="10259" name="TextBox 116"/>
          <p:cNvSpPr txBox="1">
            <a:spLocks noChangeArrowheads="1"/>
          </p:cNvSpPr>
          <p:nvPr/>
        </p:nvSpPr>
        <p:spPr bwMode="auto">
          <a:xfrm>
            <a:off x="4294188" y="1795463"/>
            <a:ext cx="6207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Parental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0260" name="TextBox 117"/>
          <p:cNvSpPr txBox="1">
            <a:spLocks noChangeArrowheads="1"/>
          </p:cNvSpPr>
          <p:nvPr/>
        </p:nvSpPr>
        <p:spPr bwMode="auto">
          <a:xfrm>
            <a:off x="4294188" y="2263775"/>
            <a:ext cx="920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5-FU-resistant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0261" name="TextBox 118"/>
          <p:cNvSpPr txBox="1">
            <a:spLocks noChangeArrowheads="1"/>
          </p:cNvSpPr>
          <p:nvPr/>
        </p:nvSpPr>
        <p:spPr bwMode="auto">
          <a:xfrm>
            <a:off x="3625850" y="1504950"/>
            <a:ext cx="13319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0         24       Time (h)  </a:t>
            </a:r>
            <a:endParaRPr lang="en-US" sz="1000">
              <a:latin typeface="Calibri" pitchFamily="34" charset="0"/>
            </a:endParaRPr>
          </a:p>
        </p:txBody>
      </p:sp>
      <p:cxnSp>
        <p:nvCxnSpPr>
          <p:cNvPr id="120" name="Straight Connector 119"/>
          <p:cNvCxnSpPr/>
          <p:nvPr/>
        </p:nvCxnSpPr>
        <p:spPr>
          <a:xfrm>
            <a:off x="3865563" y="1512888"/>
            <a:ext cx="500062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3" name="TextBox 120"/>
          <p:cNvSpPr txBox="1">
            <a:spLocks noChangeArrowheads="1"/>
          </p:cNvSpPr>
          <p:nvPr/>
        </p:nvSpPr>
        <p:spPr bwMode="auto">
          <a:xfrm>
            <a:off x="3751263" y="1166813"/>
            <a:ext cx="714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000">
                <a:latin typeface="Calibri" pitchFamily="34" charset="0"/>
              </a:rPr>
              <a:t>5-FU</a:t>
            </a:r>
          </a:p>
          <a:p>
            <a:pPr algn="ctr"/>
            <a:r>
              <a:rPr lang="en-GB" sz="1000">
                <a:latin typeface="Calibri" pitchFamily="34" charset="0"/>
              </a:rPr>
              <a:t>treated</a:t>
            </a:r>
            <a:endParaRPr lang="en-US" sz="1000">
              <a:latin typeface="Calibri" pitchFamily="34" charset="0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3365500" y="1193800"/>
            <a:ext cx="14287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5" name="TextBox 122"/>
          <p:cNvSpPr txBox="1">
            <a:spLocks noChangeArrowheads="1"/>
          </p:cNvSpPr>
          <p:nvPr/>
        </p:nvSpPr>
        <p:spPr bwMode="auto">
          <a:xfrm>
            <a:off x="3594100" y="1000125"/>
            <a:ext cx="9540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Colorectal DSA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24" name="Rounded Rectangle 123"/>
          <p:cNvSpPr/>
          <p:nvPr/>
        </p:nvSpPr>
        <p:spPr>
          <a:xfrm>
            <a:off x="3533775" y="1728788"/>
            <a:ext cx="1609725" cy="371475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5" name="Rounded Rectangle 124"/>
          <p:cNvSpPr/>
          <p:nvPr/>
        </p:nvSpPr>
        <p:spPr>
          <a:xfrm>
            <a:off x="3529013" y="2143125"/>
            <a:ext cx="1614487" cy="404813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68" name="TextBox 125"/>
          <p:cNvSpPr txBox="1">
            <a:spLocks noChangeArrowheads="1"/>
          </p:cNvSpPr>
          <p:nvPr/>
        </p:nvSpPr>
        <p:spPr bwMode="auto">
          <a:xfrm>
            <a:off x="5143500" y="1785938"/>
            <a:ext cx="9064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Sensitive Expt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0269" name="TextBox 126"/>
          <p:cNvSpPr txBox="1">
            <a:spLocks noChangeArrowheads="1"/>
          </p:cNvSpPr>
          <p:nvPr/>
        </p:nvSpPr>
        <p:spPr bwMode="auto">
          <a:xfrm>
            <a:off x="5143500" y="2225675"/>
            <a:ext cx="9191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Resistant Expt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0270" name="TextBox 127"/>
          <p:cNvSpPr txBox="1">
            <a:spLocks noChangeArrowheads="1"/>
          </p:cNvSpPr>
          <p:nvPr/>
        </p:nvSpPr>
        <p:spPr bwMode="auto">
          <a:xfrm>
            <a:off x="214313" y="1071563"/>
            <a:ext cx="320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>
                <a:latin typeface="Calibri" pitchFamily="34" charset="0"/>
              </a:rPr>
              <a:t>A.</a:t>
            </a:r>
            <a:endParaRPr lang="en-US" sz="1200" b="1">
              <a:latin typeface="Calibri" pitchFamily="34" charset="0"/>
            </a:endParaRPr>
          </a:p>
        </p:txBody>
      </p:sp>
      <p:sp>
        <p:nvSpPr>
          <p:cNvPr id="10273" name="TextBox 152"/>
          <p:cNvSpPr txBox="1">
            <a:spLocks noChangeArrowheads="1"/>
          </p:cNvSpPr>
          <p:nvPr/>
        </p:nvSpPr>
        <p:spPr bwMode="auto">
          <a:xfrm>
            <a:off x="0" y="0"/>
            <a:ext cx="11945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 smtClean="0">
                <a:latin typeface="Calibri" pitchFamily="34" charset="0"/>
              </a:rPr>
              <a:t>Additional File 1</a:t>
            </a:r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36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 Allen</dc:creator>
  <cp:lastModifiedBy>Wendy Allen</cp:lastModifiedBy>
  <cp:revision>6</cp:revision>
  <dcterms:created xsi:type="dcterms:W3CDTF">2009-10-12T13:12:16Z</dcterms:created>
  <dcterms:modified xsi:type="dcterms:W3CDTF">2009-10-29T10:03:12Z</dcterms:modified>
</cp:coreProperties>
</file>