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2491" y="-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574F7-2411-4139-83EA-498A4C30E715}" type="datetimeFigureOut">
              <a:rPr lang="fr-FR" smtClean="0"/>
              <a:t>23/11/2010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EC5D7-0F3F-4BFB-B72E-AC0D18B3B86D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5" name="Groupe 804"/>
          <p:cNvGrpSpPr/>
          <p:nvPr/>
        </p:nvGrpSpPr>
        <p:grpSpPr>
          <a:xfrm>
            <a:off x="662896" y="824817"/>
            <a:ext cx="1680484" cy="794656"/>
            <a:chOff x="554036" y="824817"/>
            <a:chExt cx="1680484" cy="794656"/>
          </a:xfrm>
        </p:grpSpPr>
        <p:sp>
          <p:nvSpPr>
            <p:cNvPr id="806" name="Text Box 243"/>
            <p:cNvSpPr txBox="1">
              <a:spLocks noChangeArrowheads="1"/>
            </p:cNvSpPr>
            <p:nvPr/>
          </p:nvSpPr>
          <p:spPr bwMode="auto">
            <a:xfrm>
              <a:off x="554036" y="1101950"/>
              <a:ext cx="484188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12" tIns="45707" rIns="91412" bIns="45707" anchor="ctr"/>
            <a:lstStyle/>
            <a:p>
              <a:pPr algn="r">
                <a:spcBef>
                  <a:spcPct val="50000"/>
                </a:spcBef>
              </a:pPr>
              <a:r>
                <a:rPr lang="fr-FR" sz="900" b="1">
                  <a:solidFill>
                    <a:srgbClr val="00FF00"/>
                  </a:solidFill>
                </a:rPr>
                <a:t>VN</a:t>
              </a:r>
              <a:r>
                <a:rPr lang="fr-FR" sz="900" b="1"/>
                <a:t>E</a:t>
              </a:r>
            </a:p>
          </p:txBody>
        </p:sp>
        <p:sp>
          <p:nvSpPr>
            <p:cNvPr id="807" name="Rectangle 244"/>
            <p:cNvSpPr>
              <a:spLocks noChangeArrowheads="1"/>
            </p:cNvSpPr>
            <p:nvPr/>
          </p:nvSpPr>
          <p:spPr bwMode="auto">
            <a:xfrm>
              <a:off x="1013732" y="1178831"/>
              <a:ext cx="374650" cy="85725"/>
            </a:xfrm>
            <a:prstGeom prst="rect">
              <a:avLst/>
            </a:prstGeom>
            <a:gradFill rotWithShape="1">
              <a:gsLst>
                <a:gs pos="0">
                  <a:srgbClr val="00FF00"/>
                </a:gs>
                <a:gs pos="50000">
                  <a:srgbClr val="B6FFB6"/>
                </a:gs>
                <a:gs pos="100000">
                  <a:srgbClr val="00FF00"/>
                </a:gs>
              </a:gsLst>
              <a:lin ang="5400000" scaled="1"/>
            </a:gradFill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808" name="Group 367"/>
            <p:cNvGrpSpPr>
              <a:grpSpLocks/>
            </p:cNvGrpSpPr>
            <p:nvPr/>
          </p:nvGrpSpPr>
          <p:grpSpPr bwMode="auto">
            <a:xfrm>
              <a:off x="1413782" y="1162956"/>
              <a:ext cx="820738" cy="115888"/>
              <a:chOff x="412" y="707"/>
              <a:chExt cx="517" cy="73"/>
            </a:xfrm>
          </p:grpSpPr>
          <p:sp>
            <p:nvSpPr>
              <p:cNvPr id="823" name="Rectangle 246"/>
              <p:cNvSpPr>
                <a:spLocks noChangeArrowheads="1"/>
              </p:cNvSpPr>
              <p:nvPr/>
            </p:nvSpPr>
            <p:spPr bwMode="auto">
              <a:xfrm>
                <a:off x="412" y="717"/>
                <a:ext cx="517" cy="54"/>
              </a:xfrm>
              <a:prstGeom prst="rect">
                <a:avLst/>
              </a:prstGeom>
              <a:gradFill rotWithShape="1">
                <a:gsLst>
                  <a:gs pos="0">
                    <a:srgbClr val="5F5F5F"/>
                  </a:gs>
                  <a:gs pos="50000">
                    <a:srgbClr val="B9B9B9"/>
                  </a:gs>
                  <a:gs pos="100000">
                    <a:srgbClr val="5F5F5F"/>
                  </a:gs>
                </a:gsLst>
                <a:lin ang="5400000" scaled="1"/>
              </a:gradFill>
              <a:ln w="9525">
                <a:solidFill>
                  <a:srgbClr val="777777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24" name="Rectangle 247"/>
              <p:cNvSpPr>
                <a:spLocks noChangeArrowheads="1"/>
              </p:cNvSpPr>
              <p:nvPr/>
            </p:nvSpPr>
            <p:spPr bwMode="auto">
              <a:xfrm>
                <a:off x="743" y="707"/>
                <a:ext cx="82" cy="73"/>
              </a:xfrm>
              <a:prstGeom prst="rect">
                <a:avLst/>
              </a:prstGeom>
              <a:gradFill rotWithShape="1">
                <a:gsLst>
                  <a:gs pos="0">
                    <a:srgbClr val="5F5F5F"/>
                  </a:gs>
                  <a:gs pos="50000">
                    <a:srgbClr val="B9B9B9"/>
                  </a:gs>
                  <a:gs pos="100000">
                    <a:srgbClr val="5F5F5F"/>
                  </a:gs>
                </a:gsLst>
                <a:lin ang="5400000" scaled="1"/>
              </a:gradFill>
              <a:ln w="3175">
                <a:solidFill>
                  <a:srgbClr val="5F5F5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809" name="Text Box 249"/>
            <p:cNvSpPr txBox="1">
              <a:spLocks noChangeArrowheads="1"/>
            </p:cNvSpPr>
            <p:nvPr/>
          </p:nvSpPr>
          <p:spPr bwMode="auto">
            <a:xfrm>
              <a:off x="559479" y="1390873"/>
              <a:ext cx="484188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12" tIns="45707" rIns="91412" bIns="45707"/>
            <a:lstStyle/>
            <a:p>
              <a:pPr algn="r">
                <a:spcBef>
                  <a:spcPct val="50000"/>
                </a:spcBef>
              </a:pPr>
              <a:r>
                <a:rPr lang="fr-FR" sz="900" b="1">
                  <a:solidFill>
                    <a:srgbClr val="00FF00"/>
                  </a:solidFill>
                </a:rPr>
                <a:t>VC</a:t>
              </a:r>
              <a:r>
                <a:rPr lang="fr-FR" sz="900" b="1"/>
                <a:t>E</a:t>
              </a:r>
            </a:p>
          </p:txBody>
        </p:sp>
        <p:sp>
          <p:nvSpPr>
            <p:cNvPr id="810" name="Rectangle 251"/>
            <p:cNvSpPr>
              <a:spLocks noChangeArrowheads="1"/>
            </p:cNvSpPr>
            <p:nvPr/>
          </p:nvSpPr>
          <p:spPr bwMode="auto">
            <a:xfrm>
              <a:off x="1019175" y="1462311"/>
              <a:ext cx="179388" cy="85725"/>
            </a:xfrm>
            <a:prstGeom prst="rect">
              <a:avLst/>
            </a:prstGeom>
            <a:gradFill rotWithShape="1">
              <a:gsLst>
                <a:gs pos="0">
                  <a:srgbClr val="00FF00"/>
                </a:gs>
                <a:gs pos="50000">
                  <a:srgbClr val="B6FFB6"/>
                </a:gs>
                <a:gs pos="100000">
                  <a:srgbClr val="00FF00"/>
                </a:gs>
              </a:gsLst>
              <a:lin ang="5400000" scaled="1"/>
            </a:gradFill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811" name="Group 365"/>
            <p:cNvGrpSpPr>
              <a:grpSpLocks/>
            </p:cNvGrpSpPr>
            <p:nvPr/>
          </p:nvGrpSpPr>
          <p:grpSpPr bwMode="auto">
            <a:xfrm>
              <a:off x="1223963" y="1446436"/>
              <a:ext cx="820738" cy="115888"/>
              <a:chOff x="412" y="934"/>
              <a:chExt cx="517" cy="73"/>
            </a:xfrm>
          </p:grpSpPr>
          <p:sp>
            <p:nvSpPr>
              <p:cNvPr id="821" name="Rectangle 253"/>
              <p:cNvSpPr>
                <a:spLocks noChangeArrowheads="1"/>
              </p:cNvSpPr>
              <p:nvPr/>
            </p:nvSpPr>
            <p:spPr bwMode="auto">
              <a:xfrm>
                <a:off x="412" y="944"/>
                <a:ext cx="517" cy="54"/>
              </a:xfrm>
              <a:prstGeom prst="rect">
                <a:avLst/>
              </a:prstGeom>
              <a:gradFill rotWithShape="1">
                <a:gsLst>
                  <a:gs pos="0">
                    <a:srgbClr val="5F5F5F"/>
                  </a:gs>
                  <a:gs pos="50000">
                    <a:srgbClr val="B9B9B9"/>
                  </a:gs>
                  <a:gs pos="100000">
                    <a:srgbClr val="5F5F5F"/>
                  </a:gs>
                </a:gsLst>
                <a:lin ang="5400000" scaled="1"/>
              </a:gradFill>
              <a:ln w="9525">
                <a:solidFill>
                  <a:srgbClr val="777777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22" name="Rectangle 254"/>
              <p:cNvSpPr>
                <a:spLocks noChangeArrowheads="1"/>
              </p:cNvSpPr>
              <p:nvPr/>
            </p:nvSpPr>
            <p:spPr bwMode="auto">
              <a:xfrm>
                <a:off x="743" y="934"/>
                <a:ext cx="82" cy="73"/>
              </a:xfrm>
              <a:prstGeom prst="rect">
                <a:avLst/>
              </a:prstGeom>
              <a:gradFill rotWithShape="1">
                <a:gsLst>
                  <a:gs pos="0">
                    <a:srgbClr val="5F5F5F"/>
                  </a:gs>
                  <a:gs pos="50000">
                    <a:srgbClr val="B9B9B9"/>
                  </a:gs>
                  <a:gs pos="100000">
                    <a:srgbClr val="5F5F5F"/>
                  </a:gs>
                </a:gsLst>
                <a:lin ang="5400000" scaled="1"/>
              </a:gradFill>
              <a:ln w="3175">
                <a:solidFill>
                  <a:srgbClr val="5F5F5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812" name="Text Box 256"/>
            <p:cNvSpPr txBox="1">
              <a:spLocks noChangeArrowheads="1"/>
            </p:cNvSpPr>
            <p:nvPr/>
          </p:nvSpPr>
          <p:spPr bwMode="auto">
            <a:xfrm>
              <a:off x="554036" y="824817"/>
              <a:ext cx="484188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12" tIns="45707" rIns="91412" bIns="45707" anchor="ctr"/>
            <a:lstStyle/>
            <a:p>
              <a:pPr algn="r">
                <a:spcBef>
                  <a:spcPct val="50000"/>
                </a:spcBef>
              </a:pPr>
              <a:r>
                <a:rPr lang="fr-FR" sz="900" b="1" dirty="0" err="1"/>
                <a:t>Exd</a:t>
              </a:r>
              <a:endParaRPr lang="fr-FR" sz="900" b="1" dirty="0"/>
            </a:p>
          </p:txBody>
        </p:sp>
        <p:sp>
          <p:nvSpPr>
            <p:cNvPr id="813" name="Rectangle 258"/>
            <p:cNvSpPr>
              <a:spLocks noChangeArrowheads="1"/>
            </p:cNvSpPr>
            <p:nvPr/>
          </p:nvSpPr>
          <p:spPr bwMode="auto">
            <a:xfrm>
              <a:off x="1511981" y="1163410"/>
              <a:ext cx="164418" cy="110217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50000">
                  <a:srgbClr val="B9B9B9"/>
                </a:gs>
                <a:gs pos="100000">
                  <a:srgbClr val="5F5F5F"/>
                </a:gs>
              </a:gsLst>
              <a:lin ang="5400000" scaled="1"/>
            </a:gradFill>
            <a:ln w="3175">
              <a:solidFill>
                <a:srgbClr val="5F5F5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14" name="Rectangle 258"/>
            <p:cNvSpPr>
              <a:spLocks noChangeArrowheads="1"/>
            </p:cNvSpPr>
            <p:nvPr/>
          </p:nvSpPr>
          <p:spPr bwMode="auto">
            <a:xfrm>
              <a:off x="1326924" y="1446437"/>
              <a:ext cx="164418" cy="110217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50000">
                  <a:srgbClr val="B9B9B9"/>
                </a:gs>
                <a:gs pos="100000">
                  <a:srgbClr val="5F5F5F"/>
                </a:gs>
              </a:gsLst>
              <a:lin ang="5400000" scaled="1"/>
            </a:gradFill>
            <a:ln w="3175">
              <a:solidFill>
                <a:srgbClr val="5F5F5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815" name="Groupe 44"/>
            <p:cNvGrpSpPr/>
            <p:nvPr/>
          </p:nvGrpSpPr>
          <p:grpSpPr>
            <a:xfrm>
              <a:off x="996495" y="841600"/>
              <a:ext cx="837975" cy="189593"/>
              <a:chOff x="996495" y="945017"/>
              <a:chExt cx="837975" cy="189593"/>
            </a:xfrm>
          </p:grpSpPr>
          <p:sp>
            <p:nvSpPr>
              <p:cNvPr id="816" name="Rectangle 257"/>
              <p:cNvSpPr>
                <a:spLocks noChangeArrowheads="1"/>
              </p:cNvSpPr>
              <p:nvPr/>
            </p:nvSpPr>
            <p:spPr bwMode="auto">
              <a:xfrm>
                <a:off x="1013732" y="999672"/>
                <a:ext cx="820738" cy="85725"/>
              </a:xfrm>
              <a:prstGeom prst="rect">
                <a:avLst/>
              </a:prstGeom>
              <a:gradFill rotWithShape="1">
                <a:gsLst>
                  <a:gs pos="0">
                    <a:srgbClr val="5F5F5F"/>
                  </a:gs>
                  <a:gs pos="50000">
                    <a:srgbClr val="B9B9B9"/>
                  </a:gs>
                  <a:gs pos="100000">
                    <a:srgbClr val="5F5F5F"/>
                  </a:gs>
                </a:gsLst>
                <a:lin ang="5400000" scaled="1"/>
              </a:gradFill>
              <a:ln w="9525">
                <a:solidFill>
                  <a:srgbClr val="777777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17" name="Rectangle 258"/>
              <p:cNvSpPr>
                <a:spLocks noChangeArrowheads="1"/>
              </p:cNvSpPr>
              <p:nvPr/>
            </p:nvSpPr>
            <p:spPr bwMode="auto">
              <a:xfrm>
                <a:off x="1539195" y="983797"/>
                <a:ext cx="130175" cy="115888"/>
              </a:xfrm>
              <a:prstGeom prst="rect">
                <a:avLst/>
              </a:prstGeom>
              <a:gradFill rotWithShape="1">
                <a:gsLst>
                  <a:gs pos="0">
                    <a:srgbClr val="5F5F5F"/>
                  </a:gs>
                  <a:gs pos="50000">
                    <a:srgbClr val="B9B9B9"/>
                  </a:gs>
                  <a:gs pos="100000">
                    <a:srgbClr val="5F5F5F"/>
                  </a:gs>
                </a:gsLst>
                <a:lin ang="5400000" scaled="1"/>
              </a:gradFill>
              <a:ln w="3175">
                <a:solidFill>
                  <a:srgbClr val="5F5F5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18" name="Text Box 259"/>
              <p:cNvSpPr txBox="1">
                <a:spLocks noChangeArrowheads="1"/>
              </p:cNvSpPr>
              <p:nvPr/>
            </p:nvSpPr>
            <p:spPr bwMode="auto">
              <a:xfrm>
                <a:off x="1393824" y="945017"/>
                <a:ext cx="431800" cy="184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1412" tIns="45707" rIns="91412" bIns="45707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600" b="1" dirty="0"/>
                  <a:t>HD</a:t>
                </a:r>
              </a:p>
            </p:txBody>
          </p:sp>
          <p:sp>
            <p:nvSpPr>
              <p:cNvPr id="819" name="Rectangle 258"/>
              <p:cNvSpPr>
                <a:spLocks noChangeArrowheads="1"/>
              </p:cNvSpPr>
              <p:nvPr/>
            </p:nvSpPr>
            <p:spPr bwMode="auto">
              <a:xfrm>
                <a:off x="1120096" y="983797"/>
                <a:ext cx="164418" cy="110217"/>
              </a:xfrm>
              <a:prstGeom prst="rect">
                <a:avLst/>
              </a:prstGeom>
              <a:gradFill rotWithShape="1">
                <a:gsLst>
                  <a:gs pos="0">
                    <a:srgbClr val="5F5F5F"/>
                  </a:gs>
                  <a:gs pos="50000">
                    <a:srgbClr val="B9B9B9"/>
                  </a:gs>
                  <a:gs pos="100000">
                    <a:srgbClr val="5F5F5F"/>
                  </a:gs>
                </a:gsLst>
                <a:lin ang="5400000" scaled="1"/>
              </a:gradFill>
              <a:ln w="3175">
                <a:solidFill>
                  <a:srgbClr val="5F5F5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20" name="Text Box 259"/>
              <p:cNvSpPr txBox="1">
                <a:spLocks noChangeArrowheads="1"/>
              </p:cNvSpPr>
              <p:nvPr/>
            </p:nvSpPr>
            <p:spPr bwMode="auto">
              <a:xfrm>
                <a:off x="996495" y="950460"/>
                <a:ext cx="431800" cy="184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1412" tIns="45707" rIns="91412" bIns="45707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600" b="1" dirty="0" smtClean="0"/>
                  <a:t>PBCA</a:t>
                </a:r>
                <a:endParaRPr lang="fr-FR" sz="600" b="1" dirty="0"/>
              </a:p>
            </p:txBody>
          </p:sp>
        </p:grpSp>
      </p:grpSp>
      <p:grpSp>
        <p:nvGrpSpPr>
          <p:cNvPr id="825" name="Groupe 824"/>
          <p:cNvGrpSpPr/>
          <p:nvPr/>
        </p:nvGrpSpPr>
        <p:grpSpPr>
          <a:xfrm>
            <a:off x="635684" y="1646688"/>
            <a:ext cx="1846717" cy="789214"/>
            <a:chOff x="2203222" y="819374"/>
            <a:chExt cx="1846717" cy="789214"/>
          </a:xfrm>
        </p:grpSpPr>
        <p:grpSp>
          <p:nvGrpSpPr>
            <p:cNvPr id="826" name="Groupe 45"/>
            <p:cNvGrpSpPr/>
            <p:nvPr/>
          </p:nvGrpSpPr>
          <p:grpSpPr>
            <a:xfrm>
              <a:off x="2683331" y="847045"/>
              <a:ext cx="963613" cy="184150"/>
              <a:chOff x="2514600" y="988560"/>
              <a:chExt cx="963613" cy="184150"/>
            </a:xfrm>
          </p:grpSpPr>
          <p:sp>
            <p:nvSpPr>
              <p:cNvPr id="841" name="Rectangle 257"/>
              <p:cNvSpPr>
                <a:spLocks noChangeArrowheads="1"/>
              </p:cNvSpPr>
              <p:nvPr/>
            </p:nvSpPr>
            <p:spPr bwMode="auto">
              <a:xfrm>
                <a:off x="2514600" y="1043214"/>
                <a:ext cx="963613" cy="88900"/>
              </a:xfrm>
              <a:prstGeom prst="rect">
                <a:avLst/>
              </a:prstGeom>
              <a:gradFill rotWithShape="1">
                <a:gsLst>
                  <a:gs pos="0">
                    <a:srgbClr val="5F5F5F"/>
                  </a:gs>
                  <a:gs pos="50000">
                    <a:srgbClr val="B9B9B9"/>
                  </a:gs>
                  <a:gs pos="100000">
                    <a:srgbClr val="5F5F5F"/>
                  </a:gs>
                </a:gsLst>
                <a:lin ang="5400000" scaled="1"/>
              </a:gradFill>
              <a:ln w="9525">
                <a:solidFill>
                  <a:srgbClr val="777777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42" name="Rectangle 258"/>
              <p:cNvSpPr>
                <a:spLocks noChangeArrowheads="1"/>
              </p:cNvSpPr>
              <p:nvPr/>
            </p:nvSpPr>
            <p:spPr bwMode="auto">
              <a:xfrm>
                <a:off x="3188380" y="1027339"/>
                <a:ext cx="130175" cy="115888"/>
              </a:xfrm>
              <a:prstGeom prst="rect">
                <a:avLst/>
              </a:prstGeom>
              <a:gradFill rotWithShape="1">
                <a:gsLst>
                  <a:gs pos="0">
                    <a:srgbClr val="5F5F5F"/>
                  </a:gs>
                  <a:gs pos="50000">
                    <a:srgbClr val="B9B9B9"/>
                  </a:gs>
                  <a:gs pos="100000">
                    <a:srgbClr val="5F5F5F"/>
                  </a:gs>
                </a:gsLst>
                <a:lin ang="5400000" scaled="1"/>
              </a:gradFill>
              <a:ln w="3175">
                <a:solidFill>
                  <a:srgbClr val="5F5F5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43" name="Rectangle 258"/>
              <p:cNvSpPr>
                <a:spLocks noChangeArrowheads="1"/>
              </p:cNvSpPr>
              <p:nvPr/>
            </p:nvSpPr>
            <p:spPr bwMode="auto">
              <a:xfrm>
                <a:off x="2682194" y="1027339"/>
                <a:ext cx="164418" cy="110217"/>
              </a:xfrm>
              <a:prstGeom prst="rect">
                <a:avLst/>
              </a:prstGeom>
              <a:gradFill rotWithShape="1">
                <a:gsLst>
                  <a:gs pos="0">
                    <a:srgbClr val="5F5F5F"/>
                  </a:gs>
                  <a:gs pos="50000">
                    <a:srgbClr val="B9B9B9"/>
                  </a:gs>
                  <a:gs pos="100000">
                    <a:srgbClr val="5F5F5F"/>
                  </a:gs>
                </a:gsLst>
                <a:lin ang="5400000" scaled="1"/>
              </a:gradFill>
              <a:ln w="3175">
                <a:solidFill>
                  <a:srgbClr val="5F5F5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44" name="Text Box 259"/>
              <p:cNvSpPr txBox="1">
                <a:spLocks noChangeArrowheads="1"/>
              </p:cNvSpPr>
              <p:nvPr/>
            </p:nvSpPr>
            <p:spPr bwMode="auto">
              <a:xfrm>
                <a:off x="3032126" y="988560"/>
                <a:ext cx="431800" cy="184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1412" tIns="45707" rIns="91412" bIns="45707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600" b="1" dirty="0"/>
                  <a:t>HD</a:t>
                </a:r>
              </a:p>
            </p:txBody>
          </p:sp>
          <p:sp>
            <p:nvSpPr>
              <p:cNvPr id="845" name="Text Box 259"/>
              <p:cNvSpPr txBox="1">
                <a:spLocks noChangeArrowheads="1"/>
              </p:cNvSpPr>
              <p:nvPr/>
            </p:nvSpPr>
            <p:spPr bwMode="auto">
              <a:xfrm>
                <a:off x="2553157" y="988560"/>
                <a:ext cx="431800" cy="184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1412" tIns="45707" rIns="91412" bIns="45707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600" b="1" dirty="0" smtClean="0"/>
                  <a:t>HM</a:t>
                </a:r>
                <a:endParaRPr lang="fr-FR" sz="600" b="1" dirty="0"/>
              </a:p>
            </p:txBody>
          </p:sp>
        </p:grpSp>
        <p:grpSp>
          <p:nvGrpSpPr>
            <p:cNvPr id="827" name="Groupe 47"/>
            <p:cNvGrpSpPr/>
            <p:nvPr/>
          </p:nvGrpSpPr>
          <p:grpSpPr>
            <a:xfrm>
              <a:off x="2683328" y="1163410"/>
              <a:ext cx="1366611" cy="115888"/>
              <a:chOff x="2530928" y="1326696"/>
              <a:chExt cx="1366611" cy="115888"/>
            </a:xfrm>
          </p:grpSpPr>
          <p:sp>
            <p:nvSpPr>
              <p:cNvPr id="837" name="Rectangle 244"/>
              <p:cNvSpPr>
                <a:spLocks noChangeArrowheads="1"/>
              </p:cNvSpPr>
              <p:nvPr/>
            </p:nvSpPr>
            <p:spPr bwMode="auto">
              <a:xfrm>
                <a:off x="3522889" y="1342120"/>
                <a:ext cx="374650" cy="85725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50000">
                    <a:srgbClr val="B6FFB6"/>
                  </a:gs>
                  <a:gs pos="100000">
                    <a:srgbClr val="00FF00"/>
                  </a:gs>
                </a:gsLst>
                <a:lin ang="5400000" scaled="1"/>
              </a:gradFill>
              <a:ln w="9525">
                <a:solidFill>
                  <a:srgbClr val="00FF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38" name="Rectangle 257"/>
              <p:cNvSpPr>
                <a:spLocks noChangeArrowheads="1"/>
              </p:cNvSpPr>
              <p:nvPr/>
            </p:nvSpPr>
            <p:spPr bwMode="auto">
              <a:xfrm>
                <a:off x="2530928" y="1342571"/>
                <a:ext cx="963613" cy="88900"/>
              </a:xfrm>
              <a:prstGeom prst="rect">
                <a:avLst/>
              </a:prstGeom>
              <a:gradFill rotWithShape="1">
                <a:gsLst>
                  <a:gs pos="0">
                    <a:srgbClr val="5F5F5F"/>
                  </a:gs>
                  <a:gs pos="50000">
                    <a:srgbClr val="B9B9B9"/>
                  </a:gs>
                  <a:gs pos="100000">
                    <a:srgbClr val="5F5F5F"/>
                  </a:gs>
                </a:gsLst>
                <a:lin ang="5400000" scaled="1"/>
              </a:gradFill>
              <a:ln w="9525">
                <a:solidFill>
                  <a:srgbClr val="777777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39" name="Rectangle 258"/>
              <p:cNvSpPr>
                <a:spLocks noChangeArrowheads="1"/>
              </p:cNvSpPr>
              <p:nvPr/>
            </p:nvSpPr>
            <p:spPr bwMode="auto">
              <a:xfrm>
                <a:off x="3204708" y="1326696"/>
                <a:ext cx="130175" cy="115888"/>
              </a:xfrm>
              <a:prstGeom prst="rect">
                <a:avLst/>
              </a:prstGeom>
              <a:gradFill rotWithShape="1">
                <a:gsLst>
                  <a:gs pos="0">
                    <a:srgbClr val="5F5F5F"/>
                  </a:gs>
                  <a:gs pos="50000">
                    <a:srgbClr val="B9B9B9"/>
                  </a:gs>
                  <a:gs pos="100000">
                    <a:srgbClr val="5F5F5F"/>
                  </a:gs>
                </a:gsLst>
                <a:lin ang="5400000" scaled="1"/>
              </a:gradFill>
              <a:ln w="3175">
                <a:solidFill>
                  <a:srgbClr val="5F5F5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40" name="Rectangle 258"/>
              <p:cNvSpPr>
                <a:spLocks noChangeArrowheads="1"/>
              </p:cNvSpPr>
              <p:nvPr/>
            </p:nvSpPr>
            <p:spPr bwMode="auto">
              <a:xfrm>
                <a:off x="2698522" y="1326696"/>
                <a:ext cx="164418" cy="110217"/>
              </a:xfrm>
              <a:prstGeom prst="rect">
                <a:avLst/>
              </a:prstGeom>
              <a:gradFill rotWithShape="1">
                <a:gsLst>
                  <a:gs pos="0">
                    <a:srgbClr val="5F5F5F"/>
                  </a:gs>
                  <a:gs pos="50000">
                    <a:srgbClr val="B9B9B9"/>
                  </a:gs>
                  <a:gs pos="100000">
                    <a:srgbClr val="5F5F5F"/>
                  </a:gs>
                </a:gsLst>
                <a:lin ang="5400000" scaled="1"/>
              </a:gradFill>
              <a:ln w="3175">
                <a:solidFill>
                  <a:srgbClr val="5F5F5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828" name="Groupe 48"/>
            <p:cNvGrpSpPr/>
            <p:nvPr/>
          </p:nvGrpSpPr>
          <p:grpSpPr>
            <a:xfrm>
              <a:off x="2695576" y="1430110"/>
              <a:ext cx="1169079" cy="115888"/>
              <a:chOff x="2341790" y="1626053"/>
              <a:chExt cx="1169079" cy="115888"/>
            </a:xfrm>
          </p:grpSpPr>
          <p:grpSp>
            <p:nvGrpSpPr>
              <p:cNvPr id="832" name="Groupe 43"/>
              <p:cNvGrpSpPr/>
              <p:nvPr/>
            </p:nvGrpSpPr>
            <p:grpSpPr>
              <a:xfrm>
                <a:off x="2547256" y="1626053"/>
                <a:ext cx="963613" cy="115888"/>
                <a:chOff x="2547256" y="1626053"/>
                <a:chExt cx="963613" cy="115888"/>
              </a:xfrm>
            </p:grpSpPr>
            <p:sp>
              <p:nvSpPr>
                <p:cNvPr id="834" name="Rectangle 257"/>
                <p:cNvSpPr>
                  <a:spLocks noChangeArrowheads="1"/>
                </p:cNvSpPr>
                <p:nvPr/>
              </p:nvSpPr>
              <p:spPr bwMode="auto">
                <a:xfrm>
                  <a:off x="2547256" y="1641928"/>
                  <a:ext cx="963613" cy="88900"/>
                </a:xfrm>
                <a:prstGeom prst="rect">
                  <a:avLst/>
                </a:prstGeom>
                <a:gradFill rotWithShape="1">
                  <a:gsLst>
                    <a:gs pos="0">
                      <a:srgbClr val="5F5F5F"/>
                    </a:gs>
                    <a:gs pos="50000">
                      <a:srgbClr val="B9B9B9"/>
                    </a:gs>
                    <a:gs pos="100000">
                      <a:srgbClr val="5F5F5F"/>
                    </a:gs>
                  </a:gsLst>
                  <a:lin ang="5400000" scaled="1"/>
                </a:gradFill>
                <a:ln w="9525">
                  <a:solidFill>
                    <a:srgbClr val="777777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835" name="Rectangle 258"/>
                <p:cNvSpPr>
                  <a:spLocks noChangeArrowheads="1"/>
                </p:cNvSpPr>
                <p:nvPr/>
              </p:nvSpPr>
              <p:spPr bwMode="auto">
                <a:xfrm>
                  <a:off x="3221036" y="1626053"/>
                  <a:ext cx="130175" cy="115888"/>
                </a:xfrm>
                <a:prstGeom prst="rect">
                  <a:avLst/>
                </a:prstGeom>
                <a:gradFill rotWithShape="1">
                  <a:gsLst>
                    <a:gs pos="0">
                      <a:srgbClr val="5F5F5F"/>
                    </a:gs>
                    <a:gs pos="50000">
                      <a:srgbClr val="B9B9B9"/>
                    </a:gs>
                    <a:gs pos="100000">
                      <a:srgbClr val="5F5F5F"/>
                    </a:gs>
                  </a:gsLst>
                  <a:lin ang="5400000" scaled="1"/>
                </a:gradFill>
                <a:ln w="317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836" name="Rectangle 258"/>
                <p:cNvSpPr>
                  <a:spLocks noChangeArrowheads="1"/>
                </p:cNvSpPr>
                <p:nvPr/>
              </p:nvSpPr>
              <p:spPr bwMode="auto">
                <a:xfrm>
                  <a:off x="2714850" y="1626053"/>
                  <a:ext cx="164418" cy="110217"/>
                </a:xfrm>
                <a:prstGeom prst="rect">
                  <a:avLst/>
                </a:prstGeom>
                <a:gradFill rotWithShape="1">
                  <a:gsLst>
                    <a:gs pos="0">
                      <a:srgbClr val="5F5F5F"/>
                    </a:gs>
                    <a:gs pos="50000">
                      <a:srgbClr val="B9B9B9"/>
                    </a:gs>
                    <a:gs pos="100000">
                      <a:srgbClr val="5F5F5F"/>
                    </a:gs>
                  </a:gsLst>
                  <a:lin ang="5400000" scaled="1"/>
                </a:gradFill>
                <a:ln w="3175">
                  <a:solidFill>
                    <a:srgbClr val="5F5F5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833" name="Rectangle 251"/>
              <p:cNvSpPr>
                <a:spLocks noChangeArrowheads="1"/>
              </p:cNvSpPr>
              <p:nvPr/>
            </p:nvSpPr>
            <p:spPr bwMode="auto">
              <a:xfrm>
                <a:off x="2341790" y="1652811"/>
                <a:ext cx="179388" cy="85725"/>
              </a:xfrm>
              <a:prstGeom prst="rect">
                <a:avLst/>
              </a:prstGeom>
              <a:gradFill rotWithShape="1">
                <a:gsLst>
                  <a:gs pos="0">
                    <a:srgbClr val="00FF00"/>
                  </a:gs>
                  <a:gs pos="50000">
                    <a:srgbClr val="B6FFB6"/>
                  </a:gs>
                  <a:gs pos="100000">
                    <a:srgbClr val="00FF00"/>
                  </a:gs>
                </a:gsLst>
                <a:lin ang="5400000" scaled="1"/>
              </a:gradFill>
              <a:ln w="9525">
                <a:solidFill>
                  <a:srgbClr val="00FF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829" name="Text Box 243"/>
            <p:cNvSpPr txBox="1">
              <a:spLocks noChangeArrowheads="1"/>
            </p:cNvSpPr>
            <p:nvPr/>
          </p:nvSpPr>
          <p:spPr bwMode="auto">
            <a:xfrm>
              <a:off x="2246764" y="1101950"/>
              <a:ext cx="484188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12" tIns="45707" rIns="91412" bIns="45707" anchor="ctr"/>
            <a:lstStyle/>
            <a:p>
              <a:pPr algn="r">
                <a:spcBef>
                  <a:spcPct val="50000"/>
                </a:spcBef>
              </a:pPr>
              <a:r>
                <a:rPr lang="fr-FR" sz="900" b="1" dirty="0" err="1" smtClean="0"/>
                <a:t>Hth</a:t>
              </a:r>
              <a:r>
                <a:rPr lang="fr-FR" sz="900" b="1" dirty="0" err="1" smtClean="0">
                  <a:solidFill>
                    <a:srgbClr val="00FF00"/>
                  </a:solidFill>
                </a:rPr>
                <a:t>VN</a:t>
              </a:r>
              <a:endParaRPr lang="fr-FR" sz="900" b="1" dirty="0"/>
            </a:p>
          </p:txBody>
        </p:sp>
        <p:sp>
          <p:nvSpPr>
            <p:cNvPr id="830" name="Text Box 249"/>
            <p:cNvSpPr txBox="1">
              <a:spLocks noChangeArrowheads="1"/>
            </p:cNvSpPr>
            <p:nvPr/>
          </p:nvSpPr>
          <p:spPr bwMode="auto">
            <a:xfrm>
              <a:off x="2257652" y="1379988"/>
              <a:ext cx="484188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12" tIns="45707" rIns="91412" bIns="45707"/>
            <a:lstStyle/>
            <a:p>
              <a:pPr algn="r">
                <a:spcBef>
                  <a:spcPct val="50000"/>
                </a:spcBef>
              </a:pPr>
              <a:r>
                <a:rPr lang="fr-FR" sz="900" b="1" dirty="0" err="1" smtClean="0">
                  <a:solidFill>
                    <a:srgbClr val="00FF00"/>
                  </a:solidFill>
                </a:rPr>
                <a:t>VC</a:t>
              </a:r>
              <a:r>
                <a:rPr lang="fr-FR" sz="900" b="1" dirty="0" err="1" smtClean="0"/>
                <a:t>Hth</a:t>
              </a:r>
              <a:endParaRPr lang="fr-FR" sz="900" b="1" dirty="0"/>
            </a:p>
          </p:txBody>
        </p:sp>
        <p:sp>
          <p:nvSpPr>
            <p:cNvPr id="831" name="Text Box 256"/>
            <p:cNvSpPr txBox="1">
              <a:spLocks noChangeArrowheads="1"/>
            </p:cNvSpPr>
            <p:nvPr/>
          </p:nvSpPr>
          <p:spPr bwMode="auto">
            <a:xfrm>
              <a:off x="2203222" y="819374"/>
              <a:ext cx="484188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12" tIns="45707" rIns="91412" bIns="45707" anchor="ctr"/>
            <a:lstStyle/>
            <a:p>
              <a:pPr algn="r">
                <a:spcBef>
                  <a:spcPct val="50000"/>
                </a:spcBef>
              </a:pPr>
              <a:r>
                <a:rPr lang="fr-FR" sz="900" b="1" dirty="0" err="1" smtClean="0"/>
                <a:t>Hth</a:t>
              </a:r>
              <a:endParaRPr lang="fr-FR" sz="900" b="1" dirty="0"/>
            </a:p>
          </p:txBody>
        </p:sp>
      </p:grpSp>
      <p:sp>
        <p:nvSpPr>
          <p:cNvPr id="846" name="Text Box 332"/>
          <p:cNvSpPr txBox="1">
            <a:spLocks noChangeArrowheads="1"/>
          </p:cNvSpPr>
          <p:nvPr/>
        </p:nvSpPr>
        <p:spPr bwMode="auto">
          <a:xfrm>
            <a:off x="601446" y="496434"/>
            <a:ext cx="1651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000" b="1" dirty="0"/>
              <a:t>A</a:t>
            </a:r>
            <a:endParaRPr lang="fr-FR" sz="1000" b="1" dirty="0">
              <a:solidFill>
                <a:srgbClr val="00FF00"/>
              </a:solidFill>
            </a:endParaRPr>
          </a:p>
        </p:txBody>
      </p:sp>
      <p:pic>
        <p:nvPicPr>
          <p:cNvPr id="847" name="Picture 59" descr="VNE VCHth"/>
          <p:cNvPicPr preferRelativeResize="0">
            <a:picLocks noChangeArrowheads="1"/>
          </p:cNvPicPr>
          <p:nvPr/>
        </p:nvPicPr>
        <p:blipFill>
          <a:blip r:embed="rId2" cstate="print">
            <a:lum bright="-6000" contrast="12000"/>
          </a:blip>
          <a:srcRect/>
          <a:stretch>
            <a:fillRect/>
          </a:stretch>
        </p:blipFill>
        <p:spPr bwMode="auto">
          <a:xfrm>
            <a:off x="2852746" y="1590450"/>
            <a:ext cx="1439862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8" name="Text Box 358"/>
          <p:cNvSpPr txBox="1">
            <a:spLocks noChangeArrowheads="1"/>
          </p:cNvSpPr>
          <p:nvPr/>
        </p:nvSpPr>
        <p:spPr bwMode="auto">
          <a:xfrm>
            <a:off x="3305183" y="631600"/>
            <a:ext cx="55245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900" b="1" i="1"/>
              <a:t>en</a:t>
            </a:r>
            <a:r>
              <a:rPr lang="fr-FR" sz="900" b="1"/>
              <a:t>Gal4 &gt;</a:t>
            </a:r>
            <a:endParaRPr lang="fr-FR" sz="900" b="1">
              <a:solidFill>
                <a:srgbClr val="00FF00"/>
              </a:solidFill>
            </a:endParaRPr>
          </a:p>
        </p:txBody>
      </p:sp>
      <p:pic>
        <p:nvPicPr>
          <p:cNvPr id="849" name="Picture 88" descr="Untitl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2746" y="820512"/>
            <a:ext cx="143986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0" name="Text Box 274"/>
          <p:cNvSpPr txBox="1">
            <a:spLocks noChangeArrowheads="1"/>
          </p:cNvSpPr>
          <p:nvPr/>
        </p:nvSpPr>
        <p:spPr bwMode="auto">
          <a:xfrm>
            <a:off x="2852746" y="1563462"/>
            <a:ext cx="620712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 b="1">
                <a:solidFill>
                  <a:schemeClr val="bg1"/>
                </a:solidFill>
              </a:rPr>
              <a:t>VCHth VNE</a:t>
            </a:r>
          </a:p>
        </p:txBody>
      </p:sp>
      <p:sp>
        <p:nvSpPr>
          <p:cNvPr id="851" name="Text Box 274"/>
          <p:cNvSpPr txBox="1">
            <a:spLocks noChangeArrowheads="1"/>
          </p:cNvSpPr>
          <p:nvPr/>
        </p:nvSpPr>
        <p:spPr bwMode="auto">
          <a:xfrm>
            <a:off x="2852746" y="836387"/>
            <a:ext cx="620712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 b="1">
                <a:solidFill>
                  <a:schemeClr val="bg1"/>
                </a:solidFill>
              </a:rPr>
              <a:t>HthVN VCE</a:t>
            </a:r>
          </a:p>
        </p:txBody>
      </p:sp>
      <p:sp>
        <p:nvSpPr>
          <p:cNvPr id="852" name="Text Box 332"/>
          <p:cNvSpPr txBox="1">
            <a:spLocks noChangeArrowheads="1"/>
          </p:cNvSpPr>
          <p:nvPr/>
        </p:nvSpPr>
        <p:spPr bwMode="auto">
          <a:xfrm>
            <a:off x="2655668" y="501877"/>
            <a:ext cx="1651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 algn="r">
              <a:spcBef>
                <a:spcPct val="50000"/>
              </a:spcBef>
            </a:pPr>
            <a:r>
              <a:rPr lang="fr-FR" sz="1000" b="1" dirty="0" smtClean="0"/>
              <a:t>B</a:t>
            </a:r>
            <a:endParaRPr lang="fr-FR" sz="1000" b="1" dirty="0">
              <a:solidFill>
                <a:srgbClr val="00FF00"/>
              </a:solidFill>
            </a:endParaRPr>
          </a:p>
        </p:txBody>
      </p:sp>
      <p:pic>
        <p:nvPicPr>
          <p:cNvPr id="853" name="Picture 80" descr="enGal4 VCHth VNE102D 29C 2Gra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2912" y="1589993"/>
            <a:ext cx="143986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4" name="Text Box 360"/>
          <p:cNvSpPr txBox="1">
            <a:spLocks noChangeArrowheads="1"/>
          </p:cNvSpPr>
          <p:nvPr/>
        </p:nvSpPr>
        <p:spPr bwMode="auto">
          <a:xfrm>
            <a:off x="4682912" y="1564593"/>
            <a:ext cx="330200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800" b="1" dirty="0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fr-FR" sz="800" b="1" dirty="0">
                <a:solidFill>
                  <a:srgbClr val="DDDDDD"/>
                </a:solidFill>
              </a:rPr>
              <a:t>GFP</a:t>
            </a:r>
          </a:p>
        </p:txBody>
      </p:sp>
      <p:pic>
        <p:nvPicPr>
          <p:cNvPr id="855" name="Picture 82" descr="HthV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2911" y="824138"/>
            <a:ext cx="143986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6" name="Text Box 360"/>
          <p:cNvSpPr txBox="1">
            <a:spLocks noChangeArrowheads="1"/>
          </p:cNvSpPr>
          <p:nvPr/>
        </p:nvSpPr>
        <p:spPr bwMode="auto">
          <a:xfrm>
            <a:off x="4682911" y="798738"/>
            <a:ext cx="330200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800" b="1" dirty="0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fr-FR" sz="800" b="1" dirty="0">
                <a:solidFill>
                  <a:srgbClr val="DDDDDD"/>
                </a:solidFill>
              </a:rPr>
              <a:t>GFP</a:t>
            </a:r>
          </a:p>
        </p:txBody>
      </p:sp>
      <p:sp>
        <p:nvSpPr>
          <p:cNvPr id="857" name="Text Box 274"/>
          <p:cNvSpPr txBox="1">
            <a:spLocks noChangeArrowheads="1"/>
          </p:cNvSpPr>
          <p:nvPr/>
        </p:nvSpPr>
        <p:spPr bwMode="auto">
          <a:xfrm>
            <a:off x="4682911" y="1375001"/>
            <a:ext cx="382587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 b="1" dirty="0" err="1">
                <a:solidFill>
                  <a:schemeClr val="bg1"/>
                </a:solidFill>
              </a:rPr>
              <a:t>HthVN</a:t>
            </a:r>
            <a:endParaRPr lang="fr-FR" sz="800" b="1" dirty="0">
              <a:solidFill>
                <a:schemeClr val="bg1"/>
              </a:solidFill>
            </a:endParaRPr>
          </a:p>
        </p:txBody>
      </p:sp>
      <p:sp>
        <p:nvSpPr>
          <p:cNvPr id="858" name="Text Box 274"/>
          <p:cNvSpPr txBox="1">
            <a:spLocks noChangeArrowheads="1"/>
          </p:cNvSpPr>
          <p:nvPr/>
        </p:nvSpPr>
        <p:spPr bwMode="auto">
          <a:xfrm>
            <a:off x="4682912" y="2140855"/>
            <a:ext cx="382587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800" b="1">
                <a:solidFill>
                  <a:schemeClr val="bg1"/>
                </a:solidFill>
              </a:rPr>
              <a:t>VCHth</a:t>
            </a:r>
          </a:p>
        </p:txBody>
      </p:sp>
      <p:sp>
        <p:nvSpPr>
          <p:cNvPr id="859" name="Text Box 276"/>
          <p:cNvSpPr txBox="1">
            <a:spLocks noChangeArrowheads="1"/>
          </p:cNvSpPr>
          <p:nvPr/>
        </p:nvSpPr>
        <p:spPr bwMode="auto">
          <a:xfrm>
            <a:off x="5120380" y="626381"/>
            <a:ext cx="55245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900" b="1" i="1"/>
              <a:t>en</a:t>
            </a:r>
            <a:r>
              <a:rPr lang="fr-FR" sz="900" b="1"/>
              <a:t>Gal4 </a:t>
            </a:r>
            <a:r>
              <a:rPr lang="fr-FR" sz="900" b="1" i="1"/>
              <a:t>&gt;</a:t>
            </a:r>
            <a:endParaRPr lang="fr-FR" sz="900" b="1">
              <a:solidFill>
                <a:srgbClr val="00FF00"/>
              </a:solidFill>
            </a:endParaRPr>
          </a:p>
        </p:txBody>
      </p:sp>
      <p:sp>
        <p:nvSpPr>
          <p:cNvPr id="860" name="Text Box 332"/>
          <p:cNvSpPr txBox="1">
            <a:spLocks noChangeArrowheads="1"/>
          </p:cNvSpPr>
          <p:nvPr/>
        </p:nvSpPr>
        <p:spPr bwMode="auto">
          <a:xfrm>
            <a:off x="4450002" y="496434"/>
            <a:ext cx="1651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000" b="1" dirty="0"/>
              <a:t>C</a:t>
            </a:r>
            <a:endParaRPr lang="fr-FR" sz="1000" b="1" dirty="0">
              <a:solidFill>
                <a:srgbClr val="00FF00"/>
              </a:solidFill>
            </a:endParaRPr>
          </a:p>
        </p:txBody>
      </p:sp>
      <p:sp>
        <p:nvSpPr>
          <p:cNvPr id="861" name="Text Box 331"/>
          <p:cNvSpPr txBox="1">
            <a:spLocks noChangeArrowheads="1"/>
          </p:cNvSpPr>
          <p:nvPr/>
        </p:nvSpPr>
        <p:spPr bwMode="auto">
          <a:xfrm>
            <a:off x="2738211" y="2740706"/>
            <a:ext cx="14398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5997" tIns="35997" rIns="35997" bIns="35997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400" b="1" dirty="0" err="1"/>
              <a:t>Additional</a:t>
            </a:r>
            <a:r>
              <a:rPr lang="fr-FR" sz="1400" b="1" dirty="0"/>
              <a:t> File </a:t>
            </a:r>
            <a:r>
              <a:rPr lang="fr-FR" sz="1400" b="1" dirty="0" smtClean="0"/>
              <a:t>3</a:t>
            </a:r>
            <a:endParaRPr lang="fr-FR" sz="1400" b="1" dirty="0">
              <a:solidFill>
                <a:srgbClr val="00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30</Words>
  <Application>Microsoft Office PowerPoint</Application>
  <PresentationFormat>Format A4 (210 x 297 mm)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merabet</dc:creator>
  <cp:lastModifiedBy>merabet</cp:lastModifiedBy>
  <cp:revision>11</cp:revision>
  <dcterms:created xsi:type="dcterms:W3CDTF">2010-11-23T20:11:17Z</dcterms:created>
  <dcterms:modified xsi:type="dcterms:W3CDTF">2010-11-23T20:18:09Z</dcterms:modified>
</cp:coreProperties>
</file>