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2491" y="-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74F7-2411-4139-83EA-498A4C30E715}" type="datetimeFigureOut">
              <a:rPr lang="fr-FR" smtClean="0"/>
              <a:t>23/11/2010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C5D7-0F3F-4BFB-B72E-AC0D18B3B86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74F7-2411-4139-83EA-498A4C30E715}" type="datetimeFigureOut">
              <a:rPr lang="fr-FR" smtClean="0"/>
              <a:t>23/11/2010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C5D7-0F3F-4BFB-B72E-AC0D18B3B86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74F7-2411-4139-83EA-498A4C30E715}" type="datetimeFigureOut">
              <a:rPr lang="fr-FR" smtClean="0"/>
              <a:t>23/11/2010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C5D7-0F3F-4BFB-B72E-AC0D18B3B86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74F7-2411-4139-83EA-498A4C30E715}" type="datetimeFigureOut">
              <a:rPr lang="fr-FR" smtClean="0"/>
              <a:t>23/11/2010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C5D7-0F3F-4BFB-B72E-AC0D18B3B86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74F7-2411-4139-83EA-498A4C30E715}" type="datetimeFigureOut">
              <a:rPr lang="fr-FR" smtClean="0"/>
              <a:t>23/11/2010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C5D7-0F3F-4BFB-B72E-AC0D18B3B86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74F7-2411-4139-83EA-498A4C30E715}" type="datetimeFigureOut">
              <a:rPr lang="fr-FR" smtClean="0"/>
              <a:t>23/11/2010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C5D7-0F3F-4BFB-B72E-AC0D18B3B86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74F7-2411-4139-83EA-498A4C30E715}" type="datetimeFigureOut">
              <a:rPr lang="fr-FR" smtClean="0"/>
              <a:t>23/11/2010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C5D7-0F3F-4BFB-B72E-AC0D18B3B86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74F7-2411-4139-83EA-498A4C30E715}" type="datetimeFigureOut">
              <a:rPr lang="fr-FR" smtClean="0"/>
              <a:t>23/11/2010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C5D7-0F3F-4BFB-B72E-AC0D18B3B86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74F7-2411-4139-83EA-498A4C30E715}" type="datetimeFigureOut">
              <a:rPr lang="fr-FR" smtClean="0"/>
              <a:t>23/11/2010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C5D7-0F3F-4BFB-B72E-AC0D18B3B86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74F7-2411-4139-83EA-498A4C30E715}" type="datetimeFigureOut">
              <a:rPr lang="fr-FR" smtClean="0"/>
              <a:t>23/11/2010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C5D7-0F3F-4BFB-B72E-AC0D18B3B86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74F7-2411-4139-83EA-498A4C30E715}" type="datetimeFigureOut">
              <a:rPr lang="fr-FR" smtClean="0"/>
              <a:t>23/11/2010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C5D7-0F3F-4BFB-B72E-AC0D18B3B86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574F7-2411-4139-83EA-498A4C30E715}" type="datetimeFigureOut">
              <a:rPr lang="fr-FR" smtClean="0"/>
              <a:t>23/11/2010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EC5D7-0F3F-4BFB-B72E-AC0D18B3B86D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2" name="Picture 5"/>
          <p:cNvPicPr preferRelativeResize="0">
            <a:picLocks noChangeArrowheads="1"/>
          </p:cNvPicPr>
          <p:nvPr/>
        </p:nvPicPr>
        <p:blipFill>
          <a:blip r:embed="rId2" cstate="print">
            <a:lum bright="12000" contrast="22000"/>
          </a:blip>
          <a:srcRect b="4344"/>
          <a:stretch>
            <a:fillRect/>
          </a:stretch>
        </p:blipFill>
        <p:spPr bwMode="auto">
          <a:xfrm>
            <a:off x="3467100" y="1249363"/>
            <a:ext cx="1439863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3" name="Picture 4"/>
          <p:cNvPicPr preferRelativeResize="0">
            <a:picLocks noChangeArrowheads="1"/>
          </p:cNvPicPr>
          <p:nvPr/>
        </p:nvPicPr>
        <p:blipFill>
          <a:blip r:embed="rId3" cstate="print"/>
          <a:srcRect b="8173"/>
          <a:stretch>
            <a:fillRect/>
          </a:stretch>
        </p:blipFill>
        <p:spPr bwMode="auto">
          <a:xfrm>
            <a:off x="3467100" y="487363"/>
            <a:ext cx="1439863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4" name="Picture 2"/>
          <p:cNvPicPr preferRelativeResize="0">
            <a:picLocks noChangeArrowheads="1"/>
          </p:cNvPicPr>
          <p:nvPr/>
        </p:nvPicPr>
        <p:blipFill>
          <a:blip r:embed="rId4" cstate="print">
            <a:lum bright="8000" contrast="22000"/>
          </a:blip>
          <a:srcRect/>
          <a:stretch>
            <a:fillRect/>
          </a:stretch>
        </p:blipFill>
        <p:spPr bwMode="auto">
          <a:xfrm>
            <a:off x="1949450" y="1249363"/>
            <a:ext cx="1439863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5" name="Picture 3"/>
          <p:cNvPicPr preferRelativeResize="0">
            <a:picLocks noChangeArrowheads="1"/>
          </p:cNvPicPr>
          <p:nvPr/>
        </p:nvPicPr>
        <p:blipFill>
          <a:blip r:embed="rId5" cstate="print"/>
          <a:srcRect b="4700"/>
          <a:stretch>
            <a:fillRect/>
          </a:stretch>
        </p:blipFill>
        <p:spPr bwMode="auto">
          <a:xfrm>
            <a:off x="1949450" y="487363"/>
            <a:ext cx="1439863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6" name="Picture 4"/>
          <p:cNvPicPr preferRelativeResize="0">
            <a:picLocks noChangeArrowheads="1"/>
          </p:cNvPicPr>
          <p:nvPr/>
        </p:nvPicPr>
        <p:blipFill>
          <a:blip r:embed="rId6" cstate="print">
            <a:lum bright="18000" contrast="30000"/>
          </a:blip>
          <a:srcRect l="7343" t="4471" b="11108"/>
          <a:stretch>
            <a:fillRect/>
          </a:stretch>
        </p:blipFill>
        <p:spPr bwMode="auto">
          <a:xfrm>
            <a:off x="438150" y="1249363"/>
            <a:ext cx="1439863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7" name="Picture 3"/>
          <p:cNvPicPr preferRelativeResize="0">
            <a:picLocks noChangeArrowheads="1"/>
          </p:cNvPicPr>
          <p:nvPr/>
        </p:nvPicPr>
        <p:blipFill>
          <a:blip r:embed="rId7" cstate="print">
            <a:lum bright="6000" contrast="8000"/>
          </a:blip>
          <a:srcRect l="2116" t="2173" b="13902"/>
          <a:stretch>
            <a:fillRect/>
          </a:stretch>
        </p:blipFill>
        <p:spPr bwMode="auto">
          <a:xfrm>
            <a:off x="438150" y="487363"/>
            <a:ext cx="1439863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8" name="Text Box 276"/>
          <p:cNvSpPr txBox="1">
            <a:spLocks noChangeArrowheads="1"/>
          </p:cNvSpPr>
          <p:nvPr/>
        </p:nvSpPr>
        <p:spPr bwMode="auto">
          <a:xfrm>
            <a:off x="576263" y="290513"/>
            <a:ext cx="116205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900" b="1" i="1"/>
              <a:t>PabdA</a:t>
            </a:r>
            <a:r>
              <a:rPr lang="fr-FR" sz="900" b="1"/>
              <a:t>Gal4 &gt; VN VC</a:t>
            </a:r>
            <a:endParaRPr lang="fr-FR" sz="900" b="1">
              <a:solidFill>
                <a:srgbClr val="00FF00"/>
              </a:solidFill>
            </a:endParaRPr>
          </a:p>
        </p:txBody>
      </p:sp>
      <p:sp>
        <p:nvSpPr>
          <p:cNvPr id="869" name="Text Box 331"/>
          <p:cNvSpPr txBox="1">
            <a:spLocks noChangeArrowheads="1"/>
          </p:cNvSpPr>
          <p:nvPr/>
        </p:nvSpPr>
        <p:spPr bwMode="auto">
          <a:xfrm>
            <a:off x="2708275" y="2085975"/>
            <a:ext cx="14398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400" b="1" dirty="0" err="1"/>
              <a:t>Additional</a:t>
            </a:r>
            <a:r>
              <a:rPr lang="fr-FR" sz="1400" b="1" dirty="0"/>
              <a:t> File </a:t>
            </a:r>
            <a:r>
              <a:rPr lang="fr-FR" sz="1400" b="1" dirty="0" smtClean="0"/>
              <a:t>4</a:t>
            </a:r>
            <a:endParaRPr lang="fr-FR" sz="1400" b="1" dirty="0">
              <a:solidFill>
                <a:srgbClr val="00FF00"/>
              </a:solidFill>
            </a:endParaRPr>
          </a:p>
        </p:txBody>
      </p:sp>
      <p:sp>
        <p:nvSpPr>
          <p:cNvPr id="870" name="Text Box 332"/>
          <p:cNvSpPr txBox="1">
            <a:spLocks noChangeArrowheads="1"/>
          </p:cNvSpPr>
          <p:nvPr/>
        </p:nvSpPr>
        <p:spPr bwMode="auto">
          <a:xfrm>
            <a:off x="295275" y="171450"/>
            <a:ext cx="1651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000" b="1"/>
              <a:t>A</a:t>
            </a:r>
            <a:endParaRPr lang="fr-FR" sz="1000" b="1">
              <a:solidFill>
                <a:srgbClr val="00FF00"/>
              </a:solidFill>
            </a:endParaRPr>
          </a:p>
        </p:txBody>
      </p:sp>
      <p:sp>
        <p:nvSpPr>
          <p:cNvPr id="871" name="Text Box 332"/>
          <p:cNvSpPr txBox="1">
            <a:spLocks noChangeArrowheads="1"/>
          </p:cNvSpPr>
          <p:nvPr/>
        </p:nvSpPr>
        <p:spPr bwMode="auto">
          <a:xfrm>
            <a:off x="4967288" y="171450"/>
            <a:ext cx="1651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000" b="1"/>
              <a:t>B</a:t>
            </a:r>
            <a:endParaRPr lang="fr-FR" sz="1000" b="1">
              <a:solidFill>
                <a:srgbClr val="00FF00"/>
              </a:solidFill>
            </a:endParaRPr>
          </a:p>
        </p:txBody>
      </p:sp>
      <p:sp>
        <p:nvSpPr>
          <p:cNvPr id="872" name="Text Box 276"/>
          <p:cNvSpPr txBox="1">
            <a:spLocks noChangeArrowheads="1"/>
          </p:cNvSpPr>
          <p:nvPr/>
        </p:nvSpPr>
        <p:spPr bwMode="auto">
          <a:xfrm>
            <a:off x="5272088" y="290513"/>
            <a:ext cx="108267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97" tIns="35997" rIns="35997" bIns="35997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900" b="1" i="1"/>
              <a:t>PabdA</a:t>
            </a:r>
            <a:r>
              <a:rPr lang="fr-FR" sz="900" b="1"/>
              <a:t>Gal4 &gt;</a:t>
            </a:r>
            <a:endParaRPr lang="fr-FR" sz="900" b="1">
              <a:solidFill>
                <a:srgbClr val="00FF00"/>
              </a:solidFill>
            </a:endParaRPr>
          </a:p>
        </p:txBody>
      </p:sp>
      <p:sp>
        <p:nvSpPr>
          <p:cNvPr id="873" name="Text Box 274"/>
          <p:cNvSpPr txBox="1">
            <a:spLocks noChangeArrowheads="1"/>
          </p:cNvSpPr>
          <p:nvPr/>
        </p:nvSpPr>
        <p:spPr bwMode="auto">
          <a:xfrm>
            <a:off x="438150" y="1036638"/>
            <a:ext cx="612775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 b="1">
                <a:solidFill>
                  <a:schemeClr val="bg1"/>
                </a:solidFill>
              </a:rPr>
              <a:t>2h/28H 4°C</a:t>
            </a:r>
          </a:p>
        </p:txBody>
      </p:sp>
      <p:sp>
        <p:nvSpPr>
          <p:cNvPr id="874" name="Text Box 276"/>
          <p:cNvSpPr txBox="1">
            <a:spLocks noChangeArrowheads="1"/>
          </p:cNvSpPr>
          <p:nvPr/>
        </p:nvSpPr>
        <p:spPr bwMode="auto">
          <a:xfrm>
            <a:off x="2046288" y="290513"/>
            <a:ext cx="12446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900" b="1" i="1"/>
              <a:t>PabdA</a:t>
            </a:r>
            <a:r>
              <a:rPr lang="fr-FR" sz="900" b="1"/>
              <a:t>Gal4 &gt; VN VCA</a:t>
            </a:r>
            <a:endParaRPr lang="fr-FR" sz="900" b="1">
              <a:solidFill>
                <a:srgbClr val="00FF00"/>
              </a:solidFill>
            </a:endParaRPr>
          </a:p>
        </p:txBody>
      </p:sp>
      <p:sp>
        <p:nvSpPr>
          <p:cNvPr id="875" name="Text Box 276"/>
          <p:cNvSpPr txBox="1">
            <a:spLocks noChangeArrowheads="1"/>
          </p:cNvSpPr>
          <p:nvPr/>
        </p:nvSpPr>
        <p:spPr bwMode="auto">
          <a:xfrm>
            <a:off x="3563938" y="290513"/>
            <a:ext cx="12446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900" b="1" i="1"/>
              <a:t>PabdA</a:t>
            </a:r>
            <a:r>
              <a:rPr lang="fr-FR" sz="900" b="1"/>
              <a:t>Gal4 &gt; VC VNA</a:t>
            </a:r>
            <a:endParaRPr lang="fr-FR" sz="900" b="1">
              <a:solidFill>
                <a:srgbClr val="00FF00"/>
              </a:solidFill>
            </a:endParaRPr>
          </a:p>
        </p:txBody>
      </p:sp>
      <p:sp>
        <p:nvSpPr>
          <p:cNvPr id="876" name="Text Box 274"/>
          <p:cNvSpPr txBox="1">
            <a:spLocks noChangeArrowheads="1"/>
          </p:cNvSpPr>
          <p:nvPr/>
        </p:nvSpPr>
        <p:spPr bwMode="auto">
          <a:xfrm>
            <a:off x="438150" y="1798638"/>
            <a:ext cx="449263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 b="1">
                <a:solidFill>
                  <a:schemeClr val="bg1"/>
                </a:solidFill>
              </a:rPr>
              <a:t>28h 4°C</a:t>
            </a:r>
          </a:p>
        </p:txBody>
      </p:sp>
      <p:sp>
        <p:nvSpPr>
          <p:cNvPr id="877" name="Text Box 274"/>
          <p:cNvSpPr txBox="1">
            <a:spLocks noChangeArrowheads="1"/>
          </p:cNvSpPr>
          <p:nvPr/>
        </p:nvSpPr>
        <p:spPr bwMode="auto">
          <a:xfrm>
            <a:off x="1949450" y="1036638"/>
            <a:ext cx="452438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 b="1">
                <a:solidFill>
                  <a:schemeClr val="bg1"/>
                </a:solidFill>
              </a:rPr>
              <a:t>28h 4°C</a:t>
            </a:r>
          </a:p>
        </p:txBody>
      </p:sp>
      <p:sp>
        <p:nvSpPr>
          <p:cNvPr id="878" name="Text Box 274"/>
          <p:cNvSpPr txBox="1">
            <a:spLocks noChangeArrowheads="1"/>
          </p:cNvSpPr>
          <p:nvPr/>
        </p:nvSpPr>
        <p:spPr bwMode="auto">
          <a:xfrm>
            <a:off x="1949450" y="1798638"/>
            <a:ext cx="449263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 b="1">
                <a:solidFill>
                  <a:schemeClr val="bg1"/>
                </a:solidFill>
              </a:rPr>
              <a:t>28h 4°C</a:t>
            </a:r>
          </a:p>
        </p:txBody>
      </p:sp>
      <p:sp>
        <p:nvSpPr>
          <p:cNvPr id="879" name="Text Box 274"/>
          <p:cNvSpPr txBox="1">
            <a:spLocks noChangeArrowheads="1"/>
          </p:cNvSpPr>
          <p:nvPr/>
        </p:nvSpPr>
        <p:spPr bwMode="auto">
          <a:xfrm>
            <a:off x="3467100" y="1036638"/>
            <a:ext cx="452438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 b="1">
                <a:solidFill>
                  <a:schemeClr val="bg1"/>
                </a:solidFill>
              </a:rPr>
              <a:t>28h 4°C</a:t>
            </a:r>
          </a:p>
        </p:txBody>
      </p:sp>
      <p:sp>
        <p:nvSpPr>
          <p:cNvPr id="880" name="Text Box 274"/>
          <p:cNvSpPr txBox="1">
            <a:spLocks noChangeArrowheads="1"/>
          </p:cNvSpPr>
          <p:nvPr/>
        </p:nvSpPr>
        <p:spPr bwMode="auto">
          <a:xfrm>
            <a:off x="3467100" y="1798638"/>
            <a:ext cx="449263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 b="1">
                <a:solidFill>
                  <a:schemeClr val="bg1"/>
                </a:solidFill>
              </a:rPr>
              <a:t>28h 4°C</a:t>
            </a:r>
          </a:p>
        </p:txBody>
      </p:sp>
      <p:pic>
        <p:nvPicPr>
          <p:cNvPr id="881" name="Picture 103" descr="abdAGal4 VNnls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83402" y="481920"/>
            <a:ext cx="143827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2" name="Picture 104" descr="MKA4 VC 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83403" y="1249364"/>
            <a:ext cx="143827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3" name="Text Box 274"/>
          <p:cNvSpPr txBox="1">
            <a:spLocks noChangeArrowheads="1"/>
          </p:cNvSpPr>
          <p:nvPr/>
        </p:nvSpPr>
        <p:spPr bwMode="auto">
          <a:xfrm>
            <a:off x="5083402" y="1031195"/>
            <a:ext cx="214312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 b="1" dirty="0" smtClean="0">
                <a:solidFill>
                  <a:schemeClr val="bg1"/>
                </a:solidFill>
              </a:rPr>
              <a:t>VN</a:t>
            </a:r>
            <a:endParaRPr lang="fr-FR" sz="800" b="1" dirty="0">
              <a:solidFill>
                <a:schemeClr val="bg1"/>
              </a:solidFill>
            </a:endParaRPr>
          </a:p>
        </p:txBody>
      </p:sp>
      <p:sp>
        <p:nvSpPr>
          <p:cNvPr id="884" name="Text Box 274"/>
          <p:cNvSpPr txBox="1">
            <a:spLocks noChangeArrowheads="1"/>
          </p:cNvSpPr>
          <p:nvPr/>
        </p:nvSpPr>
        <p:spPr bwMode="auto">
          <a:xfrm>
            <a:off x="5083403" y="1798639"/>
            <a:ext cx="214312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 b="1" dirty="0" smtClean="0">
                <a:solidFill>
                  <a:schemeClr val="bg1"/>
                </a:solidFill>
              </a:rPr>
              <a:t>VC</a:t>
            </a:r>
            <a:endParaRPr lang="fr-FR" sz="800" b="1" dirty="0">
              <a:solidFill>
                <a:schemeClr val="bg1"/>
              </a:solidFill>
            </a:endParaRPr>
          </a:p>
        </p:txBody>
      </p:sp>
      <p:sp>
        <p:nvSpPr>
          <p:cNvPr id="885" name="Text Box 274"/>
          <p:cNvSpPr txBox="1">
            <a:spLocks noChangeArrowheads="1"/>
          </p:cNvSpPr>
          <p:nvPr/>
        </p:nvSpPr>
        <p:spPr bwMode="auto">
          <a:xfrm>
            <a:off x="5083403" y="1227139"/>
            <a:ext cx="330200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800" b="1" dirty="0">
                <a:solidFill>
                  <a:srgbClr val="DDDDDD"/>
                </a:solidFill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sz="800" b="1" dirty="0">
                <a:solidFill>
                  <a:srgbClr val="DDDDDD"/>
                </a:solidFill>
                <a:cs typeface="Arial" charset="0"/>
              </a:rPr>
              <a:t>GFP</a:t>
            </a:r>
            <a:endParaRPr lang="en-US" sz="800" b="1" dirty="0">
              <a:solidFill>
                <a:srgbClr val="FF5050"/>
              </a:solidFill>
              <a:cs typeface="Arial" charset="0"/>
            </a:endParaRPr>
          </a:p>
        </p:txBody>
      </p:sp>
      <p:sp>
        <p:nvSpPr>
          <p:cNvPr id="886" name="Text Box 274"/>
          <p:cNvSpPr txBox="1">
            <a:spLocks noChangeArrowheads="1"/>
          </p:cNvSpPr>
          <p:nvPr/>
        </p:nvSpPr>
        <p:spPr bwMode="auto">
          <a:xfrm>
            <a:off x="5083402" y="459695"/>
            <a:ext cx="330200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800" b="1">
                <a:solidFill>
                  <a:srgbClr val="DDDDDD"/>
                </a:solidFill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sz="800" b="1">
                <a:solidFill>
                  <a:srgbClr val="DDDDDD"/>
                </a:solidFill>
                <a:cs typeface="Arial" charset="0"/>
              </a:rPr>
              <a:t>GFP</a:t>
            </a:r>
            <a:endParaRPr lang="en-US" sz="800" b="1">
              <a:solidFill>
                <a:srgbClr val="FF5050"/>
              </a:solidFill>
              <a:cs typeface="Arial" charset="0"/>
            </a:endParaRPr>
          </a:p>
        </p:txBody>
      </p:sp>
      <p:sp>
        <p:nvSpPr>
          <p:cNvPr id="887" name="Text Box 276"/>
          <p:cNvSpPr txBox="1">
            <a:spLocks noChangeArrowheads="1"/>
          </p:cNvSpPr>
          <p:nvPr/>
        </p:nvSpPr>
        <p:spPr bwMode="auto">
          <a:xfrm rot="-5400000">
            <a:off x="83344" y="724694"/>
            <a:ext cx="5476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900" b="1"/>
              <a:t>Stage 11</a:t>
            </a:r>
            <a:endParaRPr lang="fr-FR" sz="900" b="1">
              <a:solidFill>
                <a:srgbClr val="00FF00"/>
              </a:solidFill>
            </a:endParaRPr>
          </a:p>
        </p:txBody>
      </p:sp>
      <p:sp>
        <p:nvSpPr>
          <p:cNvPr id="888" name="Text Box 276"/>
          <p:cNvSpPr txBox="1">
            <a:spLocks noChangeArrowheads="1"/>
          </p:cNvSpPr>
          <p:nvPr/>
        </p:nvSpPr>
        <p:spPr bwMode="auto">
          <a:xfrm rot="-5400000">
            <a:off x="80963" y="1492250"/>
            <a:ext cx="547688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900" b="1"/>
              <a:t>Stage 14</a:t>
            </a:r>
            <a:endParaRPr lang="fr-FR" sz="900" b="1">
              <a:solidFill>
                <a:srgbClr val="00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41</Words>
  <Application>Microsoft Office PowerPoint</Application>
  <PresentationFormat>Format A4 (210 x 297 mm)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merabet</dc:creator>
  <cp:lastModifiedBy>merabet</cp:lastModifiedBy>
  <cp:revision>12</cp:revision>
  <dcterms:created xsi:type="dcterms:W3CDTF">2010-11-23T20:11:17Z</dcterms:created>
  <dcterms:modified xsi:type="dcterms:W3CDTF">2010-11-23T20:18:39Z</dcterms:modified>
</cp:coreProperties>
</file>