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7" r:id="rId4"/>
    <p:sldId id="266" r:id="rId5"/>
  </p:sldIdLst>
  <p:sldSz cx="6858000" cy="9144000" type="letter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912" y="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D1831-E10B-4F49-9278-3C9D5DB22074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85311-B5E3-43EB-A34E-CE096E74DD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EE8E3-1903-40EE-90DE-B5189A133CE2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72BAE-5191-46F9-8A13-9D47D1D0DA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F0E11-9DEB-4464-9CF9-3E660E385926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6DD41-4AA6-426F-8780-D76D4B4077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F92BA-728C-4504-AC1A-735D87392BD7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91339-B145-4F34-97F2-E6C8D0626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4714B-2D78-4A81-859B-816851FEA1B5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78098-8117-49FD-BED4-5894E1DE4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A8D54-1848-43B0-A2C5-D722DFAA117C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292C1-65CC-48CE-8D2F-C4899DEA9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42311-6F37-4AAD-B32E-F6D1E90DF923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67F57-6C6B-4B4B-814B-6A5FD6F4C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0F01F-6495-4610-A41E-4D84F409493F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C1F93-B4A8-49D3-87D3-B56149666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2186-5071-4923-8FEE-6DBF0A9EFA7A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63471-A315-441F-81BF-CEEAB489F2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368FE-ED5A-494A-B05C-DBEF9A882ED8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8D840-C127-4403-B068-926A7F9E7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97FB2-D943-44D7-B3DA-E59C6CBA3DE7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EF276-417F-4AA5-86AA-102A01E38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940017-1200-4182-94A2-C57EBE153596}" type="datetimeFigureOut">
              <a:rPr lang="en-US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2C466C-CD8F-4AE0-B40F-7F9F8AD43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4038600" y="15240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Prins et al., Suppl. Table 1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1981200" y="838200"/>
          <a:ext cx="2628900" cy="2039938"/>
        </p:xfrm>
        <a:graphic>
          <a:graphicData uri="http://schemas.openxmlformats.org/presentationml/2006/ole">
            <p:oleObj spid="_x0000_s2050" name="Worksheet" r:id="rId3" imgW="2324039" imgH="1904837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5"/>
          <p:cNvSpPr txBox="1">
            <a:spLocks noChangeArrowheads="1"/>
          </p:cNvSpPr>
          <p:nvPr/>
        </p:nvSpPr>
        <p:spPr bwMode="auto">
          <a:xfrm>
            <a:off x="4191000" y="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Prins et al., Suppl. Table 2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762000"/>
          <a:ext cx="4572000" cy="1109437"/>
        </p:xfrm>
        <a:graphic>
          <a:graphicData uri="http://schemas.openxmlformats.org/drawingml/2006/table">
            <a:tbl>
              <a:tblPr/>
              <a:tblGrid>
                <a:gridCol w="759889"/>
                <a:gridCol w="848543"/>
                <a:gridCol w="448968"/>
                <a:gridCol w="678201"/>
                <a:gridCol w="569917"/>
                <a:gridCol w="620576"/>
                <a:gridCol w="645906"/>
              </a:tblGrid>
              <a:tr h="18997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Table 2:  Dose Escalation Survival Data</a:t>
                      </a:r>
                    </a:p>
                  </a:txBody>
                  <a:tcPr marL="7599" marR="7599" marT="7599" marB="0" anchor="b">
                    <a:lnL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9" marR="7599" marT="759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9" marR="7599" marT="759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599" marR="7599" marT="7599" marB="0" anchor="b">
                    <a:lnL>
                      <a:noFill/>
                    </a:lnL>
                    <a:lnR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7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Dose of DC's</a:t>
                      </a:r>
                    </a:p>
                  </a:txBody>
                  <a:tcPr marL="7599" marR="7599" marT="7599" marB="0" anchor="ctr">
                    <a:lnL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Tumor Pathology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Avg. Age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# Patients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KPS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TTP (mo.)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OS (mo.)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3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1x10e6</a:t>
                      </a:r>
                    </a:p>
                  </a:txBody>
                  <a:tcPr marL="7599" marR="7599" marT="7599" marB="0" anchor="ctr">
                    <a:lnL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GBM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47.6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70-100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27.07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34.72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823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5x10e6</a:t>
                      </a:r>
                    </a:p>
                  </a:txBody>
                  <a:tcPr marL="7599" marR="7599" marT="7599" marB="0" anchor="ctr">
                    <a:lnL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GBM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43.5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80-90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18.03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28.65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9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10x10e6</a:t>
                      </a:r>
                    </a:p>
                  </a:txBody>
                  <a:tcPr marL="7599" marR="7599" marT="7599" marB="0" anchor="ctr">
                    <a:lnL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GBM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61.6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60-100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376091"/>
                          </a:solidFill>
                          <a:latin typeface="Calibri"/>
                        </a:rPr>
                        <a:t>13.57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376091"/>
                          </a:solidFill>
                          <a:latin typeface="Calibri"/>
                        </a:rPr>
                        <a:t>25.97</a:t>
                      </a:r>
                    </a:p>
                  </a:txBody>
                  <a:tcPr marL="7599" marR="7599" marT="7599" marB="0" anchor="ctr">
                    <a:lnL>
                      <a:noFill/>
                    </a:lnL>
                    <a:lnR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4191000" y="1524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Prins et al., Suppl. Fig. </a:t>
            </a:r>
            <a:r>
              <a:rPr lang="en-US" dirty="0" smtClean="0">
                <a:latin typeface="Calibri" pitchFamily="34" charset="0"/>
              </a:rPr>
              <a:t>1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4038600"/>
            <a:ext cx="617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Supplementary Figure 1</a:t>
            </a:r>
            <a:r>
              <a:rPr lang="en-US" sz="1200" dirty="0" smtClean="0"/>
              <a:t>. IL-6 Responses After DC Vaccination. Serum IL-6 cytokine concentrations, </a:t>
            </a:r>
            <a:r>
              <a:rPr lang="en-US" sz="1200" dirty="0" smtClean="0"/>
              <a:t>measured pre- and post-vaccination, after the initial course of DC </a:t>
            </a:r>
            <a:r>
              <a:rPr lang="en-US" sz="1200" dirty="0" smtClean="0"/>
              <a:t>vaccination (A) </a:t>
            </a:r>
            <a:r>
              <a:rPr lang="en-US" sz="1200" dirty="0" smtClean="0"/>
              <a:t>or after booster DC vaccinations with either 5% </a:t>
            </a:r>
            <a:r>
              <a:rPr lang="en-US" sz="1200" dirty="0" err="1" smtClean="0"/>
              <a:t>imiquimod</a:t>
            </a:r>
            <a:r>
              <a:rPr lang="en-US" sz="1200" dirty="0" smtClean="0"/>
              <a:t> or poly ICLC </a:t>
            </a:r>
            <a:r>
              <a:rPr lang="en-US" sz="1200" dirty="0" smtClean="0"/>
              <a:t>(B). </a:t>
            </a:r>
            <a:r>
              <a:rPr lang="en-US" sz="1200" dirty="0" smtClean="0"/>
              <a:t>Serum from patients enrolled on this clinical trial was thawed, labeled with </a:t>
            </a:r>
            <a:r>
              <a:rPr lang="en-US" sz="1200" dirty="0" err="1" smtClean="0"/>
              <a:t>cytometric</a:t>
            </a:r>
            <a:r>
              <a:rPr lang="en-US" sz="1200" dirty="0" smtClean="0"/>
              <a:t> bead array (CBA) antibody-coated beads, washed and subjected to analysis on a BD </a:t>
            </a:r>
            <a:r>
              <a:rPr lang="en-US" sz="1200" dirty="0" err="1" smtClean="0"/>
              <a:t>FacsCalibur</a:t>
            </a:r>
            <a:r>
              <a:rPr lang="en-US" sz="1200" dirty="0" smtClean="0"/>
              <a:t> flow </a:t>
            </a:r>
            <a:r>
              <a:rPr lang="en-US" sz="1200" dirty="0" err="1" smtClean="0"/>
              <a:t>cytometer</a:t>
            </a:r>
            <a:r>
              <a:rPr lang="en-US" sz="1200" dirty="0" smtClean="0"/>
              <a:t> together with cytokine standards.  Quantitative assessment of cytokine levels was accomplished with a Microsoft Excel-based CBA software program.  </a:t>
            </a:r>
            <a:endParaRPr lang="en-US" sz="1200" b="1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609600" y="914400"/>
          <a:ext cx="2614613" cy="3100388"/>
        </p:xfrm>
        <a:graphic>
          <a:graphicData uri="http://schemas.openxmlformats.org/presentationml/2006/ole">
            <p:oleObj spid="_x0000_s26626" name="Prism 5" r:id="rId3" imgW="2615040" imgH="3099960" progId="Prism5.Document">
              <p:embed/>
            </p:oleObj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3352800" y="990600"/>
          <a:ext cx="2944813" cy="3071812"/>
        </p:xfrm>
        <a:graphic>
          <a:graphicData uri="http://schemas.openxmlformats.org/presentationml/2006/ole">
            <p:oleObj spid="_x0000_s26627" name="Prism 5" r:id="rId4" imgW="2944440" imgH="3072600" progId="Prism5.Document">
              <p:embed/>
            </p:oleObj>
          </a:graphicData>
        </a:graphic>
      </p:graphicFrame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09600" y="914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828800" y="838200"/>
          <a:ext cx="2870200" cy="1995488"/>
        </p:xfrm>
        <a:graphic>
          <a:graphicData uri="http://schemas.openxmlformats.org/presentationml/2006/ole">
            <p:oleObj spid="_x0000_s23554" name="Prism 5" r:id="rId3" imgW="3812760" imgH="2651760" progId="Prism5.Document">
              <p:embed/>
            </p:oleObj>
          </a:graphicData>
        </a:graphic>
      </p:graphicFrame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4191000" y="1524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Prins et al., Suppl. Fig. </a:t>
            </a:r>
            <a:r>
              <a:rPr lang="en-US" dirty="0" smtClean="0">
                <a:latin typeface="Calibri" pitchFamily="34" charset="0"/>
              </a:rPr>
              <a:t>2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990600" y="3048000"/>
            <a:ext cx="4800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/>
              <a:t>Supplementary Figure </a:t>
            </a:r>
            <a:r>
              <a:rPr lang="en-US" sz="1200" b="1" dirty="0" smtClean="0"/>
              <a:t>2:  </a:t>
            </a:r>
            <a:r>
              <a:rPr lang="en-US" sz="1200" b="1" dirty="0"/>
              <a:t>Extended survival for patients vaccinated in the newly diagnosed setting.</a:t>
            </a:r>
            <a:r>
              <a:rPr lang="en-US" sz="1200" dirty="0"/>
              <a:t>  Overall survival of patients who received DC vaccinations in the newly diagnosed setting (n=15) vs. at the time of tumor recurrence (n=8).  The overall survival from the date of initial surgical diagnosis of </a:t>
            </a:r>
            <a:r>
              <a:rPr lang="en-US" sz="1200" dirty="0" err="1"/>
              <a:t>glioblastoma</a:t>
            </a:r>
            <a:r>
              <a:rPr lang="en-US" sz="1200" dirty="0"/>
              <a:t> is depicted for all vaccinated patients. p=0.03 by Log-Rank testing.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10344</TotalTime>
  <Words>247</Words>
  <Application>Microsoft Office PowerPoint</Application>
  <PresentationFormat>Letter Paper (8.5x11 in)</PresentationFormat>
  <Paragraphs>39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Office Theme</vt:lpstr>
      <vt:lpstr>Microsoft Office Excel Worksheet</vt:lpstr>
      <vt:lpstr>Prism 5</vt:lpstr>
      <vt:lpstr>GraphPad Prism 5 Project</vt:lpstr>
      <vt:lpstr>Slide 1</vt:lpstr>
      <vt:lpstr>Slide 2</vt:lpstr>
      <vt:lpstr>Slide 3</vt:lpstr>
      <vt:lpstr>Slide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rprins</dc:creator>
  <cp:lastModifiedBy>rprins</cp:lastModifiedBy>
  <cp:revision>103</cp:revision>
  <dcterms:created xsi:type="dcterms:W3CDTF">2009-10-01T17:55:02Z</dcterms:created>
  <dcterms:modified xsi:type="dcterms:W3CDTF">2010-11-18T20:11:03Z</dcterms:modified>
</cp:coreProperties>
</file>