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7" r:id="rId2"/>
    <p:sldId id="258" r:id="rId3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9" autoAdjust="0"/>
    <p:restoredTop sz="94660"/>
  </p:normalViewPr>
  <p:slideViewPr>
    <p:cSldViewPr>
      <p:cViewPr>
        <p:scale>
          <a:sx n="96" d="100"/>
          <a:sy n="96" d="100"/>
        </p:scale>
        <p:origin x="-2100" y="-4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C94493-5BC8-4D96-8F0E-EBA2003C868C}" type="datetimeFigureOut">
              <a:rPr lang="en-GB" smtClean="0"/>
              <a:pPr/>
              <a:t>29/12/2010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A6BBA3-01EB-454C-B09B-78498AEEA5C5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8A7E82-D7A4-4AB9-B177-1EDA75FA54B0}" type="datetimeFigureOut">
              <a:rPr lang="en-GB" smtClean="0"/>
              <a:pPr/>
              <a:t>29/12/2010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808889-695E-4456-97F4-522EF50487F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808889-695E-4456-97F4-522EF50487F8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808889-695E-4456-97F4-522EF50487F8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63D6E-EB3A-4032-AD5C-47CE427A282F}" type="datetimeFigureOut">
              <a:rPr lang="en-GB" smtClean="0"/>
              <a:pPr/>
              <a:t>29/12/2010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232BC-6B0B-4426-A686-52DD3D7F6AD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63D6E-EB3A-4032-AD5C-47CE427A282F}" type="datetimeFigureOut">
              <a:rPr lang="en-GB" smtClean="0"/>
              <a:pPr/>
              <a:t>29/12/2010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232BC-6B0B-4426-A686-52DD3D7F6AD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63D6E-EB3A-4032-AD5C-47CE427A282F}" type="datetimeFigureOut">
              <a:rPr lang="en-GB" smtClean="0"/>
              <a:pPr/>
              <a:t>29/12/2010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232BC-6B0B-4426-A686-52DD3D7F6AD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63D6E-EB3A-4032-AD5C-47CE427A282F}" type="datetimeFigureOut">
              <a:rPr lang="en-GB" smtClean="0"/>
              <a:pPr/>
              <a:t>29/12/2010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232BC-6B0B-4426-A686-52DD3D7F6AD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63D6E-EB3A-4032-AD5C-47CE427A282F}" type="datetimeFigureOut">
              <a:rPr lang="en-GB" smtClean="0"/>
              <a:pPr/>
              <a:t>29/12/2010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232BC-6B0B-4426-A686-52DD3D7F6AD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63D6E-EB3A-4032-AD5C-47CE427A282F}" type="datetimeFigureOut">
              <a:rPr lang="en-GB" smtClean="0"/>
              <a:pPr/>
              <a:t>29/12/2010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232BC-6B0B-4426-A686-52DD3D7F6AD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63D6E-EB3A-4032-AD5C-47CE427A282F}" type="datetimeFigureOut">
              <a:rPr lang="en-GB" smtClean="0"/>
              <a:pPr/>
              <a:t>29/12/2010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232BC-6B0B-4426-A686-52DD3D7F6AD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63D6E-EB3A-4032-AD5C-47CE427A282F}" type="datetimeFigureOut">
              <a:rPr lang="en-GB" smtClean="0"/>
              <a:pPr/>
              <a:t>29/12/2010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232BC-6B0B-4426-A686-52DD3D7F6AD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63D6E-EB3A-4032-AD5C-47CE427A282F}" type="datetimeFigureOut">
              <a:rPr lang="en-GB" smtClean="0"/>
              <a:pPr/>
              <a:t>29/12/2010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232BC-6B0B-4426-A686-52DD3D7F6AD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63D6E-EB3A-4032-AD5C-47CE427A282F}" type="datetimeFigureOut">
              <a:rPr lang="en-GB" smtClean="0"/>
              <a:pPr/>
              <a:t>29/12/2010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232BC-6B0B-4426-A686-52DD3D7F6AD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63D6E-EB3A-4032-AD5C-47CE427A282F}" type="datetimeFigureOut">
              <a:rPr lang="en-GB" smtClean="0"/>
              <a:pPr/>
              <a:t>29/12/2010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232BC-6B0B-4426-A686-52DD3D7F6AD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263D6E-EB3A-4032-AD5C-47CE427A282F}" type="datetimeFigureOut">
              <a:rPr lang="en-GB" smtClean="0"/>
              <a:pPr/>
              <a:t>29/12/2010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7232BC-6B0B-4426-A686-52DD3D7F6AD6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 t="8443"/>
          <a:stretch>
            <a:fillRect/>
          </a:stretch>
        </p:blipFill>
        <p:spPr bwMode="auto">
          <a:xfrm>
            <a:off x="4716016" y="3501008"/>
            <a:ext cx="4023845" cy="3296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 t="8150"/>
          <a:stretch>
            <a:fillRect/>
          </a:stretch>
        </p:blipFill>
        <p:spPr bwMode="auto">
          <a:xfrm>
            <a:off x="222415" y="3487918"/>
            <a:ext cx="4023845" cy="3306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 cstate="print"/>
          <a:srcRect t="7903"/>
          <a:stretch>
            <a:fillRect/>
          </a:stretch>
        </p:blipFill>
        <p:spPr bwMode="auto">
          <a:xfrm>
            <a:off x="251520" y="-9427"/>
            <a:ext cx="4023845" cy="3315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Rectangle 10"/>
          <p:cNvSpPr/>
          <p:nvPr/>
        </p:nvSpPr>
        <p:spPr>
          <a:xfrm>
            <a:off x="323528" y="188640"/>
            <a:ext cx="432048" cy="27363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6" cstate="print"/>
          <a:srcRect t="7903"/>
          <a:stretch>
            <a:fillRect/>
          </a:stretch>
        </p:blipFill>
        <p:spPr bwMode="auto">
          <a:xfrm>
            <a:off x="4652611" y="-9427"/>
            <a:ext cx="4023845" cy="3315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0" y="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196" y="326953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576425" y="3284984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0" y="10324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55602" y="188640"/>
            <a:ext cx="850112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200" b="1" dirty="0" smtClean="0"/>
              <a:t>Supplementary Figure 1. Silhouette plots [31] of </a:t>
            </a:r>
            <a:r>
              <a:rPr lang="en-GB" sz="1200" b="1" dirty="0" smtClean="0"/>
              <a:t>sub-groups </a:t>
            </a:r>
            <a:r>
              <a:rPr lang="en-GB" sz="1200" b="1" dirty="0" smtClean="0"/>
              <a:t>assigned by </a:t>
            </a:r>
            <a:r>
              <a:rPr lang="en-GB" sz="1200" b="1" dirty="0" smtClean="0"/>
              <a:t>the 13-gene </a:t>
            </a:r>
            <a:r>
              <a:rPr lang="en-GB" sz="1200" b="1" dirty="0" smtClean="0"/>
              <a:t>transcriptomic signature demonstrate correctly-clustered samples for 39/39 (100%) </a:t>
            </a:r>
            <a:r>
              <a:rPr lang="en-GB" sz="1200" b="1" dirty="0" smtClean="0"/>
              <a:t>of the primary </a:t>
            </a:r>
            <a:r>
              <a:rPr lang="en-GB" sz="1200" b="1" dirty="0" smtClean="0"/>
              <a:t>investigation cohort and 145/148 (98%) of array-based datasets: A, primary investigation cohort; B, Kool </a:t>
            </a:r>
            <a:r>
              <a:rPr lang="en-GB" sz="1200" b="1" i="1" dirty="0" smtClean="0"/>
              <a:t>et</a:t>
            </a:r>
            <a:r>
              <a:rPr lang="en-GB" sz="1200" b="1" dirty="0" smtClean="0"/>
              <a:t> </a:t>
            </a:r>
            <a:r>
              <a:rPr lang="en-GB" sz="1200" b="1" i="1" dirty="0" smtClean="0"/>
              <a:t>al</a:t>
            </a:r>
            <a:r>
              <a:rPr lang="en-GB" sz="1200" b="1" dirty="0" smtClean="0"/>
              <a:t> [12]; C, Thompson </a:t>
            </a:r>
            <a:r>
              <a:rPr lang="en-GB" sz="1200" b="1" i="1" dirty="0" smtClean="0"/>
              <a:t>et al </a:t>
            </a:r>
            <a:r>
              <a:rPr lang="en-GB" sz="1200" b="1" dirty="0" smtClean="0"/>
              <a:t>[13]; D, </a:t>
            </a:r>
            <a:r>
              <a:rPr lang="en-GB" sz="1200" b="1" dirty="0" err="1" smtClean="0"/>
              <a:t>Fattet</a:t>
            </a:r>
            <a:r>
              <a:rPr lang="en-GB" sz="1200" b="1" dirty="0" smtClean="0"/>
              <a:t> </a:t>
            </a:r>
            <a:r>
              <a:rPr lang="en-GB" sz="1200" b="1" i="1" dirty="0" smtClean="0"/>
              <a:t>et al</a:t>
            </a:r>
            <a:r>
              <a:rPr lang="en-GB" sz="1200" b="1" dirty="0" smtClean="0"/>
              <a:t> [15]) </a:t>
            </a:r>
            <a:r>
              <a:rPr lang="en-GB" sz="1200" dirty="0" smtClean="0"/>
              <a:t>Discrete subgroups within each data set, which correlate with the WNT and SHH and WNT/SHH-independent subgroups as described in Figures 1 and 2, are marked (red, WNT; blue , SHH; grey, WNT/SHH independent).  A silhouette width (</a:t>
            </a:r>
            <a:r>
              <a:rPr lang="en-GB" sz="1200" dirty="0" err="1" smtClean="0"/>
              <a:t>s</a:t>
            </a:r>
            <a:r>
              <a:rPr lang="en-GB" sz="1200" baseline="-25000" dirty="0" err="1" smtClean="0"/>
              <a:t>i</a:t>
            </a:r>
            <a:r>
              <a:rPr lang="en-GB" sz="1200" dirty="0" smtClean="0"/>
              <a:t>) close to one indicates a very well clustered sample, whereas samples with close to zero width lie between two clusters; samples with negative silhouette widths are potentially placed into the wrong cluster. For each cluster, numbered 1 to 3, the number of cluster members (</a:t>
            </a:r>
            <a:r>
              <a:rPr lang="en-GB" sz="1200" dirty="0" err="1" smtClean="0"/>
              <a:t>n</a:t>
            </a:r>
            <a:r>
              <a:rPr lang="en-GB" sz="1200" baseline="-25000" dirty="0" err="1" smtClean="0"/>
              <a:t>j</a:t>
            </a:r>
            <a:r>
              <a:rPr lang="en-GB" sz="1200" dirty="0" smtClean="0"/>
              <a:t>) and average silhouette width (</a:t>
            </a:r>
            <a:r>
              <a:rPr lang="en-GB" sz="1200" dirty="0" err="1" smtClean="0"/>
              <a:t>ave</a:t>
            </a:r>
            <a:r>
              <a:rPr lang="en-GB" sz="1200" baseline="-25000" dirty="0" err="1" smtClean="0"/>
              <a:t>i</a:t>
            </a:r>
            <a:r>
              <a:rPr lang="en-GB" sz="1200" baseline="-25000" dirty="0" err="1" smtClean="0">
                <a:latin typeface="Symbol" pitchFamily="18" charset="2"/>
              </a:rPr>
              <a:t>e</a:t>
            </a:r>
            <a:r>
              <a:rPr lang="en-GB" sz="1200" baseline="-25000" dirty="0" err="1" smtClean="0"/>
              <a:t>Cj</a:t>
            </a:r>
            <a:r>
              <a:rPr lang="en-GB" sz="1200" dirty="0" smtClean="0"/>
              <a:t> S</a:t>
            </a:r>
            <a:r>
              <a:rPr lang="en-GB" sz="1200" baseline="-25000" dirty="0" smtClean="0"/>
              <a:t>i </a:t>
            </a:r>
            <a:r>
              <a:rPr lang="en-GB" sz="1200" dirty="0" smtClean="0"/>
              <a:t>) are given.</a:t>
            </a:r>
            <a:endParaRPr lang="en-GB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3920</TotalTime>
  <Words>185</Words>
  <Application>Microsoft Office PowerPoint</Application>
  <PresentationFormat>On-screen Show (4:3)</PresentationFormat>
  <Paragraphs>7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Newcastle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Ed Schwalbe</dc:creator>
  <cp:lastModifiedBy>steve</cp:lastModifiedBy>
  <cp:revision>27</cp:revision>
  <dcterms:created xsi:type="dcterms:W3CDTF">2010-12-17T10:44:02Z</dcterms:created>
  <dcterms:modified xsi:type="dcterms:W3CDTF">2010-12-29T11:36:35Z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-2097728723</vt:i4>
  </property>
  <property fmtid="{D5CDD505-2E9C-101B-9397-08002B2CF9AE}" pid="3" name="_NewReviewCycle">
    <vt:lpwstr/>
  </property>
  <property fmtid="{D5CDD505-2E9C-101B-9397-08002B2CF9AE}" pid="4" name="_EmailSubject">
    <vt:lpwstr>Response to Reviewer's Comments</vt:lpwstr>
  </property>
  <property fmtid="{D5CDD505-2E9C-101B-9397-08002B2CF9AE}" pid="5" name="_AuthorEmail">
    <vt:lpwstr>ed.schwalbe@newcastle.ac.uk</vt:lpwstr>
  </property>
  <property fmtid="{D5CDD505-2E9C-101B-9397-08002B2CF9AE}" pid="6" name="_AuthorEmailDisplayName">
    <vt:lpwstr>Ed Schwalbe</vt:lpwstr>
  </property>
</Properties>
</file>