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7E4E8-96B9-4FE0-8ECE-BD874E58BB82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59EB4-B5E7-4639-AEA1-7283C8B29D0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388" y="115888"/>
            <a:ext cx="1042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S8</a:t>
            </a:r>
          </a:p>
        </p:txBody>
      </p:sp>
      <p:grpSp>
        <p:nvGrpSpPr>
          <p:cNvPr id="5" name="Group 189"/>
          <p:cNvGrpSpPr>
            <a:grpSpLocks/>
          </p:cNvGrpSpPr>
          <p:nvPr/>
        </p:nvGrpSpPr>
        <p:grpSpPr bwMode="auto">
          <a:xfrm>
            <a:off x="1258888" y="1268413"/>
            <a:ext cx="3313112" cy="2901950"/>
            <a:chOff x="793" y="799"/>
            <a:chExt cx="2087" cy="1828"/>
          </a:xfrm>
        </p:grpSpPr>
        <p:sp>
          <p:nvSpPr>
            <p:cNvPr id="6" name="Line 9"/>
            <p:cNvSpPr>
              <a:spLocks noChangeAspect="1" noChangeShapeType="1"/>
            </p:cNvSpPr>
            <p:nvPr/>
          </p:nvSpPr>
          <p:spPr bwMode="auto">
            <a:xfrm>
              <a:off x="1165" y="841"/>
              <a:ext cx="0" cy="153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10"/>
            <p:cNvSpPr>
              <a:spLocks noChangeAspect="1" noChangeShapeType="1"/>
            </p:cNvSpPr>
            <p:nvPr/>
          </p:nvSpPr>
          <p:spPr bwMode="auto">
            <a:xfrm>
              <a:off x="1141" y="2376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Line 11"/>
            <p:cNvSpPr>
              <a:spLocks noChangeAspect="1" noChangeShapeType="1"/>
            </p:cNvSpPr>
            <p:nvPr/>
          </p:nvSpPr>
          <p:spPr bwMode="auto">
            <a:xfrm>
              <a:off x="1141" y="2203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Line 12"/>
            <p:cNvSpPr>
              <a:spLocks noChangeAspect="1" noChangeShapeType="1"/>
            </p:cNvSpPr>
            <p:nvPr/>
          </p:nvSpPr>
          <p:spPr bwMode="auto">
            <a:xfrm>
              <a:off x="1141" y="2035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13"/>
            <p:cNvSpPr>
              <a:spLocks noChangeAspect="1" noChangeShapeType="1"/>
            </p:cNvSpPr>
            <p:nvPr/>
          </p:nvSpPr>
          <p:spPr bwMode="auto">
            <a:xfrm>
              <a:off x="1141" y="1863"/>
              <a:ext cx="24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14"/>
            <p:cNvSpPr>
              <a:spLocks noChangeAspect="1" noChangeShapeType="1"/>
            </p:cNvSpPr>
            <p:nvPr/>
          </p:nvSpPr>
          <p:spPr bwMode="auto">
            <a:xfrm>
              <a:off x="1141" y="1695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15"/>
            <p:cNvSpPr>
              <a:spLocks noChangeAspect="1" noChangeShapeType="1"/>
            </p:cNvSpPr>
            <p:nvPr/>
          </p:nvSpPr>
          <p:spPr bwMode="auto">
            <a:xfrm>
              <a:off x="1141" y="1522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16"/>
            <p:cNvSpPr>
              <a:spLocks noChangeAspect="1" noChangeShapeType="1"/>
            </p:cNvSpPr>
            <p:nvPr/>
          </p:nvSpPr>
          <p:spPr bwMode="auto">
            <a:xfrm>
              <a:off x="1141" y="1354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17"/>
            <p:cNvSpPr>
              <a:spLocks noChangeAspect="1" noChangeShapeType="1"/>
            </p:cNvSpPr>
            <p:nvPr/>
          </p:nvSpPr>
          <p:spPr bwMode="auto">
            <a:xfrm>
              <a:off x="1141" y="1182"/>
              <a:ext cx="24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8"/>
            <p:cNvSpPr>
              <a:spLocks noChangeAspect="1" noChangeShapeType="1"/>
            </p:cNvSpPr>
            <p:nvPr/>
          </p:nvSpPr>
          <p:spPr bwMode="auto">
            <a:xfrm>
              <a:off x="1141" y="1014"/>
              <a:ext cx="24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9"/>
            <p:cNvSpPr>
              <a:spLocks noChangeAspect="1" noChangeShapeType="1"/>
            </p:cNvSpPr>
            <p:nvPr/>
          </p:nvSpPr>
          <p:spPr bwMode="auto">
            <a:xfrm>
              <a:off x="1141" y="841"/>
              <a:ext cx="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20"/>
            <p:cNvSpPr>
              <a:spLocks noChangeAspect="1" noChangeShapeType="1"/>
            </p:cNvSpPr>
            <p:nvPr/>
          </p:nvSpPr>
          <p:spPr bwMode="auto">
            <a:xfrm>
              <a:off x="1165" y="2376"/>
              <a:ext cx="171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21"/>
            <p:cNvSpPr>
              <a:spLocks noChangeAspect="1" noChangeShapeType="1"/>
            </p:cNvSpPr>
            <p:nvPr/>
          </p:nvSpPr>
          <p:spPr bwMode="auto">
            <a:xfrm flipV="1">
              <a:off x="1165" y="2376"/>
              <a:ext cx="0" cy="2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Rectangle 98"/>
            <p:cNvSpPr>
              <a:spLocks noChangeAspect="1" noChangeArrowheads="1"/>
            </p:cNvSpPr>
            <p:nvPr/>
          </p:nvSpPr>
          <p:spPr bwMode="auto">
            <a:xfrm>
              <a:off x="1039" y="2334"/>
              <a:ext cx="7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-6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0" name="Rectangle 99"/>
            <p:cNvSpPr>
              <a:spLocks noChangeAspect="1" noChangeArrowheads="1"/>
            </p:cNvSpPr>
            <p:nvPr/>
          </p:nvSpPr>
          <p:spPr bwMode="auto">
            <a:xfrm>
              <a:off x="1039" y="2161"/>
              <a:ext cx="7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-4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1" name="Rectangle 100"/>
            <p:cNvSpPr>
              <a:spLocks noChangeAspect="1" noChangeArrowheads="1"/>
            </p:cNvSpPr>
            <p:nvPr/>
          </p:nvSpPr>
          <p:spPr bwMode="auto">
            <a:xfrm>
              <a:off x="1039" y="1993"/>
              <a:ext cx="7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-2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2" name="Rectangle 101"/>
            <p:cNvSpPr>
              <a:spLocks noChangeAspect="1" noChangeArrowheads="1"/>
            </p:cNvSpPr>
            <p:nvPr/>
          </p:nvSpPr>
          <p:spPr bwMode="auto">
            <a:xfrm>
              <a:off x="1062" y="1821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3" name="Rectangle 102"/>
            <p:cNvSpPr>
              <a:spLocks noChangeAspect="1" noChangeArrowheads="1"/>
            </p:cNvSpPr>
            <p:nvPr/>
          </p:nvSpPr>
          <p:spPr bwMode="auto">
            <a:xfrm>
              <a:off x="1062" y="1653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2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4" name="Rectangle 103"/>
            <p:cNvSpPr>
              <a:spLocks noChangeAspect="1" noChangeArrowheads="1"/>
            </p:cNvSpPr>
            <p:nvPr/>
          </p:nvSpPr>
          <p:spPr bwMode="auto">
            <a:xfrm>
              <a:off x="1062" y="1480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4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5" name="Rectangle 104"/>
            <p:cNvSpPr>
              <a:spLocks noChangeAspect="1" noChangeArrowheads="1"/>
            </p:cNvSpPr>
            <p:nvPr/>
          </p:nvSpPr>
          <p:spPr bwMode="auto">
            <a:xfrm>
              <a:off x="1062" y="1312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6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6" name="Rectangle 105"/>
            <p:cNvSpPr>
              <a:spLocks noChangeAspect="1" noChangeArrowheads="1"/>
            </p:cNvSpPr>
            <p:nvPr/>
          </p:nvSpPr>
          <p:spPr bwMode="auto">
            <a:xfrm>
              <a:off x="1062" y="1140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8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7" name="Rectangle 106"/>
            <p:cNvSpPr>
              <a:spLocks noChangeAspect="1" noChangeArrowheads="1"/>
            </p:cNvSpPr>
            <p:nvPr/>
          </p:nvSpPr>
          <p:spPr bwMode="auto">
            <a:xfrm>
              <a:off x="1020" y="972"/>
              <a:ext cx="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10</a:t>
              </a:r>
              <a:endParaRPr lang="fr-FR" sz="1000">
                <a:latin typeface="Calibri" pitchFamily="34" charset="0"/>
              </a:endParaRPr>
            </a:p>
          </p:txBody>
        </p:sp>
        <p:sp>
          <p:nvSpPr>
            <p:cNvPr id="28" name="Rectangle 107"/>
            <p:cNvSpPr>
              <a:spLocks noChangeAspect="1" noChangeArrowheads="1"/>
            </p:cNvSpPr>
            <p:nvPr/>
          </p:nvSpPr>
          <p:spPr bwMode="auto">
            <a:xfrm>
              <a:off x="1020" y="799"/>
              <a:ext cx="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  <a:latin typeface="Calibri" pitchFamily="34" charset="0"/>
                </a:rPr>
                <a:t>12</a:t>
              </a:r>
              <a:endParaRPr lang="fr-FR" sz="1000">
                <a:latin typeface="Calibri" pitchFamily="34" charset="0"/>
              </a:endParaRPr>
            </a:p>
          </p:txBody>
        </p:sp>
        <p:grpSp>
          <p:nvGrpSpPr>
            <p:cNvPr id="29" name="Group 187"/>
            <p:cNvGrpSpPr>
              <a:grpSpLocks/>
            </p:cNvGrpSpPr>
            <p:nvPr/>
          </p:nvGrpSpPr>
          <p:grpSpPr bwMode="auto">
            <a:xfrm>
              <a:off x="1292" y="1765"/>
              <a:ext cx="375" cy="861"/>
              <a:chOff x="1822" y="1765"/>
              <a:chExt cx="375" cy="861"/>
            </a:xfrm>
          </p:grpSpPr>
          <p:sp>
            <p:nvSpPr>
              <p:cNvPr id="71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846" y="2376"/>
                <a:ext cx="0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Line 26"/>
              <p:cNvSpPr>
                <a:spLocks noChangeAspect="1" noChangeShapeType="1"/>
              </p:cNvSpPr>
              <p:nvPr/>
            </p:nvSpPr>
            <p:spPr bwMode="auto">
              <a:xfrm flipV="1">
                <a:off x="2004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7"/>
              <p:cNvSpPr>
                <a:spLocks noChangeAspect="1" noChangeShapeType="1"/>
              </p:cNvSpPr>
              <p:nvPr/>
            </p:nvSpPr>
            <p:spPr bwMode="auto">
              <a:xfrm flipV="1">
                <a:off x="2163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Freeform 47"/>
              <p:cNvSpPr>
                <a:spLocks noChangeAspect="1"/>
              </p:cNvSpPr>
              <p:nvPr/>
            </p:nvSpPr>
            <p:spPr bwMode="auto">
              <a:xfrm>
                <a:off x="1822" y="2208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" name="Freeform 48"/>
              <p:cNvSpPr>
                <a:spLocks noChangeAspect="1"/>
              </p:cNvSpPr>
              <p:nvPr/>
            </p:nvSpPr>
            <p:spPr bwMode="auto">
              <a:xfrm>
                <a:off x="1822" y="2199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Freeform 49"/>
              <p:cNvSpPr>
                <a:spLocks noChangeAspect="1"/>
              </p:cNvSpPr>
              <p:nvPr/>
            </p:nvSpPr>
            <p:spPr bwMode="auto">
              <a:xfrm>
                <a:off x="1822" y="2147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" name="Oval 50"/>
              <p:cNvSpPr>
                <a:spLocks noChangeAspect="1" noChangeArrowheads="1"/>
              </p:cNvSpPr>
              <p:nvPr/>
            </p:nvSpPr>
            <p:spPr bwMode="auto">
              <a:xfrm>
                <a:off x="1986" y="1765"/>
                <a:ext cx="32" cy="32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78" name="Oval 51"/>
              <p:cNvSpPr>
                <a:spLocks noChangeAspect="1" noChangeArrowheads="1"/>
              </p:cNvSpPr>
              <p:nvPr/>
            </p:nvSpPr>
            <p:spPr bwMode="auto">
              <a:xfrm>
                <a:off x="1986" y="1835"/>
                <a:ext cx="32" cy="32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79" name="Oval 52"/>
              <p:cNvSpPr>
                <a:spLocks noChangeAspect="1" noChangeArrowheads="1"/>
              </p:cNvSpPr>
              <p:nvPr/>
            </p:nvSpPr>
            <p:spPr bwMode="auto">
              <a:xfrm>
                <a:off x="1986" y="1961"/>
                <a:ext cx="32" cy="32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80" name="Freeform 53"/>
              <p:cNvSpPr>
                <a:spLocks noChangeAspect="1"/>
              </p:cNvSpPr>
              <p:nvPr/>
            </p:nvSpPr>
            <p:spPr bwMode="auto">
              <a:xfrm>
                <a:off x="2139" y="1909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Freeform 54"/>
              <p:cNvSpPr>
                <a:spLocks noChangeAspect="1"/>
              </p:cNvSpPr>
              <p:nvPr/>
            </p:nvSpPr>
            <p:spPr bwMode="auto">
              <a:xfrm>
                <a:off x="2139" y="1765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" name="Freeform 55"/>
              <p:cNvSpPr>
                <a:spLocks noChangeAspect="1"/>
              </p:cNvSpPr>
              <p:nvPr/>
            </p:nvSpPr>
            <p:spPr bwMode="auto">
              <a:xfrm>
                <a:off x="2139" y="1877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1822" y="2203"/>
                <a:ext cx="47" cy="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84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1981" y="1867"/>
                <a:ext cx="47" cy="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85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2139" y="1867"/>
                <a:ext cx="47" cy="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86" name="Rectangle 132"/>
              <p:cNvSpPr>
                <a:spLocks noChangeAspect="1" noChangeArrowheads="1"/>
              </p:cNvSpPr>
              <p:nvPr/>
            </p:nvSpPr>
            <p:spPr bwMode="auto">
              <a:xfrm>
                <a:off x="1944" y="2530"/>
                <a:ext cx="195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 b="1" i="1">
                    <a:solidFill>
                      <a:srgbClr val="800080"/>
                    </a:solidFill>
                    <a:latin typeface="Calibri" pitchFamily="34" charset="0"/>
                  </a:rPr>
                  <a:t>cadA</a:t>
                </a:r>
              </a:p>
            </p:txBody>
          </p:sp>
          <p:sp>
            <p:nvSpPr>
              <p:cNvPr id="87" name="Rectangle 164"/>
              <p:cNvSpPr>
                <a:spLocks noChangeAspect="1" noChangeArrowheads="1"/>
              </p:cNvSpPr>
              <p:nvPr/>
            </p:nvSpPr>
            <p:spPr bwMode="auto">
              <a:xfrm>
                <a:off x="1972" y="2409"/>
                <a:ext cx="5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800080"/>
                    </a:solidFill>
                    <a:latin typeface="Calibri" pitchFamily="34" charset="0"/>
                  </a:rPr>
                  <a:t>C</a:t>
                </a:r>
              </a:p>
            </p:txBody>
          </p:sp>
          <p:sp>
            <p:nvSpPr>
              <p:cNvPr id="88" name="Rectangle 165"/>
              <p:cNvSpPr>
                <a:spLocks noChangeAspect="1" noChangeArrowheads="1"/>
              </p:cNvSpPr>
              <p:nvPr/>
            </p:nvSpPr>
            <p:spPr bwMode="auto">
              <a:xfrm>
                <a:off x="2130" y="2409"/>
                <a:ext cx="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800080"/>
                    </a:solidFill>
                    <a:latin typeface="Calibri" pitchFamily="34" charset="0"/>
                  </a:rPr>
                  <a:t>M</a:t>
                </a:r>
              </a:p>
            </p:txBody>
          </p:sp>
          <p:sp>
            <p:nvSpPr>
              <p:cNvPr id="89" name="Rectangle 166"/>
              <p:cNvSpPr>
                <a:spLocks noChangeAspect="1" noChangeArrowheads="1"/>
              </p:cNvSpPr>
              <p:nvPr/>
            </p:nvSpPr>
            <p:spPr bwMode="auto">
              <a:xfrm>
                <a:off x="1822" y="2409"/>
                <a:ext cx="5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800080"/>
                    </a:solidFill>
                    <a:latin typeface="Calibri" pitchFamily="34" charset="0"/>
                  </a:rPr>
                  <a:t>A</a:t>
                </a:r>
              </a:p>
            </p:txBody>
          </p:sp>
        </p:grpSp>
        <p:grpSp>
          <p:nvGrpSpPr>
            <p:cNvPr id="30" name="Group 186"/>
            <p:cNvGrpSpPr>
              <a:grpSpLocks/>
            </p:cNvGrpSpPr>
            <p:nvPr/>
          </p:nvGrpSpPr>
          <p:grpSpPr bwMode="auto">
            <a:xfrm>
              <a:off x="1824" y="1303"/>
              <a:ext cx="376" cy="1323"/>
              <a:chOff x="2336" y="1303"/>
              <a:chExt cx="376" cy="1323"/>
            </a:xfrm>
          </p:grpSpPr>
          <p:sp>
            <p:nvSpPr>
              <p:cNvPr id="52" name="Line 31"/>
              <p:cNvSpPr>
                <a:spLocks noChangeAspect="1" noChangeShapeType="1"/>
              </p:cNvSpPr>
              <p:nvPr/>
            </p:nvSpPr>
            <p:spPr bwMode="auto">
              <a:xfrm flipV="1">
                <a:off x="2360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" name="Line 32"/>
              <p:cNvSpPr>
                <a:spLocks noChangeAspect="1" noChangeShapeType="1"/>
              </p:cNvSpPr>
              <p:nvPr/>
            </p:nvSpPr>
            <p:spPr bwMode="auto">
              <a:xfrm flipV="1">
                <a:off x="2518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" name="Line 33"/>
              <p:cNvSpPr>
                <a:spLocks noChangeAspect="1" noChangeShapeType="1"/>
              </p:cNvSpPr>
              <p:nvPr/>
            </p:nvSpPr>
            <p:spPr bwMode="auto">
              <a:xfrm flipV="1">
                <a:off x="2677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Freeform 65"/>
              <p:cNvSpPr>
                <a:spLocks noChangeAspect="1"/>
              </p:cNvSpPr>
              <p:nvPr/>
            </p:nvSpPr>
            <p:spPr bwMode="auto">
              <a:xfrm>
                <a:off x="2336" y="1373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Freeform 66"/>
              <p:cNvSpPr>
                <a:spLocks noChangeAspect="1"/>
              </p:cNvSpPr>
              <p:nvPr/>
            </p:nvSpPr>
            <p:spPr bwMode="auto">
              <a:xfrm>
                <a:off x="2336" y="1349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Freeform 67"/>
              <p:cNvSpPr>
                <a:spLocks noChangeAspect="1"/>
              </p:cNvSpPr>
              <p:nvPr/>
            </p:nvSpPr>
            <p:spPr bwMode="auto">
              <a:xfrm>
                <a:off x="2336" y="1303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Oval 68"/>
              <p:cNvSpPr>
                <a:spLocks noChangeAspect="1" noChangeArrowheads="1"/>
              </p:cNvSpPr>
              <p:nvPr/>
            </p:nvSpPr>
            <p:spPr bwMode="auto">
              <a:xfrm>
                <a:off x="2500" y="1769"/>
                <a:ext cx="32" cy="33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59" name="Oval 69"/>
              <p:cNvSpPr>
                <a:spLocks noChangeAspect="1" noChangeArrowheads="1"/>
              </p:cNvSpPr>
              <p:nvPr/>
            </p:nvSpPr>
            <p:spPr bwMode="auto">
              <a:xfrm>
                <a:off x="2500" y="1807"/>
                <a:ext cx="32" cy="3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60" name="Oval 70"/>
              <p:cNvSpPr>
                <a:spLocks noChangeAspect="1" noChangeArrowheads="1"/>
              </p:cNvSpPr>
              <p:nvPr/>
            </p:nvSpPr>
            <p:spPr bwMode="auto">
              <a:xfrm>
                <a:off x="2500" y="1905"/>
                <a:ext cx="32" cy="3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61" name="Freeform 71"/>
              <p:cNvSpPr>
                <a:spLocks noChangeAspect="1"/>
              </p:cNvSpPr>
              <p:nvPr/>
            </p:nvSpPr>
            <p:spPr bwMode="auto">
              <a:xfrm>
                <a:off x="2654" y="1811"/>
                <a:ext cx="46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" name="Freeform 72"/>
              <p:cNvSpPr>
                <a:spLocks noChangeAspect="1"/>
              </p:cNvSpPr>
              <p:nvPr/>
            </p:nvSpPr>
            <p:spPr bwMode="auto">
              <a:xfrm>
                <a:off x="2654" y="1662"/>
                <a:ext cx="46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Freeform 73"/>
              <p:cNvSpPr>
                <a:spLocks noChangeAspect="1"/>
              </p:cNvSpPr>
              <p:nvPr/>
            </p:nvSpPr>
            <p:spPr bwMode="auto">
              <a:xfrm>
                <a:off x="2654" y="1727"/>
                <a:ext cx="46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FF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2336" y="1359"/>
                <a:ext cx="47" cy="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65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2495" y="1844"/>
                <a:ext cx="47" cy="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66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2654" y="1751"/>
                <a:ext cx="46" cy="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6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2427" y="2530"/>
                <a:ext cx="195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 b="1" i="1">
                    <a:solidFill>
                      <a:srgbClr val="FF6600"/>
                    </a:solidFill>
                    <a:latin typeface="Calibri" pitchFamily="34" charset="0"/>
                  </a:rPr>
                  <a:t>cyoA</a:t>
                </a:r>
              </a:p>
            </p:txBody>
          </p:sp>
          <p:sp>
            <p:nvSpPr>
              <p:cNvPr id="68" name="Rectangle 170"/>
              <p:cNvSpPr>
                <a:spLocks noChangeAspect="1" noChangeArrowheads="1"/>
              </p:cNvSpPr>
              <p:nvPr/>
            </p:nvSpPr>
            <p:spPr bwMode="auto">
              <a:xfrm>
                <a:off x="2487" y="2409"/>
                <a:ext cx="5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FF6600"/>
                    </a:solidFill>
                    <a:latin typeface="Calibri" pitchFamily="34" charset="0"/>
                  </a:rPr>
                  <a:t>C</a:t>
                </a:r>
              </a:p>
            </p:txBody>
          </p:sp>
          <p:sp>
            <p:nvSpPr>
              <p:cNvPr id="69" name="Rectangle 171"/>
              <p:cNvSpPr>
                <a:spLocks noChangeAspect="1" noChangeArrowheads="1"/>
              </p:cNvSpPr>
              <p:nvPr/>
            </p:nvSpPr>
            <p:spPr bwMode="auto">
              <a:xfrm>
                <a:off x="2645" y="2409"/>
                <a:ext cx="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FF6600"/>
                    </a:solidFill>
                    <a:latin typeface="Calibri" pitchFamily="34" charset="0"/>
                  </a:rPr>
                  <a:t>M</a:t>
                </a:r>
              </a:p>
            </p:txBody>
          </p:sp>
          <p:sp>
            <p:nvSpPr>
              <p:cNvPr id="70" name="Rectangle 172"/>
              <p:cNvSpPr>
                <a:spLocks noChangeAspect="1" noChangeArrowheads="1"/>
              </p:cNvSpPr>
              <p:nvPr/>
            </p:nvSpPr>
            <p:spPr bwMode="auto">
              <a:xfrm>
                <a:off x="2337" y="2409"/>
                <a:ext cx="5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FF6600"/>
                    </a:solidFill>
                    <a:latin typeface="Calibri" pitchFamily="34" charset="0"/>
                  </a:rPr>
                  <a:t>A</a:t>
                </a:r>
              </a:p>
            </p:txBody>
          </p:sp>
        </p:grpSp>
        <p:grpSp>
          <p:nvGrpSpPr>
            <p:cNvPr id="31" name="Group 185"/>
            <p:cNvGrpSpPr>
              <a:grpSpLocks/>
            </p:cNvGrpSpPr>
            <p:nvPr/>
          </p:nvGrpSpPr>
          <p:grpSpPr bwMode="auto">
            <a:xfrm>
              <a:off x="2409" y="1102"/>
              <a:ext cx="380" cy="1525"/>
              <a:chOff x="2863" y="1102"/>
              <a:chExt cx="380" cy="1525"/>
            </a:xfrm>
          </p:grpSpPr>
          <p:sp>
            <p:nvSpPr>
              <p:cNvPr id="33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2887" y="2376"/>
                <a:ext cx="0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Line 35"/>
              <p:cNvSpPr>
                <a:spLocks noChangeAspect="1" noChangeShapeType="1"/>
              </p:cNvSpPr>
              <p:nvPr/>
            </p:nvSpPr>
            <p:spPr bwMode="auto">
              <a:xfrm flipV="1">
                <a:off x="3045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Line 36"/>
              <p:cNvSpPr>
                <a:spLocks noChangeAspect="1" noChangeShapeType="1"/>
              </p:cNvSpPr>
              <p:nvPr/>
            </p:nvSpPr>
            <p:spPr bwMode="auto">
              <a:xfrm flipV="1">
                <a:off x="3204" y="2376"/>
                <a:ext cx="1" cy="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Freeform 74"/>
              <p:cNvSpPr>
                <a:spLocks noChangeAspect="1"/>
              </p:cNvSpPr>
              <p:nvPr/>
            </p:nvSpPr>
            <p:spPr bwMode="auto">
              <a:xfrm>
                <a:off x="2863" y="1102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Freeform 75"/>
              <p:cNvSpPr>
                <a:spLocks noChangeAspect="1"/>
              </p:cNvSpPr>
              <p:nvPr/>
            </p:nvSpPr>
            <p:spPr bwMode="auto">
              <a:xfrm>
                <a:off x="2863" y="1168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" name="Freeform 76"/>
              <p:cNvSpPr>
                <a:spLocks noChangeAspect="1"/>
              </p:cNvSpPr>
              <p:nvPr/>
            </p:nvSpPr>
            <p:spPr bwMode="auto">
              <a:xfrm>
                <a:off x="2863" y="1116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2 w 60"/>
                  <a:gd name="T5" fmla="*/ 2 h 60"/>
                  <a:gd name="T6" fmla="*/ 0 w 60"/>
                  <a:gd name="T7" fmla="*/ 2 h 60"/>
                  <a:gd name="T8" fmla="*/ 2 w 6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30" y="0"/>
                    </a:moveTo>
                    <a:lnTo>
                      <a:pt x="60" y="30"/>
                    </a:lnTo>
                    <a:lnTo>
                      <a:pt x="30" y="6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Oval 77"/>
              <p:cNvSpPr>
                <a:spLocks noChangeAspect="1" noChangeArrowheads="1"/>
              </p:cNvSpPr>
              <p:nvPr/>
            </p:nvSpPr>
            <p:spPr bwMode="auto">
              <a:xfrm>
                <a:off x="3027" y="1401"/>
                <a:ext cx="32" cy="32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0" name="Oval 78"/>
              <p:cNvSpPr>
                <a:spLocks noChangeAspect="1" noChangeArrowheads="1"/>
              </p:cNvSpPr>
              <p:nvPr/>
            </p:nvSpPr>
            <p:spPr bwMode="auto">
              <a:xfrm>
                <a:off x="3027" y="1419"/>
                <a:ext cx="32" cy="33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1" name="Oval 79"/>
              <p:cNvSpPr>
                <a:spLocks noChangeAspect="1" noChangeArrowheads="1"/>
              </p:cNvSpPr>
              <p:nvPr/>
            </p:nvSpPr>
            <p:spPr bwMode="auto">
              <a:xfrm>
                <a:off x="3027" y="1513"/>
                <a:ext cx="32" cy="32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2" name="Freeform 80"/>
              <p:cNvSpPr>
                <a:spLocks noChangeAspect="1"/>
              </p:cNvSpPr>
              <p:nvPr/>
            </p:nvSpPr>
            <p:spPr bwMode="auto">
              <a:xfrm>
                <a:off x="3180" y="1326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Freeform 81"/>
              <p:cNvSpPr>
                <a:spLocks noChangeAspect="1"/>
              </p:cNvSpPr>
              <p:nvPr/>
            </p:nvSpPr>
            <p:spPr bwMode="auto">
              <a:xfrm>
                <a:off x="3180" y="1508"/>
                <a:ext cx="47" cy="47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Freeform 82"/>
              <p:cNvSpPr>
                <a:spLocks noChangeAspect="1"/>
              </p:cNvSpPr>
              <p:nvPr/>
            </p:nvSpPr>
            <p:spPr bwMode="auto">
              <a:xfrm>
                <a:off x="3180" y="1443"/>
                <a:ext cx="47" cy="46"/>
              </a:xfrm>
              <a:custGeom>
                <a:avLst/>
                <a:gdLst>
                  <a:gd name="T0" fmla="*/ 2 w 60"/>
                  <a:gd name="T1" fmla="*/ 0 h 60"/>
                  <a:gd name="T2" fmla="*/ 2 w 60"/>
                  <a:gd name="T3" fmla="*/ 2 h 60"/>
                  <a:gd name="T4" fmla="*/ 0 w 60"/>
                  <a:gd name="T5" fmla="*/ 2 h 60"/>
                  <a:gd name="T6" fmla="*/ 2 w 6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30" y="0"/>
                    </a:moveTo>
                    <a:lnTo>
                      <a:pt x="60" y="60"/>
                    </a:lnTo>
                    <a:lnTo>
                      <a:pt x="0" y="6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666699"/>
              </a:solidFill>
              <a:ln w="9525">
                <a:solidFill>
                  <a:srgbClr val="6666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2863" y="1149"/>
                <a:ext cx="47" cy="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6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3022" y="1457"/>
                <a:ext cx="46" cy="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7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3180" y="1443"/>
                <a:ext cx="47" cy="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8" name="Rectangle 152"/>
              <p:cNvSpPr>
                <a:spLocks noChangeAspect="1" noChangeArrowheads="1"/>
              </p:cNvSpPr>
              <p:nvPr/>
            </p:nvSpPr>
            <p:spPr bwMode="auto">
              <a:xfrm>
                <a:off x="2955" y="2531"/>
                <a:ext cx="195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 b="1" i="1">
                    <a:solidFill>
                      <a:srgbClr val="666699"/>
                    </a:solidFill>
                    <a:latin typeface="Calibri" pitchFamily="34" charset="0"/>
                  </a:rPr>
                  <a:t>cydA</a:t>
                </a:r>
              </a:p>
            </p:txBody>
          </p:sp>
          <p:sp>
            <p:nvSpPr>
              <p:cNvPr id="49" name="Rectangle 173"/>
              <p:cNvSpPr>
                <a:spLocks noChangeAspect="1" noChangeArrowheads="1"/>
              </p:cNvSpPr>
              <p:nvPr/>
            </p:nvSpPr>
            <p:spPr bwMode="auto">
              <a:xfrm>
                <a:off x="3018" y="2409"/>
                <a:ext cx="5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666699"/>
                    </a:solidFill>
                    <a:latin typeface="Calibri" pitchFamily="34" charset="0"/>
                  </a:rPr>
                  <a:t>C</a:t>
                </a:r>
              </a:p>
            </p:txBody>
          </p:sp>
          <p:sp>
            <p:nvSpPr>
              <p:cNvPr id="50" name="Rectangle 174"/>
              <p:cNvSpPr>
                <a:spLocks noChangeAspect="1" noChangeArrowheads="1"/>
              </p:cNvSpPr>
              <p:nvPr/>
            </p:nvSpPr>
            <p:spPr bwMode="auto">
              <a:xfrm>
                <a:off x="3176" y="2409"/>
                <a:ext cx="6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666699"/>
                    </a:solidFill>
                    <a:latin typeface="Calibri" pitchFamily="34" charset="0"/>
                  </a:rPr>
                  <a:t>M</a:t>
                </a:r>
              </a:p>
            </p:txBody>
          </p:sp>
          <p:sp>
            <p:nvSpPr>
              <p:cNvPr id="51" name="Rectangle 175"/>
              <p:cNvSpPr>
                <a:spLocks noChangeAspect="1" noChangeArrowheads="1"/>
              </p:cNvSpPr>
              <p:nvPr/>
            </p:nvSpPr>
            <p:spPr bwMode="auto">
              <a:xfrm>
                <a:off x="2868" y="2409"/>
                <a:ext cx="5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000">
                    <a:solidFill>
                      <a:srgbClr val="666699"/>
                    </a:solidFill>
                    <a:latin typeface="Calibri" pitchFamily="34" charset="0"/>
                  </a:rPr>
                  <a:t>A</a:t>
                </a:r>
              </a:p>
            </p:txBody>
          </p:sp>
        </p:grpSp>
        <p:sp>
          <p:nvSpPr>
            <p:cNvPr id="32" name="Text Box 94"/>
            <p:cNvSpPr txBox="1">
              <a:spLocks noChangeArrowheads="1"/>
            </p:cNvSpPr>
            <p:nvPr/>
          </p:nvSpPr>
          <p:spPr bwMode="auto">
            <a:xfrm rot="-5400000">
              <a:off x="349" y="1515"/>
              <a:ext cx="104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000">
                  <a:latin typeface="Calibri" pitchFamily="34" charset="0"/>
                </a:rPr>
                <a:t>Δ</a:t>
              </a:r>
              <a:r>
                <a:rPr lang="fr-FR" sz="1000">
                  <a:latin typeface="Calibri" pitchFamily="34" charset="0"/>
                </a:rPr>
                <a:t>ct (</a:t>
              </a:r>
              <a:r>
                <a:rPr lang="fr-FR" sz="1000" i="1">
                  <a:latin typeface="Calibri" pitchFamily="34" charset="0"/>
                </a:rPr>
                <a:t>gene specified </a:t>
              </a:r>
              <a:r>
                <a:rPr lang="fr-FR" sz="1000">
                  <a:latin typeface="Calibri" pitchFamily="34" charset="0"/>
                </a:rPr>
                <a:t>-</a:t>
              </a:r>
              <a:r>
                <a:rPr lang="fr-FR" sz="1000" i="1">
                  <a:latin typeface="Calibri" pitchFamily="34" charset="0"/>
                </a:rPr>
                <a:t>rpoD</a:t>
              </a:r>
              <a:r>
                <a:rPr lang="fr-FR" sz="1000">
                  <a:latin typeface="Calibri" pitchFamily="34" charset="0"/>
                </a:rPr>
                <a:t>)</a:t>
              </a:r>
              <a:endParaRPr lang="el-GR" sz="1000">
                <a:latin typeface="Calibri" pitchFamily="34" charset="0"/>
              </a:endParaRPr>
            </a:p>
          </p:txBody>
        </p:sp>
      </p:grpSp>
      <p:sp>
        <p:nvSpPr>
          <p:cNvPr id="90" name="Rectangle 181"/>
          <p:cNvSpPr>
            <a:spLocks noChangeAspect="1" noChangeArrowheads="1"/>
          </p:cNvSpPr>
          <p:nvPr/>
        </p:nvSpPr>
        <p:spPr bwMode="auto">
          <a:xfrm>
            <a:off x="1749425" y="4537075"/>
            <a:ext cx="1158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000" dirty="0">
                <a:latin typeface="Calibri" pitchFamily="34" charset="0"/>
              </a:rPr>
              <a:t>C: </a:t>
            </a:r>
            <a:r>
              <a:rPr lang="fr-FR" sz="1000" dirty="0" err="1">
                <a:latin typeface="Calibri" pitchFamily="34" charset="0"/>
              </a:rPr>
              <a:t>chemostat</a:t>
            </a:r>
            <a:r>
              <a:rPr lang="fr-FR" sz="1000" dirty="0">
                <a:latin typeface="Calibri" pitchFamily="34" charset="0"/>
              </a:rPr>
              <a:t> culture</a:t>
            </a:r>
          </a:p>
        </p:txBody>
      </p:sp>
      <p:sp>
        <p:nvSpPr>
          <p:cNvPr id="91" name="Rectangle 182"/>
          <p:cNvSpPr>
            <a:spLocks noChangeAspect="1" noChangeArrowheads="1"/>
          </p:cNvSpPr>
          <p:nvPr/>
        </p:nvSpPr>
        <p:spPr bwMode="auto">
          <a:xfrm>
            <a:off x="1749425" y="4752975"/>
            <a:ext cx="10683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000">
                <a:latin typeface="Calibri" pitchFamily="34" charset="0"/>
              </a:rPr>
              <a:t>M: mouse caecum </a:t>
            </a:r>
          </a:p>
        </p:txBody>
      </p:sp>
      <p:sp>
        <p:nvSpPr>
          <p:cNvPr id="92" name="Rectangle 183"/>
          <p:cNvSpPr>
            <a:spLocks noChangeAspect="1" noChangeArrowheads="1"/>
          </p:cNvSpPr>
          <p:nvPr/>
        </p:nvSpPr>
        <p:spPr bwMode="auto">
          <a:xfrm>
            <a:off x="1749425" y="4321175"/>
            <a:ext cx="9409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000" dirty="0">
                <a:latin typeface="Calibri" pitchFamily="34" charset="0"/>
              </a:rPr>
              <a:t>A: </a:t>
            </a:r>
            <a:r>
              <a:rPr lang="fr-FR" sz="1000" dirty="0" err="1">
                <a:latin typeface="Calibri" pitchFamily="34" charset="0"/>
              </a:rPr>
              <a:t>aerated</a:t>
            </a:r>
            <a:r>
              <a:rPr lang="fr-FR" sz="1000" dirty="0">
                <a:latin typeface="Calibri" pitchFamily="34" charset="0"/>
              </a:rPr>
              <a:t> </a:t>
            </a:r>
            <a:r>
              <a:rPr lang="fr-FR" sz="1000" dirty="0" smtClean="0">
                <a:latin typeface="Calibri" pitchFamily="34" charset="0"/>
              </a:rPr>
              <a:t>culture</a:t>
            </a:r>
            <a:endParaRPr lang="fr-FR" sz="1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Affichage à l'écran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2011-04-06T11:17:10Z</dcterms:created>
  <dcterms:modified xsi:type="dcterms:W3CDTF">2011-04-06T11:17:33Z</dcterms:modified>
</cp:coreProperties>
</file>