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BEFA7-3878-4FE9-AEAA-6196A213C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7E928-6C0A-4DFE-AC8F-CE90EAA0E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512AA-48CF-4998-9F13-C0CB976ED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2B5DD-3373-49E1-ADB9-3194D4502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0312D-943B-4EEB-9A05-21B7C18F7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E3947-0716-42BD-9452-EF8D06CB4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5F939-41F0-48BF-B6DE-0B95B3264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6AE52-DB15-490D-9460-341F5036A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D83DE-C881-4DE8-B725-D15C6651F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CF71C-6B56-455E-ADA2-56C3664BC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E8A4B-813B-4BC7-A198-7EFA634C4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4BBCC29-170F-49AC-A3D3-84F5B8759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3338052" y="400110"/>
            <a:ext cx="2363760" cy="276999"/>
            <a:chOff x="3535220" y="637401"/>
            <a:chExt cx="2363760" cy="276999"/>
          </a:xfrm>
        </p:grpSpPr>
        <p:sp>
          <p:nvSpPr>
            <p:cNvPr id="3074" name="Line 13"/>
            <p:cNvSpPr>
              <a:spLocks noChangeShapeType="1"/>
            </p:cNvSpPr>
            <p:nvPr/>
          </p:nvSpPr>
          <p:spPr bwMode="auto">
            <a:xfrm>
              <a:off x="3535220" y="780472"/>
              <a:ext cx="3048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" name="Line 14"/>
            <p:cNvSpPr>
              <a:spLocks noChangeShapeType="1"/>
            </p:cNvSpPr>
            <p:nvPr/>
          </p:nvSpPr>
          <p:spPr bwMode="auto">
            <a:xfrm>
              <a:off x="4648200" y="773308"/>
              <a:ext cx="304800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Text Box 15"/>
            <p:cNvSpPr txBox="1">
              <a:spLocks noChangeArrowheads="1"/>
            </p:cNvSpPr>
            <p:nvPr/>
          </p:nvSpPr>
          <p:spPr bwMode="auto">
            <a:xfrm>
              <a:off x="3835258" y="637401"/>
              <a:ext cx="6828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Mycelia</a:t>
              </a:r>
            </a:p>
          </p:txBody>
        </p:sp>
        <p:sp>
          <p:nvSpPr>
            <p:cNvPr id="3077" name="Text Box 17"/>
            <p:cNvSpPr txBox="1">
              <a:spLocks noChangeArrowheads="1"/>
            </p:cNvSpPr>
            <p:nvPr/>
          </p:nvSpPr>
          <p:spPr bwMode="auto">
            <a:xfrm>
              <a:off x="4951413" y="637401"/>
              <a:ext cx="94756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Appressoria</a:t>
              </a:r>
            </a:p>
          </p:txBody>
        </p:sp>
      </p:grpSp>
      <p:sp>
        <p:nvSpPr>
          <p:cNvPr id="3081" name="Text Box 5"/>
          <p:cNvSpPr txBox="1">
            <a:spLocks noChangeArrowheads="1"/>
          </p:cNvSpPr>
          <p:nvPr/>
        </p:nvSpPr>
        <p:spPr bwMode="auto">
          <a:xfrm>
            <a:off x="3654095" y="0"/>
            <a:ext cx="1736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Chromosome I</a:t>
            </a:r>
            <a:endParaRPr lang="en-US" sz="20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776230" y="732312"/>
            <a:ext cx="7529570" cy="5592288"/>
            <a:chOff x="776230" y="533400"/>
            <a:chExt cx="7529570" cy="5592288"/>
          </a:xfrm>
        </p:grpSpPr>
        <p:pic>
          <p:nvPicPr>
            <p:cNvPr id="3078" name="Picture 26" descr="CNN_bln_70-15"/>
            <p:cNvPicPr>
              <a:picLocks noChangeAspect="1" noChangeArrowheads="1"/>
            </p:cNvPicPr>
            <p:nvPr/>
          </p:nvPicPr>
          <p:blipFill>
            <a:blip r:embed="rId2" cstate="print"/>
            <a:srcRect t="6720"/>
            <a:stretch>
              <a:fillRect/>
            </a:stretch>
          </p:blipFill>
          <p:spPr bwMode="auto">
            <a:xfrm>
              <a:off x="776230" y="533400"/>
              <a:ext cx="7528560" cy="2132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 descr="CNN_bln_70-15.ptab.site.chr.5000.unique_dis.I.png"/>
            <p:cNvPicPr>
              <a:picLocks noChangeAspect="1"/>
            </p:cNvPicPr>
            <p:nvPr/>
          </p:nvPicPr>
          <p:blipFill>
            <a:blip r:embed="rId3" cstate="print"/>
            <a:srcRect t="6089"/>
            <a:stretch>
              <a:fillRect/>
            </a:stretch>
          </p:blipFill>
          <p:spPr>
            <a:xfrm>
              <a:off x="777240" y="2461718"/>
              <a:ext cx="7528560" cy="2146806"/>
            </a:xfrm>
            <a:prstGeom prst="rect">
              <a:avLst/>
            </a:prstGeom>
          </p:spPr>
        </p:pic>
        <p:pic>
          <p:nvPicPr>
            <p:cNvPr id="17" name="Picture 16" descr="CNN_bln_70-15.ptab.site.70-15.repeat.gff.chr.5000.overall_dis.I.png"/>
            <p:cNvPicPr>
              <a:picLocks noChangeAspect="1"/>
            </p:cNvPicPr>
            <p:nvPr/>
          </p:nvPicPr>
          <p:blipFill>
            <a:blip r:embed="rId4" cstate="print"/>
            <a:srcRect t="6388"/>
            <a:stretch>
              <a:fillRect/>
            </a:stretch>
          </p:blipFill>
          <p:spPr>
            <a:xfrm>
              <a:off x="777240" y="3985718"/>
              <a:ext cx="7528560" cy="2139970"/>
            </a:xfrm>
            <a:prstGeom prst="rect">
              <a:avLst/>
            </a:prstGeom>
          </p:spPr>
        </p:pic>
      </p:grpSp>
      <p:sp>
        <p:nvSpPr>
          <p:cNvPr id="23" name="Text Box 10"/>
          <p:cNvSpPr txBox="1">
            <a:spLocks noChangeArrowheads="1"/>
          </p:cNvSpPr>
          <p:nvPr/>
        </p:nvSpPr>
        <p:spPr bwMode="auto">
          <a:xfrm rot="16200000">
            <a:off x="218743" y="1530160"/>
            <a:ext cx="7176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Overall</a:t>
            </a: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951530" y="740353"/>
            <a:ext cx="29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</a:t>
            </a: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 rot="16200000">
            <a:off x="185750" y="5096698"/>
            <a:ext cx="7798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Repeats</a:t>
            </a:r>
            <a:endParaRPr lang="en-US" sz="14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 rot="16200000">
            <a:off x="202889" y="3048315"/>
            <a:ext cx="7425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Unique</a:t>
            </a: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969816" y="2704233"/>
            <a:ext cx="285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B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969816" y="4227944"/>
            <a:ext cx="2792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18758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Additional file 1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371600" y="609600"/>
            <a:ext cx="6104663" cy="5982856"/>
            <a:chOff x="1974849" y="609600"/>
            <a:chExt cx="6104663" cy="5982856"/>
          </a:xfrm>
        </p:grpSpPr>
        <p:pic>
          <p:nvPicPr>
            <p:cNvPr id="4099" name="Picture 19" descr="CNN_bln_70-15"/>
            <p:cNvPicPr>
              <a:picLocks noChangeAspect="1" noChangeArrowheads="1"/>
            </p:cNvPicPr>
            <p:nvPr/>
          </p:nvPicPr>
          <p:blipFill>
            <a:blip r:embed="rId2" cstate="print"/>
            <a:srcRect t="6720"/>
            <a:stretch>
              <a:fillRect/>
            </a:stretch>
          </p:blipFill>
          <p:spPr bwMode="auto">
            <a:xfrm>
              <a:off x="1974849" y="609600"/>
              <a:ext cx="6099810" cy="2132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 descr="CNN_bln_70-15.ptab.site.chr.5000.unique_dis.II.png"/>
            <p:cNvPicPr>
              <a:picLocks noChangeAspect="1"/>
            </p:cNvPicPr>
            <p:nvPr/>
          </p:nvPicPr>
          <p:blipFill>
            <a:blip r:embed="rId3" cstate="print"/>
            <a:srcRect t="6608"/>
            <a:stretch>
              <a:fillRect/>
            </a:stretch>
          </p:blipFill>
          <p:spPr>
            <a:xfrm>
              <a:off x="1977390" y="2546921"/>
              <a:ext cx="6099810" cy="2134941"/>
            </a:xfrm>
            <a:prstGeom prst="rect">
              <a:avLst/>
            </a:prstGeom>
          </p:spPr>
        </p:pic>
        <p:pic>
          <p:nvPicPr>
            <p:cNvPr id="16" name="Picture 15" descr="CNN_bln_70-15.ptab.site.70-15.repeat.gff.chr.5000.overall_dis.II.png"/>
            <p:cNvPicPr>
              <a:picLocks noChangeAspect="1"/>
            </p:cNvPicPr>
            <p:nvPr/>
          </p:nvPicPr>
          <p:blipFill>
            <a:blip r:embed="rId4" cstate="print"/>
            <a:srcRect t="6671"/>
            <a:stretch>
              <a:fillRect/>
            </a:stretch>
          </p:blipFill>
          <p:spPr>
            <a:xfrm>
              <a:off x="1979702" y="4458955"/>
              <a:ext cx="6099810" cy="2133501"/>
            </a:xfrm>
            <a:prstGeom prst="rect">
              <a:avLst/>
            </a:prstGeom>
          </p:spPr>
        </p:pic>
      </p:grpSp>
      <p:sp>
        <p:nvSpPr>
          <p:cNvPr id="23" name="Text Box 10"/>
          <p:cNvSpPr txBox="1">
            <a:spLocks noChangeArrowheads="1"/>
          </p:cNvSpPr>
          <p:nvPr/>
        </p:nvSpPr>
        <p:spPr bwMode="auto">
          <a:xfrm rot="16200000">
            <a:off x="853930" y="1447036"/>
            <a:ext cx="7176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Overall</a:t>
            </a: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1563256" y="647993"/>
            <a:ext cx="29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</a:t>
            </a: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 rot="16200000">
            <a:off x="820937" y="5304514"/>
            <a:ext cx="7798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Repeats</a:t>
            </a:r>
            <a:endParaRPr lang="en-US" sz="14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 rot="16200000">
            <a:off x="838076" y="3380097"/>
            <a:ext cx="7425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Unique</a:t>
            </a: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1563928" y="2590800"/>
            <a:ext cx="285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B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1568028" y="4495800"/>
            <a:ext cx="2792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3338052" y="400110"/>
            <a:ext cx="2363760" cy="276999"/>
            <a:chOff x="3535220" y="637401"/>
            <a:chExt cx="2363760" cy="276999"/>
          </a:xfrm>
        </p:grpSpPr>
        <p:sp>
          <p:nvSpPr>
            <p:cNvPr id="30" name="Line 13"/>
            <p:cNvSpPr>
              <a:spLocks noChangeShapeType="1"/>
            </p:cNvSpPr>
            <p:nvPr/>
          </p:nvSpPr>
          <p:spPr bwMode="auto">
            <a:xfrm>
              <a:off x="3535220" y="780472"/>
              <a:ext cx="3048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14"/>
            <p:cNvSpPr>
              <a:spLocks noChangeShapeType="1"/>
            </p:cNvSpPr>
            <p:nvPr/>
          </p:nvSpPr>
          <p:spPr bwMode="auto">
            <a:xfrm>
              <a:off x="4648200" y="773308"/>
              <a:ext cx="304800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 Box 15"/>
            <p:cNvSpPr txBox="1">
              <a:spLocks noChangeArrowheads="1"/>
            </p:cNvSpPr>
            <p:nvPr/>
          </p:nvSpPr>
          <p:spPr bwMode="auto">
            <a:xfrm>
              <a:off x="3835258" y="637401"/>
              <a:ext cx="6828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Mycelia</a:t>
              </a:r>
            </a:p>
          </p:txBody>
        </p:sp>
        <p:sp>
          <p:nvSpPr>
            <p:cNvPr id="33" name="Text Box 17"/>
            <p:cNvSpPr txBox="1">
              <a:spLocks noChangeArrowheads="1"/>
            </p:cNvSpPr>
            <p:nvPr/>
          </p:nvSpPr>
          <p:spPr bwMode="auto">
            <a:xfrm>
              <a:off x="4951413" y="637401"/>
              <a:ext cx="94756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Appressoria</a:t>
              </a:r>
            </a:p>
          </p:txBody>
        </p:sp>
      </p:grp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3654095" y="0"/>
            <a:ext cx="18053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Chromosome II</a:t>
            </a:r>
            <a:endParaRPr lang="en-US" sz="20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990004" y="615950"/>
            <a:ext cx="4458132" cy="5949632"/>
            <a:chOff x="1990004" y="615950"/>
            <a:chExt cx="4458132" cy="5949632"/>
          </a:xfrm>
        </p:grpSpPr>
        <p:pic>
          <p:nvPicPr>
            <p:cNvPr id="5122" name="Picture 16" descr="CNN_bln_70-15"/>
            <p:cNvPicPr>
              <a:picLocks noChangeAspect="1" noChangeArrowheads="1"/>
            </p:cNvPicPr>
            <p:nvPr/>
          </p:nvPicPr>
          <p:blipFill>
            <a:blip r:embed="rId2" cstate="print"/>
            <a:srcRect t="6720"/>
            <a:stretch>
              <a:fillRect/>
            </a:stretch>
          </p:blipFill>
          <p:spPr bwMode="auto">
            <a:xfrm>
              <a:off x="1990436" y="615950"/>
              <a:ext cx="4457700" cy="2132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 descr="CNN_bln_70-15.ptab.site.chr.5000.unique_dis.IV.png"/>
            <p:cNvPicPr>
              <a:picLocks noChangeAspect="1"/>
            </p:cNvPicPr>
            <p:nvPr/>
          </p:nvPicPr>
          <p:blipFill>
            <a:blip r:embed="rId3" cstate="print"/>
            <a:srcRect t="7375"/>
            <a:stretch>
              <a:fillRect/>
            </a:stretch>
          </p:blipFill>
          <p:spPr>
            <a:xfrm>
              <a:off x="1990004" y="2514600"/>
              <a:ext cx="4457700" cy="2117408"/>
            </a:xfrm>
            <a:prstGeom prst="rect">
              <a:avLst/>
            </a:prstGeom>
          </p:spPr>
        </p:pic>
        <p:pic>
          <p:nvPicPr>
            <p:cNvPr id="21" name="Picture 20" descr="CNN_bln_70-15.ptab.site.70-15.repeat.gff.chr.5000.overall_dis.IV.png"/>
            <p:cNvPicPr>
              <a:picLocks noChangeAspect="1"/>
            </p:cNvPicPr>
            <p:nvPr/>
          </p:nvPicPr>
          <p:blipFill>
            <a:blip r:embed="rId4" cstate="print"/>
            <a:srcRect t="6125"/>
            <a:stretch>
              <a:fillRect/>
            </a:stretch>
          </p:blipFill>
          <p:spPr>
            <a:xfrm>
              <a:off x="1990004" y="4419600"/>
              <a:ext cx="4457700" cy="2145982"/>
            </a:xfrm>
            <a:prstGeom prst="rect">
              <a:avLst/>
            </a:prstGeom>
          </p:spPr>
        </p:pic>
      </p:grpSp>
      <p:sp>
        <p:nvSpPr>
          <p:cNvPr id="24" name="Text Box 10"/>
          <p:cNvSpPr txBox="1">
            <a:spLocks noChangeArrowheads="1"/>
          </p:cNvSpPr>
          <p:nvPr/>
        </p:nvSpPr>
        <p:spPr bwMode="auto">
          <a:xfrm rot="16200000">
            <a:off x="1465842" y="1667075"/>
            <a:ext cx="7176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Overall</a:t>
            </a: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2179780" y="643369"/>
            <a:ext cx="29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</a:t>
            </a: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 rot="16200000">
            <a:off x="1432849" y="5284594"/>
            <a:ext cx="7798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Repeats</a:t>
            </a:r>
            <a:endParaRPr lang="en-US" sz="14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 rot="16200000">
            <a:off x="1449988" y="3758216"/>
            <a:ext cx="7425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Unique</a:t>
            </a: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2179780" y="2514600"/>
            <a:ext cx="285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B</a:t>
            </a: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2177628" y="4481940"/>
            <a:ext cx="2792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338052" y="400110"/>
            <a:ext cx="2363760" cy="276999"/>
            <a:chOff x="3535220" y="637401"/>
            <a:chExt cx="2363760" cy="276999"/>
          </a:xfrm>
        </p:grpSpPr>
        <p:sp>
          <p:nvSpPr>
            <p:cNvPr id="30" name="Line 13"/>
            <p:cNvSpPr>
              <a:spLocks noChangeShapeType="1"/>
            </p:cNvSpPr>
            <p:nvPr/>
          </p:nvSpPr>
          <p:spPr bwMode="auto">
            <a:xfrm>
              <a:off x="3535220" y="780472"/>
              <a:ext cx="3048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14"/>
            <p:cNvSpPr>
              <a:spLocks noChangeShapeType="1"/>
            </p:cNvSpPr>
            <p:nvPr/>
          </p:nvSpPr>
          <p:spPr bwMode="auto">
            <a:xfrm>
              <a:off x="4648200" y="773308"/>
              <a:ext cx="304800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 Box 15"/>
            <p:cNvSpPr txBox="1">
              <a:spLocks noChangeArrowheads="1"/>
            </p:cNvSpPr>
            <p:nvPr/>
          </p:nvSpPr>
          <p:spPr bwMode="auto">
            <a:xfrm>
              <a:off x="3835258" y="637401"/>
              <a:ext cx="6828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Mycelia</a:t>
              </a:r>
            </a:p>
          </p:txBody>
        </p:sp>
        <p:sp>
          <p:nvSpPr>
            <p:cNvPr id="33" name="Text Box 17"/>
            <p:cNvSpPr txBox="1">
              <a:spLocks noChangeArrowheads="1"/>
            </p:cNvSpPr>
            <p:nvPr/>
          </p:nvSpPr>
          <p:spPr bwMode="auto">
            <a:xfrm>
              <a:off x="4951413" y="637401"/>
              <a:ext cx="94756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Appressoria</a:t>
              </a:r>
            </a:p>
          </p:txBody>
        </p:sp>
      </p:grp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3654095" y="0"/>
            <a:ext cx="18887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Chromosome IV</a:t>
            </a:r>
            <a:endParaRPr lang="en-US" sz="20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13" descr="CNN_bln_70-15"/>
          <p:cNvPicPr>
            <a:picLocks noChangeAspect="1" noChangeArrowheads="1"/>
          </p:cNvPicPr>
          <p:nvPr/>
        </p:nvPicPr>
        <p:blipFill>
          <a:blip r:embed="rId2" cstate="print"/>
          <a:srcRect t="6720"/>
          <a:stretch>
            <a:fillRect/>
          </a:stretch>
        </p:blipFill>
        <p:spPr bwMode="auto">
          <a:xfrm>
            <a:off x="1828800" y="622300"/>
            <a:ext cx="5410200" cy="213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NN_bln_70-15.ptab.site.chr.5000.unique_dis.V.png"/>
          <p:cNvPicPr>
            <a:picLocks noChangeAspect="1"/>
          </p:cNvPicPr>
          <p:nvPr/>
        </p:nvPicPr>
        <p:blipFill>
          <a:blip r:embed="rId3" cstate="print"/>
          <a:srcRect t="7306"/>
          <a:stretch>
            <a:fillRect/>
          </a:stretch>
        </p:blipFill>
        <p:spPr>
          <a:xfrm>
            <a:off x="1823317" y="2544620"/>
            <a:ext cx="5410200" cy="2118985"/>
          </a:xfrm>
          <a:prstGeom prst="rect">
            <a:avLst/>
          </a:prstGeom>
        </p:spPr>
      </p:pic>
      <p:pic>
        <p:nvPicPr>
          <p:cNvPr id="21" name="Picture 20" descr="CNN_bln_70-15.ptab.site.70-15.repeat.gff.chr.5000.overall_dis.V.png"/>
          <p:cNvPicPr>
            <a:picLocks noChangeAspect="1"/>
          </p:cNvPicPr>
          <p:nvPr/>
        </p:nvPicPr>
        <p:blipFill>
          <a:blip r:embed="rId4" cstate="print"/>
          <a:srcRect t="6611"/>
          <a:stretch>
            <a:fillRect/>
          </a:stretch>
        </p:blipFill>
        <p:spPr>
          <a:xfrm>
            <a:off x="1823317" y="4458856"/>
            <a:ext cx="5410200" cy="2134872"/>
          </a:xfrm>
          <a:prstGeom prst="rect">
            <a:avLst/>
          </a:prstGeom>
        </p:spPr>
      </p:pic>
      <p:sp>
        <p:nvSpPr>
          <p:cNvPr id="22" name="Text Box 10"/>
          <p:cNvSpPr txBox="1">
            <a:spLocks noChangeArrowheads="1"/>
          </p:cNvSpPr>
          <p:nvPr/>
        </p:nvSpPr>
        <p:spPr bwMode="auto">
          <a:xfrm rot="16200000">
            <a:off x="1294779" y="1447036"/>
            <a:ext cx="7176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Overall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2018144" y="647993"/>
            <a:ext cx="29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 rot="16200000">
            <a:off x="1261786" y="5335398"/>
            <a:ext cx="7798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Repeats</a:t>
            </a:r>
            <a:endParaRPr lang="en-US" sz="14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 rot="16200000">
            <a:off x="1278925" y="3352389"/>
            <a:ext cx="7425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Unique</a:t>
            </a: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2008908" y="2593401"/>
            <a:ext cx="285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B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2011220" y="4502059"/>
            <a:ext cx="2792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3338052" y="400110"/>
            <a:ext cx="2363760" cy="276999"/>
            <a:chOff x="3535220" y="637401"/>
            <a:chExt cx="2363760" cy="276999"/>
          </a:xfrm>
        </p:grpSpPr>
        <p:sp>
          <p:nvSpPr>
            <p:cNvPr id="29" name="Line 13"/>
            <p:cNvSpPr>
              <a:spLocks noChangeShapeType="1"/>
            </p:cNvSpPr>
            <p:nvPr/>
          </p:nvSpPr>
          <p:spPr bwMode="auto">
            <a:xfrm>
              <a:off x="3535220" y="780472"/>
              <a:ext cx="3048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14"/>
            <p:cNvSpPr>
              <a:spLocks noChangeShapeType="1"/>
            </p:cNvSpPr>
            <p:nvPr/>
          </p:nvSpPr>
          <p:spPr bwMode="auto">
            <a:xfrm>
              <a:off x="4648200" y="773308"/>
              <a:ext cx="304800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 Box 15"/>
            <p:cNvSpPr txBox="1">
              <a:spLocks noChangeArrowheads="1"/>
            </p:cNvSpPr>
            <p:nvPr/>
          </p:nvSpPr>
          <p:spPr bwMode="auto">
            <a:xfrm>
              <a:off x="3835258" y="637401"/>
              <a:ext cx="6828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Mycelia</a:t>
              </a:r>
            </a:p>
          </p:txBody>
        </p:sp>
        <p:sp>
          <p:nvSpPr>
            <p:cNvPr id="32" name="Text Box 17"/>
            <p:cNvSpPr txBox="1">
              <a:spLocks noChangeArrowheads="1"/>
            </p:cNvSpPr>
            <p:nvPr/>
          </p:nvSpPr>
          <p:spPr bwMode="auto">
            <a:xfrm>
              <a:off x="4951413" y="637401"/>
              <a:ext cx="94756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Appressoria</a:t>
              </a:r>
            </a:p>
          </p:txBody>
        </p:sp>
      </p:grp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3654095" y="0"/>
            <a:ext cx="18197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Chromosome V</a:t>
            </a:r>
            <a:endParaRPr lang="en-US" sz="20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13" descr="CNN_bln_70-15"/>
          <p:cNvPicPr>
            <a:picLocks noChangeAspect="1" noChangeArrowheads="1"/>
          </p:cNvPicPr>
          <p:nvPr/>
        </p:nvPicPr>
        <p:blipFill>
          <a:blip r:embed="rId2" cstate="print"/>
          <a:srcRect t="6720"/>
          <a:stretch>
            <a:fillRect/>
          </a:stretch>
        </p:blipFill>
        <p:spPr bwMode="auto">
          <a:xfrm>
            <a:off x="1886528" y="668547"/>
            <a:ext cx="4895850" cy="213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NN_bln_70-15.ptab.site.chr.5000.unique_dis.VI.png"/>
          <p:cNvPicPr>
            <a:picLocks noChangeAspect="1"/>
          </p:cNvPicPr>
          <p:nvPr/>
        </p:nvPicPr>
        <p:blipFill>
          <a:blip r:embed="rId3" cstate="print"/>
          <a:srcRect t="8951"/>
          <a:stretch>
            <a:fillRect/>
          </a:stretch>
        </p:blipFill>
        <p:spPr>
          <a:xfrm>
            <a:off x="1885950" y="2602854"/>
            <a:ext cx="4895850" cy="2081380"/>
          </a:xfrm>
          <a:prstGeom prst="rect">
            <a:avLst/>
          </a:prstGeom>
        </p:spPr>
      </p:pic>
      <p:pic>
        <p:nvPicPr>
          <p:cNvPr id="21" name="Picture 20" descr="CNN_bln_70-15.ptab.site.70-15.repeat.gff.chr.5000.overall_dis.VI.png"/>
          <p:cNvPicPr>
            <a:picLocks noChangeAspect="1"/>
          </p:cNvPicPr>
          <p:nvPr/>
        </p:nvPicPr>
        <p:blipFill>
          <a:blip r:embed="rId4" cstate="print"/>
          <a:srcRect t="7194"/>
          <a:stretch>
            <a:fillRect/>
          </a:stretch>
        </p:blipFill>
        <p:spPr>
          <a:xfrm>
            <a:off x="1885950" y="4493488"/>
            <a:ext cx="4895850" cy="2121545"/>
          </a:xfrm>
          <a:prstGeom prst="rect">
            <a:avLst/>
          </a:prstGeom>
        </p:spPr>
      </p:pic>
      <p:sp>
        <p:nvSpPr>
          <p:cNvPr id="29" name="Text Box 10"/>
          <p:cNvSpPr txBox="1">
            <a:spLocks noChangeArrowheads="1"/>
          </p:cNvSpPr>
          <p:nvPr/>
        </p:nvSpPr>
        <p:spPr bwMode="auto">
          <a:xfrm rot="16200000">
            <a:off x="1359622" y="1244020"/>
            <a:ext cx="7176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Overall</a:t>
            </a: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2075872" y="704272"/>
            <a:ext cx="29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</a:t>
            </a: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 rot="16200000">
            <a:off x="1326629" y="5329910"/>
            <a:ext cx="7798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Repeats</a:t>
            </a:r>
            <a:endParaRPr lang="en-US" sz="14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 rot="16200000">
            <a:off x="1343768" y="3357727"/>
            <a:ext cx="7425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Unique</a:t>
            </a: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2069620" y="2658053"/>
            <a:ext cx="285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B</a:t>
            </a: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2075872" y="4505036"/>
            <a:ext cx="2792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338052" y="400110"/>
            <a:ext cx="2363760" cy="276999"/>
            <a:chOff x="3535220" y="637401"/>
            <a:chExt cx="2363760" cy="276999"/>
          </a:xfrm>
        </p:grpSpPr>
        <p:sp>
          <p:nvSpPr>
            <p:cNvPr id="23" name="Line 13"/>
            <p:cNvSpPr>
              <a:spLocks noChangeShapeType="1"/>
            </p:cNvSpPr>
            <p:nvPr/>
          </p:nvSpPr>
          <p:spPr bwMode="auto">
            <a:xfrm>
              <a:off x="3535220" y="780472"/>
              <a:ext cx="3048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4"/>
            <p:cNvSpPr>
              <a:spLocks noChangeShapeType="1"/>
            </p:cNvSpPr>
            <p:nvPr/>
          </p:nvSpPr>
          <p:spPr bwMode="auto">
            <a:xfrm>
              <a:off x="4648200" y="773308"/>
              <a:ext cx="304800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3835258" y="637401"/>
              <a:ext cx="6828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Mycelia</a:t>
              </a:r>
            </a:p>
          </p:txBody>
        </p:sp>
        <p:sp>
          <p:nvSpPr>
            <p:cNvPr id="26" name="Text Box 17"/>
            <p:cNvSpPr txBox="1">
              <a:spLocks noChangeArrowheads="1"/>
            </p:cNvSpPr>
            <p:nvPr/>
          </p:nvSpPr>
          <p:spPr bwMode="auto">
            <a:xfrm>
              <a:off x="4951413" y="637401"/>
              <a:ext cx="94756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Appressoria</a:t>
              </a:r>
            </a:p>
          </p:txBody>
        </p:sp>
      </p:grp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654095" y="0"/>
            <a:ext cx="18887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Chromosome VI</a:t>
            </a:r>
            <a:endParaRPr lang="en-US" sz="20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13" descr="CNN_bln_70-15"/>
          <p:cNvPicPr>
            <a:picLocks noChangeAspect="1" noChangeArrowheads="1"/>
          </p:cNvPicPr>
          <p:nvPr/>
        </p:nvPicPr>
        <p:blipFill>
          <a:blip r:embed="rId2" cstate="print"/>
          <a:srcRect t="6720"/>
          <a:stretch>
            <a:fillRect/>
          </a:stretch>
        </p:blipFill>
        <p:spPr bwMode="auto">
          <a:xfrm>
            <a:off x="2057400" y="534988"/>
            <a:ext cx="4690110" cy="213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NN_bln_70-15.ptab.site.chr.5000.unique_dis.VII.png"/>
          <p:cNvPicPr>
            <a:picLocks noChangeAspect="1"/>
          </p:cNvPicPr>
          <p:nvPr/>
        </p:nvPicPr>
        <p:blipFill>
          <a:blip r:embed="rId3" cstate="print"/>
          <a:srcRect t="7257"/>
          <a:stretch>
            <a:fillRect/>
          </a:stretch>
        </p:blipFill>
        <p:spPr>
          <a:xfrm>
            <a:off x="2057400" y="2477656"/>
            <a:ext cx="4690110" cy="2120105"/>
          </a:xfrm>
          <a:prstGeom prst="rect">
            <a:avLst/>
          </a:prstGeom>
        </p:spPr>
      </p:pic>
      <p:pic>
        <p:nvPicPr>
          <p:cNvPr id="21" name="Picture 20" descr="CNN_bln_70-15.ptab.site.70-15.repeat.gff.chr.5000.overall_dis.VII.png"/>
          <p:cNvPicPr>
            <a:picLocks noChangeAspect="1"/>
          </p:cNvPicPr>
          <p:nvPr/>
        </p:nvPicPr>
        <p:blipFill>
          <a:blip r:embed="rId4" cstate="print"/>
          <a:srcRect t="7257"/>
          <a:stretch>
            <a:fillRect/>
          </a:stretch>
        </p:blipFill>
        <p:spPr>
          <a:xfrm>
            <a:off x="2057400" y="4401128"/>
            <a:ext cx="4690110" cy="2120105"/>
          </a:xfrm>
          <a:prstGeom prst="rect">
            <a:avLst/>
          </a:prstGeom>
        </p:spPr>
      </p:pic>
      <p:sp>
        <p:nvSpPr>
          <p:cNvPr id="22" name="Text Box 10"/>
          <p:cNvSpPr txBox="1">
            <a:spLocks noChangeArrowheads="1"/>
          </p:cNvSpPr>
          <p:nvPr/>
        </p:nvSpPr>
        <p:spPr bwMode="auto">
          <a:xfrm rot="16200000">
            <a:off x="1532806" y="1414892"/>
            <a:ext cx="7176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Overall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2247121" y="572656"/>
            <a:ext cx="29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 rot="16200000">
            <a:off x="1499813" y="5265258"/>
            <a:ext cx="7798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Repeats</a:t>
            </a:r>
            <a:endParaRPr lang="en-US" sz="14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 rot="16200000">
            <a:off x="1516952" y="3163771"/>
            <a:ext cx="7425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Unique</a:t>
            </a: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2252040" y="2505364"/>
            <a:ext cx="285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B</a:t>
            </a: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2249056" y="4428836"/>
            <a:ext cx="2792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3338052" y="400110"/>
            <a:ext cx="2363760" cy="276999"/>
            <a:chOff x="3535220" y="637401"/>
            <a:chExt cx="2363760" cy="276999"/>
          </a:xfrm>
        </p:grpSpPr>
        <p:sp>
          <p:nvSpPr>
            <p:cNvPr id="29" name="Line 13"/>
            <p:cNvSpPr>
              <a:spLocks noChangeShapeType="1"/>
            </p:cNvSpPr>
            <p:nvPr/>
          </p:nvSpPr>
          <p:spPr bwMode="auto">
            <a:xfrm>
              <a:off x="3535220" y="780472"/>
              <a:ext cx="3048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14"/>
            <p:cNvSpPr>
              <a:spLocks noChangeShapeType="1"/>
            </p:cNvSpPr>
            <p:nvPr/>
          </p:nvSpPr>
          <p:spPr bwMode="auto">
            <a:xfrm>
              <a:off x="4648200" y="773308"/>
              <a:ext cx="304800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 Box 15"/>
            <p:cNvSpPr txBox="1">
              <a:spLocks noChangeArrowheads="1"/>
            </p:cNvSpPr>
            <p:nvPr/>
          </p:nvSpPr>
          <p:spPr bwMode="auto">
            <a:xfrm>
              <a:off x="3835258" y="637401"/>
              <a:ext cx="6828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Mycelia</a:t>
              </a:r>
            </a:p>
          </p:txBody>
        </p:sp>
        <p:sp>
          <p:nvSpPr>
            <p:cNvPr id="32" name="Text Box 17"/>
            <p:cNvSpPr txBox="1">
              <a:spLocks noChangeArrowheads="1"/>
            </p:cNvSpPr>
            <p:nvPr/>
          </p:nvSpPr>
          <p:spPr bwMode="auto">
            <a:xfrm>
              <a:off x="4951413" y="637401"/>
              <a:ext cx="94756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Appressoria</a:t>
              </a:r>
            </a:p>
          </p:txBody>
        </p:sp>
      </p:grp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3654095" y="0"/>
            <a:ext cx="19576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Chromosome VII</a:t>
            </a:r>
            <a:endParaRPr lang="en-US" sz="20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3909311" y="0"/>
            <a:ext cx="13945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Unlinked </a:t>
            </a:r>
            <a:endParaRPr lang="en-US" sz="24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pic>
        <p:nvPicPr>
          <p:cNvPr id="9219" name="Picture 14" descr="CNN_bln_70-15"/>
          <p:cNvPicPr>
            <a:picLocks noChangeAspect="1" noChangeArrowheads="1"/>
          </p:cNvPicPr>
          <p:nvPr/>
        </p:nvPicPr>
        <p:blipFill>
          <a:blip r:embed="rId2" cstate="print"/>
          <a:srcRect t="6720"/>
          <a:stretch>
            <a:fillRect/>
          </a:stretch>
        </p:blipFill>
        <p:spPr bwMode="auto">
          <a:xfrm>
            <a:off x="3863273" y="457200"/>
            <a:ext cx="1489710" cy="213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8" descr="CNN_bln_70-15"/>
          <p:cNvPicPr>
            <a:picLocks noChangeAspect="1" noChangeArrowheads="1"/>
          </p:cNvPicPr>
          <p:nvPr/>
        </p:nvPicPr>
        <p:blipFill>
          <a:blip r:embed="rId3" cstate="print"/>
          <a:srcRect t="6720"/>
          <a:stretch>
            <a:fillRect/>
          </a:stretch>
        </p:blipFill>
        <p:spPr bwMode="auto">
          <a:xfrm>
            <a:off x="6917131" y="533400"/>
            <a:ext cx="1169670" cy="213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 Box 5"/>
          <p:cNvSpPr txBox="1">
            <a:spLocks noChangeArrowheads="1"/>
          </p:cNvSpPr>
          <p:nvPr/>
        </p:nvSpPr>
        <p:spPr bwMode="auto">
          <a:xfrm>
            <a:off x="6610284" y="0"/>
            <a:ext cx="19241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Mitochondria</a:t>
            </a:r>
          </a:p>
        </p:txBody>
      </p:sp>
      <p:pic>
        <p:nvPicPr>
          <p:cNvPr id="21" name="Picture 20" descr="CNN_bln_70-15.ptab.site.chr.5000.unique_dis.MIT.png"/>
          <p:cNvPicPr>
            <a:picLocks noChangeAspect="1"/>
          </p:cNvPicPr>
          <p:nvPr/>
        </p:nvPicPr>
        <p:blipFill>
          <a:blip r:embed="rId4" cstate="print"/>
          <a:srcRect t="6667"/>
          <a:stretch>
            <a:fillRect/>
          </a:stretch>
        </p:blipFill>
        <p:spPr>
          <a:xfrm>
            <a:off x="6917278" y="2743208"/>
            <a:ext cx="1169670" cy="2133592"/>
          </a:xfrm>
          <a:prstGeom prst="rect">
            <a:avLst/>
          </a:prstGeom>
        </p:spPr>
      </p:pic>
      <p:pic>
        <p:nvPicPr>
          <p:cNvPr id="22" name="Picture 21" descr="CNN_bln_70-15.ptab.site.chr.5000.unique_dis.UNKNOWN.png"/>
          <p:cNvPicPr>
            <a:picLocks noChangeAspect="1"/>
          </p:cNvPicPr>
          <p:nvPr/>
        </p:nvPicPr>
        <p:blipFill>
          <a:blip r:embed="rId5" cstate="print"/>
          <a:srcRect t="6667"/>
          <a:stretch>
            <a:fillRect/>
          </a:stretch>
        </p:blipFill>
        <p:spPr>
          <a:xfrm>
            <a:off x="3863274" y="2572336"/>
            <a:ext cx="1489710" cy="2133592"/>
          </a:xfrm>
          <a:prstGeom prst="rect">
            <a:avLst/>
          </a:prstGeom>
        </p:spPr>
      </p:pic>
      <p:pic>
        <p:nvPicPr>
          <p:cNvPr id="28" name="Picture 27" descr="CNN_bln_70-15.ptab.site.70-15.repeat.gff.chr.5000.overall_dis.UNKNOWN.png"/>
          <p:cNvPicPr>
            <a:picLocks noChangeAspect="1"/>
          </p:cNvPicPr>
          <p:nvPr/>
        </p:nvPicPr>
        <p:blipFill>
          <a:blip r:embed="rId6" cstate="print"/>
          <a:srcRect t="7333"/>
          <a:stretch>
            <a:fillRect/>
          </a:stretch>
        </p:blipFill>
        <p:spPr>
          <a:xfrm>
            <a:off x="3863273" y="4721160"/>
            <a:ext cx="1489710" cy="2118368"/>
          </a:xfrm>
          <a:prstGeom prst="rect">
            <a:avLst/>
          </a:prstGeom>
        </p:spPr>
      </p:pic>
      <p:sp>
        <p:nvSpPr>
          <p:cNvPr id="30" name="Text Box 10"/>
          <p:cNvSpPr txBox="1">
            <a:spLocks noChangeArrowheads="1"/>
          </p:cNvSpPr>
          <p:nvPr/>
        </p:nvSpPr>
        <p:spPr bwMode="auto">
          <a:xfrm rot="16200000">
            <a:off x="3329443" y="1384684"/>
            <a:ext cx="7176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Overall</a:t>
            </a: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4392426" y="466436"/>
            <a:ext cx="29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</a:t>
            </a: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 rot="16200000">
            <a:off x="3296450" y="5637601"/>
            <a:ext cx="7798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Repeats</a:t>
            </a:r>
            <a:endParaRPr lang="en-US" sz="1400" b="1" dirty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 rot="16200000">
            <a:off x="3313589" y="3474199"/>
            <a:ext cx="7425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Unique</a:t>
            </a: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4415817" y="2551544"/>
            <a:ext cx="285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B</a:t>
            </a: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4396673" y="4640599"/>
            <a:ext cx="2792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</a:t>
            </a:r>
          </a:p>
        </p:txBody>
      </p:sp>
      <p:sp>
        <p:nvSpPr>
          <p:cNvPr id="37" name="Text Box 10"/>
          <p:cNvSpPr txBox="1">
            <a:spLocks noChangeArrowheads="1"/>
          </p:cNvSpPr>
          <p:nvPr/>
        </p:nvSpPr>
        <p:spPr bwMode="auto">
          <a:xfrm rot="16200000">
            <a:off x="6343154" y="1225548"/>
            <a:ext cx="7176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Overall</a:t>
            </a:r>
          </a:p>
        </p:txBody>
      </p: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7066328" y="570344"/>
            <a:ext cx="2936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</a:t>
            </a:r>
          </a:p>
        </p:txBody>
      </p:sp>
      <p:sp>
        <p:nvSpPr>
          <p:cNvPr id="39" name="Text Box 12"/>
          <p:cNvSpPr txBox="1">
            <a:spLocks noChangeArrowheads="1"/>
          </p:cNvSpPr>
          <p:nvPr/>
        </p:nvSpPr>
        <p:spPr bwMode="auto">
          <a:xfrm rot="16200000">
            <a:off x="6327300" y="3619676"/>
            <a:ext cx="74251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Unique</a:t>
            </a: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7089719" y="2770908"/>
            <a:ext cx="2856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B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52400" y="1143000"/>
            <a:ext cx="2363760" cy="276999"/>
            <a:chOff x="3535220" y="637401"/>
            <a:chExt cx="2363760" cy="276999"/>
          </a:xfrm>
        </p:grpSpPr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3535220" y="780472"/>
              <a:ext cx="304800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14"/>
            <p:cNvSpPr>
              <a:spLocks noChangeShapeType="1"/>
            </p:cNvSpPr>
            <p:nvPr/>
          </p:nvSpPr>
          <p:spPr bwMode="auto">
            <a:xfrm>
              <a:off x="4648200" y="773308"/>
              <a:ext cx="304800" cy="0"/>
            </a:xfrm>
            <a:prstGeom prst="line">
              <a:avLst/>
            </a:prstGeom>
            <a:noFill/>
            <a:ln w="9525">
              <a:solidFill>
                <a:srgbClr val="33CC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 Box 15"/>
            <p:cNvSpPr txBox="1">
              <a:spLocks noChangeArrowheads="1"/>
            </p:cNvSpPr>
            <p:nvPr/>
          </p:nvSpPr>
          <p:spPr bwMode="auto">
            <a:xfrm>
              <a:off x="3835258" y="637401"/>
              <a:ext cx="6828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Mycelia</a:t>
              </a:r>
            </a:p>
          </p:txBody>
        </p:sp>
        <p:sp>
          <p:nvSpPr>
            <p:cNvPr id="50" name="Text Box 17"/>
            <p:cNvSpPr txBox="1">
              <a:spLocks noChangeArrowheads="1"/>
            </p:cNvSpPr>
            <p:nvPr/>
          </p:nvSpPr>
          <p:spPr bwMode="auto">
            <a:xfrm>
              <a:off x="4951413" y="637401"/>
              <a:ext cx="94756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latin typeface="Calibri" pitchFamily="34" charset="0"/>
                  <a:ea typeface="ＭＳ Ｐゴシック" pitchFamily="-107" charset="-128"/>
                  <a:cs typeface="Calibri" pitchFamily="34" charset="0"/>
                </a:rPr>
                <a:t>Appressoria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77</Words>
  <Application>Microsoft Office PowerPoint</Application>
  <PresentationFormat>On-screen Show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Cristiano C Nunes</dc:creator>
  <cp:lastModifiedBy>Cristiano C Nunes</cp:lastModifiedBy>
  <cp:revision>70</cp:revision>
  <dcterms:created xsi:type="dcterms:W3CDTF">2009-03-02T21:16:06Z</dcterms:created>
  <dcterms:modified xsi:type="dcterms:W3CDTF">2011-02-10T22:48:56Z</dcterms:modified>
</cp:coreProperties>
</file>