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7" r:id="rId5"/>
  </p:sldIdLst>
  <p:sldSz cx="7315200" cy="96012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4" autoAdjust="0"/>
    <p:restoredTop sz="94556" autoAdjust="0"/>
  </p:normalViewPr>
  <p:slideViewPr>
    <p:cSldViewPr>
      <p:cViewPr>
        <p:scale>
          <a:sx n="140" d="100"/>
          <a:sy n="140" d="100"/>
        </p:scale>
        <p:origin x="0" y="108"/>
      </p:cViewPr>
      <p:guideLst>
        <p:guide orient="horz" pos="3024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8" d="100"/>
          <a:sy n="128" d="100"/>
        </p:scale>
        <p:origin x="-4672" y="-10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554D9-E628-A54F-855D-1FC2AC746A56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720725"/>
            <a:ext cx="27432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2050E-2947-3A46-9E85-9954AFFAAE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1526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2050E-2947-3A46-9E85-9954AFFAAE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17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982596"/>
            <a:ext cx="621792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440680"/>
            <a:ext cx="512064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14C3B-CD63-41BC-9F1E-51F3F0D474C4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84F0B-89C2-462C-86C9-1E8CE6501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5C9A3-5A4D-4189-9058-200687E84DB4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458B-F2E5-491E-8B78-738BA0F4A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384494"/>
            <a:ext cx="164592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84494"/>
            <a:ext cx="481584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74E9D-9DBF-4A8F-8383-4EB86161E2F4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A3A1A-59DC-4B6E-8079-7A21A3016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EDC0F-4B2A-4999-8BF6-CAD26AE3EDFD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CE897-373F-4A2B-A199-959DC2D77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169661"/>
            <a:ext cx="6217920" cy="19069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069399"/>
            <a:ext cx="6217920" cy="21002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2B7D-38BB-45CA-8463-25B34BF4F2A6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60CE4-A44C-44BD-9B2A-2105A7C15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2240281"/>
            <a:ext cx="323088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40281"/>
            <a:ext cx="323088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2B4EF-6335-4B59-A016-72583F2CFF3E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8FF1-9A18-4BF0-83F6-204CC77E4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149158"/>
            <a:ext cx="3232150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044825"/>
            <a:ext cx="3232150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2149158"/>
            <a:ext cx="3233420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3044825"/>
            <a:ext cx="3233420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8E049-2D83-4BA1-A95A-1A9968D9E573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DFE78-1A2F-429D-86D2-14DBD6A69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714D3-E87C-4D4C-ABE3-002E20AA18FC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65D67-A921-4C09-82C6-94A3E7027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BF726-EE43-460D-9A73-2E2E4AB0E5C7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B5751-DE73-4C7F-9456-9B41EE8DE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382270"/>
            <a:ext cx="2406650" cy="162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382271"/>
            <a:ext cx="4089400" cy="8194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009141"/>
            <a:ext cx="2406650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5D21-478F-4349-91AE-D7D62EF2D108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63F86-930C-465C-8D74-6E4100195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6720840"/>
            <a:ext cx="4389120" cy="7934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57885"/>
            <a:ext cx="4389120" cy="576072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514273"/>
            <a:ext cx="4389120" cy="11268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D7B5-3DE3-4E1C-89AC-086E2503B601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19D-FF5A-46B8-B7A8-CD9267922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65125" y="384175"/>
            <a:ext cx="65849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2239963"/>
            <a:ext cx="658495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125" y="8899525"/>
            <a:ext cx="170815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6D7E29-EBDC-446F-8D3A-CE00557F84D1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8725" y="8899525"/>
            <a:ext cx="231775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1925" y="8899525"/>
            <a:ext cx="170815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B37DEF-EEFB-4FC1-8D79-BE89A1E13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wmf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wmf"/><Relationship Id="rId5" Type="http://schemas.openxmlformats.org/officeDocument/2006/relationships/image" Target="../media/image34.png"/><Relationship Id="rId15" Type="http://schemas.openxmlformats.org/officeDocument/2006/relationships/image" Target="../media/image44.wmf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 rot="16200000">
            <a:off x="3078163" y="4764709"/>
            <a:ext cx="14478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075" name="Group 20"/>
          <p:cNvGrpSpPr>
            <a:grpSpLocks/>
          </p:cNvGrpSpPr>
          <p:nvPr/>
        </p:nvGrpSpPr>
        <p:grpSpPr bwMode="auto">
          <a:xfrm>
            <a:off x="3802063" y="2349500"/>
            <a:ext cx="3513137" cy="1493837"/>
            <a:chOff x="304" y="2360"/>
            <a:chExt cx="3597" cy="1530"/>
          </a:xfrm>
        </p:grpSpPr>
        <p:pic>
          <p:nvPicPr>
            <p:cNvPr id="3108" name="Picture 21" descr="L+C WFA and 2B6"/>
            <p:cNvPicPr>
              <a:picLocks noChangeAspect="1" noChangeArrowheads="1"/>
            </p:cNvPicPr>
            <p:nvPr/>
          </p:nvPicPr>
          <p:blipFill>
            <a:blip r:embed="rId2" cstate="print"/>
            <a:srcRect r="5962"/>
            <a:stretch>
              <a:fillRect/>
            </a:stretch>
          </p:blipFill>
          <p:spPr bwMode="auto">
            <a:xfrm>
              <a:off x="304" y="2360"/>
              <a:ext cx="3597" cy="1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9" name="Line 26"/>
            <p:cNvSpPr>
              <a:spLocks noChangeShapeType="1"/>
            </p:cNvSpPr>
            <p:nvPr/>
          </p:nvSpPr>
          <p:spPr bwMode="auto">
            <a:xfrm>
              <a:off x="3540" y="3680"/>
              <a:ext cx="279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" name="Rectangle 55"/>
          <p:cNvSpPr/>
          <p:nvPr/>
        </p:nvSpPr>
        <p:spPr>
          <a:xfrm rot="16200000">
            <a:off x="3040063" y="1219200"/>
            <a:ext cx="14478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955800" y="468312"/>
            <a:ext cx="14478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Rectangle 56"/>
          <p:cNvSpPr/>
          <p:nvPr/>
        </p:nvSpPr>
        <p:spPr>
          <a:xfrm rot="16200000">
            <a:off x="3024188" y="2982912"/>
            <a:ext cx="14478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55600" y="468312"/>
            <a:ext cx="14478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 rot="-5400000">
            <a:off x="-1086643" y="580230"/>
            <a:ext cx="2668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uninjured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 rot="-5400000">
            <a:off x="-1106487" y="2281880"/>
            <a:ext cx="2667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LC2H+saline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 rot="-5400000">
            <a:off x="-1108074" y="3929009"/>
            <a:ext cx="2667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LC2H+ChABC</a:t>
            </a:r>
          </a:p>
        </p:txBody>
      </p:sp>
      <p:grpSp>
        <p:nvGrpSpPr>
          <p:cNvPr id="3083" name="Group 22"/>
          <p:cNvGrpSpPr>
            <a:grpSpLocks/>
          </p:cNvGrpSpPr>
          <p:nvPr/>
        </p:nvGrpSpPr>
        <p:grpSpPr bwMode="auto">
          <a:xfrm>
            <a:off x="338138" y="739775"/>
            <a:ext cx="3141662" cy="4781550"/>
            <a:chOff x="288925" y="421794"/>
            <a:chExt cx="3979114" cy="6055206"/>
          </a:xfrm>
        </p:grpSpPr>
        <p:pic>
          <p:nvPicPr>
            <p:cNvPr id="3099" name="Picture 2" descr="LC2H+Saline#1 c WFA + DTR P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925" y="2514600"/>
              <a:ext cx="19050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0" name="Picture 3" descr="NAIVE#2 a WFA + DTR P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925" y="457200"/>
              <a:ext cx="19050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01" name="Group 4"/>
            <p:cNvGrpSpPr>
              <a:grpSpLocks/>
            </p:cNvGrpSpPr>
            <p:nvPr/>
          </p:nvGrpSpPr>
          <p:grpSpPr bwMode="auto">
            <a:xfrm>
              <a:off x="2286000" y="2438400"/>
              <a:ext cx="1981200" cy="1981200"/>
              <a:chOff x="720" y="480"/>
              <a:chExt cx="2304" cy="2304"/>
            </a:xfrm>
          </p:grpSpPr>
          <p:pic>
            <p:nvPicPr>
              <p:cNvPr id="3106" name="Picture 5" descr="LC2H #1 DTR + CS5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68" y="528"/>
                <a:ext cx="2256" cy="2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7" name="Picture 6" descr="LC2H+saline #1e CS56 + DTR PN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33333" t="6667" r="35556" b="59999"/>
              <a:stretch>
                <a:fillRect/>
              </a:stretch>
            </p:blipFill>
            <p:spPr bwMode="auto">
              <a:xfrm>
                <a:off x="720" y="480"/>
                <a:ext cx="896" cy="96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pic>
          <p:nvPicPr>
            <p:cNvPr id="3102" name="Picture 7" descr="LC2H+chase #1a CS56 + DTR PN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36442" y="4572000"/>
              <a:ext cx="19050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3" name="Picture 11" descr="NAIVE#2  CS56 + DTR PN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327633" y="421794"/>
              <a:ext cx="1940406" cy="1940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4" name="Text Box 24"/>
            <p:cNvSpPr txBox="1">
              <a:spLocks noChangeArrowheads="1"/>
            </p:cNvSpPr>
            <p:nvPr/>
          </p:nvSpPr>
          <p:spPr bwMode="auto">
            <a:xfrm>
              <a:off x="288925" y="6019800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Geneva" pitchFamily="28" charset="0"/>
                </a:rPr>
                <a:t>E</a:t>
              </a:r>
              <a:endParaRPr lang="en-US">
                <a:latin typeface="Geneva" pitchFamily="28" charset="0"/>
              </a:endParaRPr>
            </a:p>
          </p:txBody>
        </p:sp>
        <p:pic>
          <p:nvPicPr>
            <p:cNvPr id="3105" name="Picture 28" descr="LC2H+CHASE#1 b WFA + DTR PN"/>
            <p:cNvPicPr>
              <a:picLocks noChangeAspect="1" noChangeArrowheads="1"/>
            </p:cNvPicPr>
            <p:nvPr/>
          </p:nvPicPr>
          <p:blipFill>
            <a:blip r:embed="rId9" cstate="print">
              <a:lum bright="29000" contrast="43000"/>
            </a:blip>
            <a:srcRect/>
            <a:stretch>
              <a:fillRect/>
            </a:stretch>
          </p:blipFill>
          <p:spPr bwMode="auto">
            <a:xfrm>
              <a:off x="288925" y="4565650"/>
              <a:ext cx="19050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4" name="Group 27"/>
          <p:cNvGrpSpPr>
            <a:grpSpLocks/>
          </p:cNvGrpSpPr>
          <p:nvPr/>
        </p:nvGrpSpPr>
        <p:grpSpPr bwMode="auto">
          <a:xfrm>
            <a:off x="3911600" y="511175"/>
            <a:ext cx="3321050" cy="1622425"/>
            <a:chOff x="3886200" y="304800"/>
            <a:chExt cx="5181600" cy="2532062"/>
          </a:xfrm>
        </p:grpSpPr>
        <p:pic>
          <p:nvPicPr>
            <p:cNvPr id="3097" name="Picture 4" descr="LC2H+SALINE#1 c 2B6 + DTR P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886200" y="304800"/>
              <a:ext cx="251460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8" name="Picture 5" descr="LC2H+CHASE#1 a 2B6 + DTR PN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53200" y="322262"/>
              <a:ext cx="251460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5" name="Group 37"/>
          <p:cNvGrpSpPr>
            <a:grpSpLocks/>
          </p:cNvGrpSpPr>
          <p:nvPr/>
        </p:nvGrpSpPr>
        <p:grpSpPr bwMode="auto">
          <a:xfrm>
            <a:off x="3975100" y="4123507"/>
            <a:ext cx="3163888" cy="1524471"/>
            <a:chOff x="381000" y="4572000"/>
            <a:chExt cx="7924800" cy="3819118"/>
          </a:xfrm>
        </p:grpSpPr>
        <p:pic>
          <p:nvPicPr>
            <p:cNvPr id="3095" name="Picture 265" descr="LC2H + CHASE #1 a DTR and 5HT"/>
            <p:cNvPicPr>
              <a:picLocks noChangeAspect="1" noChangeArrowheads="1"/>
            </p:cNvPicPr>
            <p:nvPr/>
          </p:nvPicPr>
          <p:blipFill>
            <a:blip r:embed="rId12" cstate="print">
              <a:lum/>
            </a:blip>
            <a:srcRect/>
            <a:stretch>
              <a:fillRect/>
            </a:stretch>
          </p:blipFill>
          <p:spPr bwMode="auto">
            <a:xfrm>
              <a:off x="4495800" y="4572000"/>
              <a:ext cx="3810000" cy="380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6" name="Picture 266" descr="LC2H + SALINE #2 d DTR and 5HT"/>
            <p:cNvPicPr>
              <a:picLocks noChangeAspect="1" noChangeArrowheads="1"/>
            </p:cNvPicPr>
            <p:nvPr/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381000" y="4579939"/>
              <a:ext cx="3810506" cy="381117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86" name="Text Box 8"/>
          <p:cNvSpPr txBox="1">
            <a:spLocks noChangeArrowheads="1"/>
          </p:cNvSpPr>
          <p:nvPr/>
        </p:nvSpPr>
        <p:spPr bwMode="auto">
          <a:xfrm>
            <a:off x="349250" y="449262"/>
            <a:ext cx="145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WFA</a:t>
            </a: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/</a:t>
            </a:r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DTR PMN</a:t>
            </a:r>
          </a:p>
        </p:txBody>
      </p:sp>
      <p:sp>
        <p:nvSpPr>
          <p:cNvPr id="3087" name="Text Box 8"/>
          <p:cNvSpPr txBox="1">
            <a:spLocks noChangeArrowheads="1"/>
          </p:cNvSpPr>
          <p:nvPr/>
        </p:nvSpPr>
        <p:spPr bwMode="auto">
          <a:xfrm>
            <a:off x="1942704" y="454025"/>
            <a:ext cx="1758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CS56</a:t>
            </a: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/</a:t>
            </a:r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DTR PMN</a:t>
            </a:r>
          </a:p>
        </p:txBody>
      </p:sp>
      <p:sp>
        <p:nvSpPr>
          <p:cNvPr id="3088" name="Text Box 8"/>
          <p:cNvSpPr txBox="1">
            <a:spLocks noChangeArrowheads="1"/>
          </p:cNvSpPr>
          <p:nvPr/>
        </p:nvSpPr>
        <p:spPr bwMode="auto">
          <a:xfrm>
            <a:off x="4090988" y="247650"/>
            <a:ext cx="1593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LC2H+saline</a:t>
            </a:r>
          </a:p>
        </p:txBody>
      </p:sp>
      <p:sp>
        <p:nvSpPr>
          <p:cNvPr id="3089" name="Text Box 8"/>
          <p:cNvSpPr txBox="1">
            <a:spLocks noChangeArrowheads="1"/>
          </p:cNvSpPr>
          <p:nvPr/>
        </p:nvSpPr>
        <p:spPr bwMode="auto">
          <a:xfrm>
            <a:off x="5702300" y="258763"/>
            <a:ext cx="1746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LC2H+ChABC</a:t>
            </a:r>
          </a:p>
        </p:txBody>
      </p:sp>
      <p:sp>
        <p:nvSpPr>
          <p:cNvPr id="3090" name="Text Box 8"/>
          <p:cNvSpPr txBox="1">
            <a:spLocks noChangeArrowheads="1"/>
          </p:cNvSpPr>
          <p:nvPr/>
        </p:nvSpPr>
        <p:spPr bwMode="auto">
          <a:xfrm rot="-5400000">
            <a:off x="2423319" y="546893"/>
            <a:ext cx="2668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2B6</a:t>
            </a: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/</a:t>
            </a:r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DTR PMN</a:t>
            </a:r>
          </a:p>
        </p:txBody>
      </p:sp>
      <p:sp>
        <p:nvSpPr>
          <p:cNvPr id="3091" name="Text Box 8"/>
          <p:cNvSpPr txBox="1">
            <a:spLocks noChangeArrowheads="1"/>
          </p:cNvSpPr>
          <p:nvPr/>
        </p:nvSpPr>
        <p:spPr bwMode="auto">
          <a:xfrm rot="-5400000">
            <a:off x="2477294" y="4088970"/>
            <a:ext cx="2668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5HT</a:t>
            </a: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/</a:t>
            </a:r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DTR PMN</a:t>
            </a:r>
          </a:p>
        </p:txBody>
      </p:sp>
      <p:sp>
        <p:nvSpPr>
          <p:cNvPr id="3092" name="Text Box 8"/>
          <p:cNvSpPr txBox="1">
            <a:spLocks noChangeArrowheads="1"/>
          </p:cNvSpPr>
          <p:nvPr/>
        </p:nvSpPr>
        <p:spPr bwMode="auto">
          <a:xfrm rot="-5400000">
            <a:off x="2420144" y="2094706"/>
            <a:ext cx="2668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2B6</a:t>
            </a: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/</a:t>
            </a:r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WFA</a:t>
            </a:r>
          </a:p>
        </p:txBody>
      </p:sp>
      <p:sp>
        <p:nvSpPr>
          <p:cNvPr id="3093" name="TextBox 59"/>
          <p:cNvSpPr txBox="1">
            <a:spLocks noChangeArrowheads="1"/>
          </p:cNvSpPr>
          <p:nvPr/>
        </p:nvSpPr>
        <p:spPr bwMode="auto">
          <a:xfrm>
            <a:off x="-25400" y="1524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a</a:t>
            </a:r>
          </a:p>
        </p:txBody>
      </p:sp>
      <p:sp>
        <p:nvSpPr>
          <p:cNvPr id="3094" name="TextBox 60"/>
          <p:cNvSpPr txBox="1">
            <a:spLocks noChangeArrowheads="1"/>
          </p:cNvSpPr>
          <p:nvPr/>
        </p:nvSpPr>
        <p:spPr bwMode="auto">
          <a:xfrm>
            <a:off x="3581400" y="1524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b</a:t>
            </a:r>
          </a:p>
        </p:txBody>
      </p:sp>
      <p:sp>
        <p:nvSpPr>
          <p:cNvPr id="38" name="TextBox 60"/>
          <p:cNvSpPr txBox="1">
            <a:spLocks noChangeArrowheads="1"/>
          </p:cNvSpPr>
          <p:nvPr/>
        </p:nvSpPr>
        <p:spPr bwMode="auto">
          <a:xfrm>
            <a:off x="3581400" y="20574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b’</a:t>
            </a:r>
            <a:endParaRPr lang="en-US" dirty="0"/>
          </a:p>
        </p:txBody>
      </p:sp>
      <p:sp>
        <p:nvSpPr>
          <p:cNvPr id="39" name="TextBox 60"/>
          <p:cNvSpPr txBox="1">
            <a:spLocks noChangeArrowheads="1"/>
          </p:cNvSpPr>
          <p:nvPr/>
        </p:nvSpPr>
        <p:spPr bwMode="auto">
          <a:xfrm>
            <a:off x="3581400" y="3782479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3094008" y="5456208"/>
            <a:ext cx="3048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858000" y="2057400"/>
            <a:ext cx="3048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781800" y="5571307"/>
            <a:ext cx="3048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4088674" y="3871912"/>
            <a:ext cx="1593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LC2H+saline</a:t>
            </a: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5699986" y="3883025"/>
            <a:ext cx="1746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Microsoft Sans Serif" pitchFamily="34" charset="0"/>
                <a:cs typeface="Microsoft Sans Serif" pitchFamily="34" charset="0"/>
              </a:rPr>
              <a:t>LC2H+ChABC</a:t>
            </a: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>
            <a:off x="3866424" y="3581400"/>
            <a:ext cx="17462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LC2H+ChABC</a:t>
            </a:r>
          </a:p>
        </p:txBody>
      </p:sp>
      <p:grpSp>
        <p:nvGrpSpPr>
          <p:cNvPr id="207" name="Group 206"/>
          <p:cNvGrpSpPr/>
          <p:nvPr/>
        </p:nvGrpSpPr>
        <p:grpSpPr>
          <a:xfrm>
            <a:off x="3903132" y="5024955"/>
            <a:ext cx="889008" cy="668813"/>
            <a:chOff x="3835398" y="5909730"/>
            <a:chExt cx="889008" cy="668813"/>
          </a:xfrm>
        </p:grpSpPr>
        <p:grpSp>
          <p:nvGrpSpPr>
            <p:cNvPr id="199" name="Group 198"/>
            <p:cNvGrpSpPr/>
            <p:nvPr/>
          </p:nvGrpSpPr>
          <p:grpSpPr>
            <a:xfrm>
              <a:off x="3911540" y="5909730"/>
              <a:ext cx="812860" cy="618331"/>
              <a:chOff x="3879790" y="5096930"/>
              <a:chExt cx="812860" cy="618331"/>
            </a:xfrm>
          </p:grpSpPr>
          <p:grpSp>
            <p:nvGrpSpPr>
              <p:cNvPr id="111" name="Group 335"/>
              <p:cNvGrpSpPr>
                <a:grpSpLocks/>
              </p:cNvGrpSpPr>
              <p:nvPr/>
            </p:nvGrpSpPr>
            <p:grpSpPr bwMode="auto">
              <a:xfrm>
                <a:off x="3879790" y="5139191"/>
                <a:ext cx="616013" cy="576070"/>
                <a:chOff x="15214" y="6690"/>
                <a:chExt cx="2580" cy="2056"/>
              </a:xfrm>
            </p:grpSpPr>
            <p:sp>
              <p:nvSpPr>
                <p:cNvPr id="112" name="Rectangle 300"/>
                <p:cNvSpPr>
                  <a:spLocks noChangeArrowheads="1"/>
                </p:cNvSpPr>
                <p:nvPr/>
              </p:nvSpPr>
              <p:spPr bwMode="auto">
                <a:xfrm>
                  <a:off x="15214" y="6690"/>
                  <a:ext cx="2580" cy="20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Rectangle 302"/>
                <p:cNvSpPr>
                  <a:spLocks noChangeArrowheads="1"/>
                </p:cNvSpPr>
                <p:nvPr/>
              </p:nvSpPr>
              <p:spPr bwMode="auto">
                <a:xfrm>
                  <a:off x="15925" y="7812"/>
                  <a:ext cx="668" cy="6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Rectangle 303"/>
                <p:cNvSpPr>
                  <a:spLocks noChangeArrowheads="1"/>
                </p:cNvSpPr>
                <p:nvPr/>
              </p:nvSpPr>
              <p:spPr bwMode="auto">
                <a:xfrm>
                  <a:off x="15923" y="7809"/>
                  <a:ext cx="667" cy="673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Rectangle 304"/>
                <p:cNvSpPr>
                  <a:spLocks noChangeArrowheads="1"/>
                </p:cNvSpPr>
                <p:nvPr/>
              </p:nvSpPr>
              <p:spPr bwMode="auto">
                <a:xfrm>
                  <a:off x="16860" y="7375"/>
                  <a:ext cx="668" cy="110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Rectangle 305"/>
                <p:cNvSpPr>
                  <a:spLocks noChangeArrowheads="1"/>
                </p:cNvSpPr>
                <p:nvPr/>
              </p:nvSpPr>
              <p:spPr bwMode="auto">
                <a:xfrm>
                  <a:off x="16859" y="7373"/>
                  <a:ext cx="667" cy="1109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Line 306"/>
                <p:cNvSpPr>
                  <a:spLocks noChangeShapeType="1"/>
                </p:cNvSpPr>
                <p:nvPr/>
              </p:nvSpPr>
              <p:spPr bwMode="auto">
                <a:xfrm flipV="1">
                  <a:off x="16256" y="7723"/>
                  <a:ext cx="1" cy="8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307"/>
                <p:cNvSpPr>
                  <a:spLocks noChangeShapeType="1"/>
                </p:cNvSpPr>
                <p:nvPr/>
              </p:nvSpPr>
              <p:spPr bwMode="auto">
                <a:xfrm>
                  <a:off x="16245" y="7723"/>
                  <a:ext cx="2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Line 308"/>
                <p:cNvSpPr>
                  <a:spLocks noChangeShapeType="1"/>
                </p:cNvSpPr>
                <p:nvPr/>
              </p:nvSpPr>
              <p:spPr bwMode="auto">
                <a:xfrm flipV="1">
                  <a:off x="17191" y="7066"/>
                  <a:ext cx="1" cy="30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Line 309"/>
                <p:cNvSpPr>
                  <a:spLocks noChangeShapeType="1"/>
                </p:cNvSpPr>
                <p:nvPr/>
              </p:nvSpPr>
              <p:spPr bwMode="auto">
                <a:xfrm>
                  <a:off x="17180" y="7066"/>
                  <a:ext cx="2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Line 310"/>
                <p:cNvSpPr>
                  <a:spLocks noChangeShapeType="1"/>
                </p:cNvSpPr>
                <p:nvPr/>
              </p:nvSpPr>
              <p:spPr bwMode="auto">
                <a:xfrm>
                  <a:off x="15658" y="6934"/>
                  <a:ext cx="1" cy="15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Line 311"/>
                <p:cNvSpPr>
                  <a:spLocks noChangeShapeType="1"/>
                </p:cNvSpPr>
                <p:nvPr/>
              </p:nvSpPr>
              <p:spPr bwMode="auto">
                <a:xfrm>
                  <a:off x="15647" y="8484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Line 312"/>
                <p:cNvSpPr>
                  <a:spLocks noChangeShapeType="1"/>
                </p:cNvSpPr>
                <p:nvPr/>
              </p:nvSpPr>
              <p:spPr bwMode="auto">
                <a:xfrm>
                  <a:off x="15647" y="8225"/>
                  <a:ext cx="11" cy="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Line 313"/>
                <p:cNvSpPr>
                  <a:spLocks noChangeShapeType="1"/>
                </p:cNvSpPr>
                <p:nvPr/>
              </p:nvSpPr>
              <p:spPr bwMode="auto">
                <a:xfrm>
                  <a:off x="15647" y="7967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Line 314"/>
                <p:cNvSpPr>
                  <a:spLocks noChangeShapeType="1"/>
                </p:cNvSpPr>
                <p:nvPr/>
              </p:nvSpPr>
              <p:spPr bwMode="auto">
                <a:xfrm>
                  <a:off x="15647" y="7708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Line 315"/>
                <p:cNvSpPr>
                  <a:spLocks noChangeShapeType="1"/>
                </p:cNvSpPr>
                <p:nvPr/>
              </p:nvSpPr>
              <p:spPr bwMode="auto">
                <a:xfrm>
                  <a:off x="15647" y="7450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Line 316"/>
                <p:cNvSpPr>
                  <a:spLocks noChangeShapeType="1"/>
                </p:cNvSpPr>
                <p:nvPr/>
              </p:nvSpPr>
              <p:spPr bwMode="auto">
                <a:xfrm>
                  <a:off x="15647" y="7192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Line 317"/>
                <p:cNvSpPr>
                  <a:spLocks noChangeShapeType="1"/>
                </p:cNvSpPr>
                <p:nvPr/>
              </p:nvSpPr>
              <p:spPr bwMode="auto">
                <a:xfrm>
                  <a:off x="15647" y="6934"/>
                  <a:ext cx="11" cy="1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Rectangle 319"/>
                <p:cNvSpPr>
                  <a:spLocks noChangeArrowheads="1"/>
                </p:cNvSpPr>
                <p:nvPr/>
              </p:nvSpPr>
              <p:spPr bwMode="auto">
                <a:xfrm>
                  <a:off x="15560" y="8458"/>
                  <a:ext cx="0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endParaRPr lang="en-US" b="1" dirty="0">
                    <a:latin typeface="Arial" pitchFamily="30" charset="0"/>
                    <a:ea typeface="ＭＳ Ｐゴシック" pitchFamily="30" charset="-128"/>
                    <a:cs typeface="ＭＳ Ｐゴシック" pitchFamily="30" charset="-128"/>
                  </a:endParaRPr>
                </a:p>
              </p:txBody>
            </p:sp>
            <p:sp>
              <p:nvSpPr>
                <p:cNvPr id="136" name="Rectangle 327"/>
                <p:cNvSpPr>
                  <a:spLocks noChangeArrowheads="1"/>
                </p:cNvSpPr>
                <p:nvPr/>
              </p:nvSpPr>
              <p:spPr bwMode="auto">
                <a:xfrm>
                  <a:off x="16522" y="8517"/>
                  <a:ext cx="414" cy="6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0" name="TextBox 139"/>
              <p:cNvSpPr txBox="1"/>
              <p:nvPr/>
            </p:nvSpPr>
            <p:spPr>
              <a:xfrm>
                <a:off x="3930650" y="5096930"/>
                <a:ext cx="762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 smtClean="0">
                    <a:latin typeface="Microsoft Sans Serif" pitchFamily="34" charset="0"/>
                    <a:cs typeface="Microsoft Sans Serif" pitchFamily="34" charset="0"/>
                  </a:rPr>
                  <a:t>Integrated pixel intensity</a:t>
                </a:r>
                <a:endParaRPr lang="en-US" sz="5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</p:grpSp>
        <p:sp>
          <p:nvSpPr>
            <p:cNvPr id="201" name="TextBox 200"/>
            <p:cNvSpPr txBox="1"/>
            <p:nvPr/>
          </p:nvSpPr>
          <p:spPr>
            <a:xfrm>
              <a:off x="4025901" y="6409266"/>
              <a:ext cx="5334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smtClean="0">
                  <a:latin typeface="Microsoft Sans Serif" pitchFamily="34" charset="0"/>
                  <a:cs typeface="Microsoft Sans Serif" pitchFamily="34" charset="0"/>
                </a:rPr>
                <a:t>Sal</a:t>
              </a:r>
              <a:endParaRPr lang="en-US" sz="5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4191006" y="6409266"/>
              <a:ext cx="5334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err="1" smtClean="0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sz="5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3835398" y="5943600"/>
              <a:ext cx="5334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smtClean="0"/>
                <a:t>12</a:t>
              </a:r>
              <a:endParaRPr lang="en-US" sz="500" dirty="0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3835398" y="6142624"/>
              <a:ext cx="5334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smtClean="0"/>
                <a:t>  6</a:t>
              </a:r>
              <a:endParaRPr lang="en-US" sz="500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3835398" y="6345826"/>
              <a:ext cx="5334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smtClean="0"/>
                <a:t>  0</a:t>
              </a:r>
              <a:endParaRPr lang="en-US" sz="500" dirty="0"/>
            </a:p>
          </p:txBody>
        </p:sp>
      </p:grpSp>
      <p:sp>
        <p:nvSpPr>
          <p:cNvPr id="74" name="Text Box 8"/>
          <p:cNvSpPr txBox="1">
            <a:spLocks noChangeArrowheads="1"/>
          </p:cNvSpPr>
          <p:nvPr/>
        </p:nvSpPr>
        <p:spPr bwMode="auto">
          <a:xfrm>
            <a:off x="5150710" y="3069511"/>
            <a:ext cx="533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CC</a:t>
            </a:r>
            <a:endParaRPr lang="en-US" sz="1000" dirty="0">
              <a:solidFill>
                <a:schemeClr val="bg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9"/>
          <p:cNvGrpSpPr>
            <a:grpSpLocks/>
          </p:cNvGrpSpPr>
          <p:nvPr/>
        </p:nvGrpSpPr>
        <p:grpSpPr bwMode="auto">
          <a:xfrm>
            <a:off x="179388" y="0"/>
            <a:ext cx="7059612" cy="5778500"/>
            <a:chOff x="159" y="253"/>
            <a:chExt cx="4789" cy="3919"/>
          </a:xfrm>
        </p:grpSpPr>
        <p:pic>
          <p:nvPicPr>
            <p:cNvPr id="4322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l="37367" t="6683" r="12854" b="58315"/>
            <a:stretch>
              <a:fillRect/>
            </a:stretch>
          </p:blipFill>
          <p:spPr bwMode="auto">
            <a:xfrm>
              <a:off x="528" y="2832"/>
              <a:ext cx="1440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23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l="42992" t="16154" r="29897" b="61749"/>
            <a:stretch>
              <a:fillRect/>
            </a:stretch>
          </p:blipFill>
          <p:spPr bwMode="auto">
            <a:xfrm>
              <a:off x="2880" y="3312"/>
              <a:ext cx="1920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2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48584" t="13240" r="24304" b="59464"/>
            <a:stretch>
              <a:fillRect/>
            </a:stretch>
          </p:blipFill>
          <p:spPr bwMode="auto">
            <a:xfrm>
              <a:off x="2880" y="1872"/>
              <a:ext cx="1920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2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28081" t="67567" r="44807" b="16835"/>
            <a:stretch>
              <a:fillRect/>
            </a:stretch>
          </p:blipFill>
          <p:spPr bwMode="auto">
            <a:xfrm>
              <a:off x="2880" y="816"/>
              <a:ext cx="1920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2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5936" t="33536" r="59477" b="38007"/>
            <a:stretch>
              <a:fillRect/>
            </a:stretch>
          </p:blipFill>
          <p:spPr bwMode="auto">
            <a:xfrm>
              <a:off x="528" y="1663"/>
              <a:ext cx="1440" cy="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27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 l="6604" t="8942" r="60333" b="58910"/>
            <a:stretch>
              <a:fillRect/>
            </a:stretch>
          </p:blipFill>
          <p:spPr bwMode="auto">
            <a:xfrm>
              <a:off x="528" y="538"/>
              <a:ext cx="1440" cy="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328" name="Straight Connector 14"/>
            <p:cNvCxnSpPr>
              <a:cxnSpLocks noChangeShapeType="1"/>
            </p:cNvCxnSpPr>
            <p:nvPr/>
          </p:nvCxnSpPr>
          <p:spPr bwMode="auto">
            <a:xfrm>
              <a:off x="528" y="1152"/>
              <a:ext cx="384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29" name="Straight Connector 15"/>
            <p:cNvCxnSpPr>
              <a:cxnSpLocks noChangeShapeType="1"/>
            </p:cNvCxnSpPr>
            <p:nvPr/>
          </p:nvCxnSpPr>
          <p:spPr bwMode="auto">
            <a:xfrm>
              <a:off x="528" y="2400"/>
              <a:ext cx="384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30" name="Straight Connector 18"/>
            <p:cNvCxnSpPr>
              <a:cxnSpLocks noChangeShapeType="1"/>
            </p:cNvCxnSpPr>
            <p:nvPr/>
          </p:nvCxnSpPr>
          <p:spPr bwMode="auto">
            <a:xfrm rot="5400000" flipH="1" flipV="1">
              <a:off x="310" y="927"/>
              <a:ext cx="192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31" name="Straight Connector 19"/>
            <p:cNvCxnSpPr>
              <a:cxnSpLocks noChangeShapeType="1"/>
            </p:cNvCxnSpPr>
            <p:nvPr/>
          </p:nvCxnSpPr>
          <p:spPr bwMode="auto">
            <a:xfrm rot="5400000" flipH="1" flipV="1">
              <a:off x="310" y="2079"/>
              <a:ext cx="192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332" name="TextBox 21"/>
            <p:cNvSpPr txBox="1">
              <a:spLocks noChangeArrowheads="1"/>
            </p:cNvSpPr>
            <p:nvPr/>
          </p:nvSpPr>
          <p:spPr bwMode="auto">
            <a:xfrm>
              <a:off x="210" y="675"/>
              <a:ext cx="48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 smtClean="0">
                  <a:latin typeface="Microsoft Sans Serif" pitchFamily="34" charset="0"/>
                  <a:cs typeface="Microsoft Sans Serif" pitchFamily="34" charset="0"/>
                </a:rPr>
                <a:t>100 µV</a:t>
              </a:r>
              <a:endParaRPr lang="en-US" sz="9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333" name="TextBox 22"/>
            <p:cNvSpPr txBox="1">
              <a:spLocks noChangeArrowheads="1"/>
            </p:cNvSpPr>
            <p:nvPr/>
          </p:nvSpPr>
          <p:spPr bwMode="auto">
            <a:xfrm>
              <a:off x="210" y="1827"/>
              <a:ext cx="48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>
                  <a:latin typeface="Microsoft Sans Serif" pitchFamily="34" charset="0"/>
                  <a:cs typeface="Microsoft Sans Serif" pitchFamily="34" charset="0"/>
                </a:rPr>
                <a:t>100</a:t>
              </a:r>
              <a:r>
                <a:rPr lang="en-US" sz="900" dirty="0" smtClean="0">
                  <a:latin typeface="Microsoft Sans Serif" pitchFamily="34" charset="0"/>
                  <a:cs typeface="Microsoft Sans Serif" pitchFamily="34" charset="0"/>
                </a:rPr>
                <a:t> µV</a:t>
              </a:r>
              <a:endParaRPr lang="en-US" sz="9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0" y="1136"/>
              <a:ext cx="480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5 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0" y="2384"/>
              <a:ext cx="480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5 s</a:t>
              </a:r>
            </a:p>
          </p:txBody>
        </p:sp>
        <p:sp>
          <p:nvSpPr>
            <p:cNvPr id="4336" name="TextBox 34"/>
            <p:cNvSpPr txBox="1">
              <a:spLocks noChangeArrowheads="1"/>
            </p:cNvSpPr>
            <p:nvPr/>
          </p:nvSpPr>
          <p:spPr bwMode="auto">
            <a:xfrm>
              <a:off x="210" y="2895"/>
              <a:ext cx="48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>
                  <a:latin typeface="Microsoft Sans Serif" pitchFamily="34" charset="0"/>
                  <a:cs typeface="Microsoft Sans Serif" pitchFamily="34" charset="0"/>
                </a:rPr>
                <a:t>100</a:t>
              </a:r>
              <a:r>
                <a:rPr lang="en-US" sz="900" dirty="0" smtClean="0">
                  <a:latin typeface="Microsoft Sans Serif" pitchFamily="34" charset="0"/>
                  <a:cs typeface="Microsoft Sans Serif" pitchFamily="34" charset="0"/>
                </a:rPr>
                <a:t> µV</a:t>
              </a:r>
              <a:endParaRPr lang="en-US" sz="9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0" y="1580"/>
              <a:ext cx="1968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 err="1">
                  <a:latin typeface="Microsoft Sans Serif" pitchFamily="34" charset="0"/>
                  <a:cs typeface="Microsoft Sans Serif" pitchFamily="34" charset="0"/>
                </a:rPr>
                <a:t>Unlesioned</a:t>
              </a:r>
              <a:r>
                <a:rPr lang="en-US" sz="1050" b="1" dirty="0">
                  <a:latin typeface="Microsoft Sans Serif" pitchFamily="34" charset="0"/>
                  <a:cs typeface="Microsoft Sans Serif" pitchFamily="34" charset="0"/>
                </a:rPr>
                <a:t> animal - normal breathing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3" y="432"/>
              <a:ext cx="1974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Microsoft Sans Serif" pitchFamily="34" charset="0"/>
                  <a:cs typeface="Microsoft Sans Serif" pitchFamily="34" charset="0"/>
                </a:rPr>
                <a:t>3 weeks post lesion and grafting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3" y="1528"/>
              <a:ext cx="1972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Microsoft Sans Serif" pitchFamily="34" charset="0"/>
                  <a:cs typeface="Microsoft Sans Serif" pitchFamily="34" charset="0"/>
                </a:rPr>
                <a:t>6 weeks post lesion and grafting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4" y="2672"/>
              <a:ext cx="1964" cy="1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Microsoft Sans Serif" pitchFamily="34" charset="0"/>
                  <a:cs typeface="Microsoft Sans Serif" pitchFamily="34" charset="0"/>
                </a:rPr>
                <a:t>12 weeks post lesion and grafting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88" y="432"/>
              <a:ext cx="2211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Microsoft Sans Serif" pitchFamily="34" charset="0"/>
                  <a:cs typeface="Microsoft Sans Serif" pitchFamily="34" charset="0"/>
                </a:rPr>
                <a:t>PN graft plus vehicle control treatment – 12 weeks</a:t>
              </a:r>
            </a:p>
          </p:txBody>
        </p:sp>
        <p:sp>
          <p:nvSpPr>
            <p:cNvPr id="4342" name="Rectangle 44"/>
            <p:cNvSpPr>
              <a:spLocks noChangeArrowheads="1"/>
            </p:cNvSpPr>
            <p:nvPr/>
          </p:nvSpPr>
          <p:spPr bwMode="auto">
            <a:xfrm>
              <a:off x="2592" y="253"/>
              <a:ext cx="2304" cy="3919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cxnSp>
          <p:nvCxnSpPr>
            <p:cNvPr id="4343" name="Straight Connector 46"/>
            <p:cNvCxnSpPr>
              <a:cxnSpLocks noChangeShapeType="1"/>
            </p:cNvCxnSpPr>
            <p:nvPr/>
          </p:nvCxnSpPr>
          <p:spPr bwMode="auto">
            <a:xfrm>
              <a:off x="528" y="3312"/>
              <a:ext cx="384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7" name="TextBox 36"/>
            <p:cNvSpPr txBox="1"/>
            <p:nvPr/>
          </p:nvSpPr>
          <p:spPr>
            <a:xfrm>
              <a:off x="480" y="3296"/>
              <a:ext cx="480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5 s</a:t>
              </a:r>
            </a:p>
          </p:txBody>
        </p:sp>
        <p:cxnSp>
          <p:nvCxnSpPr>
            <p:cNvPr id="4345" name="Straight Connector 52"/>
            <p:cNvCxnSpPr>
              <a:cxnSpLocks noChangeShapeType="1"/>
            </p:cNvCxnSpPr>
            <p:nvPr/>
          </p:nvCxnSpPr>
          <p:spPr bwMode="auto">
            <a:xfrm rot="5400000" flipH="1" flipV="1">
              <a:off x="309" y="3134"/>
              <a:ext cx="192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346" name="Rectangle 36"/>
            <p:cNvSpPr>
              <a:spLocks noChangeArrowheads="1"/>
            </p:cNvSpPr>
            <p:nvPr/>
          </p:nvSpPr>
          <p:spPr bwMode="auto">
            <a:xfrm>
              <a:off x="672" y="2976"/>
              <a:ext cx="816" cy="288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cxnSp>
          <p:nvCxnSpPr>
            <p:cNvPr id="4347" name="Straight Connector 55"/>
            <p:cNvCxnSpPr>
              <a:cxnSpLocks noChangeShapeType="1"/>
            </p:cNvCxnSpPr>
            <p:nvPr/>
          </p:nvCxnSpPr>
          <p:spPr bwMode="auto">
            <a:xfrm>
              <a:off x="672" y="3264"/>
              <a:ext cx="2112" cy="864"/>
            </a:xfrm>
            <a:prstGeom prst="line">
              <a:avLst/>
            </a:prstGeom>
            <a:noFill/>
            <a:ln w="1587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4348" name="Straight Connector 56"/>
            <p:cNvCxnSpPr>
              <a:cxnSpLocks noChangeShapeType="1"/>
            </p:cNvCxnSpPr>
            <p:nvPr/>
          </p:nvCxnSpPr>
          <p:spPr bwMode="auto">
            <a:xfrm>
              <a:off x="1488" y="3264"/>
              <a:ext cx="1248" cy="96"/>
            </a:xfrm>
            <a:prstGeom prst="line">
              <a:avLst/>
            </a:prstGeom>
            <a:noFill/>
            <a:ln w="1587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4349" name="Straight Connector 64"/>
            <p:cNvCxnSpPr>
              <a:cxnSpLocks noChangeShapeType="1"/>
            </p:cNvCxnSpPr>
            <p:nvPr/>
          </p:nvCxnSpPr>
          <p:spPr bwMode="auto">
            <a:xfrm>
              <a:off x="2784" y="3072"/>
              <a:ext cx="1968" cy="1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3" name="TextBox 42"/>
            <p:cNvSpPr txBox="1"/>
            <p:nvPr/>
          </p:nvSpPr>
          <p:spPr>
            <a:xfrm>
              <a:off x="2592" y="715"/>
              <a:ext cx="480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100</a:t>
              </a:r>
              <a:r>
                <a:rPr lang="en-US" sz="1050" dirty="0" smtClean="0">
                  <a:latin typeface="Microsoft Sans Serif" pitchFamily="34" charset="0"/>
                  <a:cs typeface="Microsoft Sans Serif" pitchFamily="34" charset="0"/>
                </a:rPr>
                <a:t> µV</a:t>
              </a:r>
              <a:endParaRPr lang="en-US" sz="105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2" y="2064"/>
              <a:ext cx="480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100</a:t>
              </a:r>
              <a:r>
                <a:rPr lang="en-US" sz="1050" dirty="0" smtClean="0">
                  <a:latin typeface="Microsoft Sans Serif" pitchFamily="34" charset="0"/>
                  <a:cs typeface="Microsoft Sans Serif" pitchFamily="34" charset="0"/>
                </a:rPr>
                <a:t> µV</a:t>
              </a:r>
              <a:endParaRPr lang="en-US" sz="105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cxnSp>
          <p:nvCxnSpPr>
            <p:cNvPr id="4352" name="Straight Connector 70"/>
            <p:cNvCxnSpPr>
              <a:cxnSpLocks noChangeShapeType="1"/>
            </p:cNvCxnSpPr>
            <p:nvPr/>
          </p:nvCxnSpPr>
          <p:spPr bwMode="auto">
            <a:xfrm rot="5400000" flipH="1" flipV="1">
              <a:off x="2545" y="1055"/>
              <a:ext cx="384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6" name="TextBox 45"/>
            <p:cNvSpPr txBox="1"/>
            <p:nvPr/>
          </p:nvSpPr>
          <p:spPr>
            <a:xfrm>
              <a:off x="2592" y="3393"/>
              <a:ext cx="480" cy="1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100</a:t>
              </a:r>
              <a:r>
                <a:rPr lang="en-US" sz="1050" dirty="0" smtClean="0">
                  <a:latin typeface="Microsoft Sans Serif" pitchFamily="34" charset="0"/>
                  <a:cs typeface="Microsoft Sans Serif" pitchFamily="34" charset="0"/>
                </a:rPr>
                <a:t> µV</a:t>
              </a:r>
              <a:endParaRPr lang="en-US" sz="105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cxnSp>
          <p:nvCxnSpPr>
            <p:cNvPr id="4354" name="Straight Connector 75"/>
            <p:cNvCxnSpPr>
              <a:cxnSpLocks noChangeShapeType="1"/>
            </p:cNvCxnSpPr>
            <p:nvPr/>
          </p:nvCxnSpPr>
          <p:spPr bwMode="auto">
            <a:xfrm>
              <a:off x="2928" y="1391"/>
              <a:ext cx="240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55" name="Straight Connector 78"/>
            <p:cNvCxnSpPr>
              <a:cxnSpLocks noChangeShapeType="1"/>
            </p:cNvCxnSpPr>
            <p:nvPr/>
          </p:nvCxnSpPr>
          <p:spPr bwMode="auto">
            <a:xfrm>
              <a:off x="2928" y="2813"/>
              <a:ext cx="240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56" name="Straight Connector 79"/>
            <p:cNvCxnSpPr>
              <a:cxnSpLocks noChangeShapeType="1"/>
            </p:cNvCxnSpPr>
            <p:nvPr/>
          </p:nvCxnSpPr>
          <p:spPr bwMode="auto">
            <a:xfrm>
              <a:off x="2928" y="4051"/>
              <a:ext cx="240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0" name="TextBox 49"/>
            <p:cNvSpPr txBox="1"/>
            <p:nvPr/>
          </p:nvSpPr>
          <p:spPr>
            <a:xfrm>
              <a:off x="3148" y="1316"/>
              <a:ext cx="476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 s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48" y="2736"/>
              <a:ext cx="476" cy="1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 s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48" y="3969"/>
              <a:ext cx="476" cy="1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Microsoft Sans Serif" pitchFamily="34" charset="0"/>
                  <a:cs typeface="Microsoft Sans Serif" pitchFamily="34" charset="0"/>
                </a:rPr>
                <a:t>1 s</a:t>
              </a:r>
            </a:p>
          </p:txBody>
        </p:sp>
        <p:sp>
          <p:nvSpPr>
            <p:cNvPr id="4360" name="TextBox 43"/>
            <p:cNvSpPr txBox="1">
              <a:spLocks noChangeArrowheads="1"/>
            </p:cNvSpPr>
            <p:nvPr/>
          </p:nvSpPr>
          <p:spPr bwMode="auto">
            <a:xfrm>
              <a:off x="159" y="253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Microsoft Sans Serif" pitchFamily="34" charset="0"/>
                  <a:cs typeface="Microsoft Sans Serif" pitchFamily="34" charset="0"/>
                </a:rPr>
                <a:t>a</a:t>
              </a:r>
            </a:p>
          </p:txBody>
        </p:sp>
        <p:cxnSp>
          <p:nvCxnSpPr>
            <p:cNvPr id="4361" name="Straight Connector 60"/>
            <p:cNvCxnSpPr>
              <a:cxnSpLocks noChangeShapeType="1"/>
            </p:cNvCxnSpPr>
            <p:nvPr/>
          </p:nvCxnSpPr>
          <p:spPr bwMode="auto">
            <a:xfrm rot="5400000" flipH="1" flipV="1">
              <a:off x="2593" y="2399"/>
              <a:ext cx="384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362" name="Straight Connector 61"/>
            <p:cNvCxnSpPr>
              <a:cxnSpLocks noChangeShapeType="1"/>
            </p:cNvCxnSpPr>
            <p:nvPr/>
          </p:nvCxnSpPr>
          <p:spPr bwMode="auto">
            <a:xfrm rot="5400000" flipH="1" flipV="1">
              <a:off x="2626" y="3711"/>
              <a:ext cx="319" cy="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4099" name="Group 721"/>
          <p:cNvGrpSpPr>
            <a:grpSpLocks/>
          </p:cNvGrpSpPr>
          <p:nvPr/>
        </p:nvGrpSpPr>
        <p:grpSpPr bwMode="auto">
          <a:xfrm>
            <a:off x="244474" y="5710389"/>
            <a:ext cx="6580189" cy="3927324"/>
            <a:chOff x="243893" y="5846631"/>
            <a:chExt cx="6580487" cy="3926080"/>
          </a:xfrm>
        </p:grpSpPr>
        <p:grpSp>
          <p:nvGrpSpPr>
            <p:cNvPr id="4102" name="Group 489"/>
            <p:cNvGrpSpPr>
              <a:grpSpLocks/>
            </p:cNvGrpSpPr>
            <p:nvPr/>
          </p:nvGrpSpPr>
          <p:grpSpPr bwMode="auto">
            <a:xfrm>
              <a:off x="457201" y="5846631"/>
              <a:ext cx="2838635" cy="1998674"/>
              <a:chOff x="257289" y="540853"/>
              <a:chExt cx="3872029" cy="3016280"/>
            </a:xfrm>
          </p:grpSpPr>
          <p:sp>
            <p:nvSpPr>
              <p:cNvPr id="4278" name="Rectangle 21"/>
              <p:cNvSpPr>
                <a:spLocks noChangeArrowheads="1"/>
              </p:cNvSpPr>
              <p:nvPr/>
            </p:nvSpPr>
            <p:spPr bwMode="auto">
              <a:xfrm>
                <a:off x="915988" y="2647950"/>
                <a:ext cx="342900" cy="347663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9" name="Rectangle 22"/>
              <p:cNvSpPr>
                <a:spLocks noChangeArrowheads="1"/>
              </p:cNvSpPr>
              <p:nvPr/>
            </p:nvSpPr>
            <p:spPr bwMode="auto">
              <a:xfrm>
                <a:off x="1770063" y="1566863"/>
                <a:ext cx="341312" cy="1428750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0" name="Rectangle 23"/>
              <p:cNvSpPr>
                <a:spLocks noChangeArrowheads="1"/>
              </p:cNvSpPr>
              <p:nvPr/>
            </p:nvSpPr>
            <p:spPr bwMode="auto">
              <a:xfrm>
                <a:off x="2622550" y="1927225"/>
                <a:ext cx="342900" cy="1068388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1" name="Rectangle 24"/>
              <p:cNvSpPr>
                <a:spLocks noChangeArrowheads="1"/>
              </p:cNvSpPr>
              <p:nvPr/>
            </p:nvSpPr>
            <p:spPr bwMode="auto">
              <a:xfrm>
                <a:off x="3475038" y="1387475"/>
                <a:ext cx="342900" cy="1608138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Rectangle 25"/>
              <p:cNvSpPr>
                <a:spLocks noChangeArrowheads="1"/>
              </p:cNvSpPr>
              <p:nvPr/>
            </p:nvSpPr>
            <p:spPr bwMode="auto">
              <a:xfrm>
                <a:off x="904000" y="2636250"/>
                <a:ext cx="342152" cy="35925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6" name="Rectangle 26"/>
              <p:cNvSpPr>
                <a:spLocks noChangeArrowheads="1"/>
              </p:cNvSpPr>
              <p:nvPr/>
            </p:nvSpPr>
            <p:spPr bwMode="auto">
              <a:xfrm>
                <a:off x="1757216" y="1556105"/>
                <a:ext cx="342152" cy="143939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7" name="Rectangle 27"/>
              <p:cNvSpPr>
                <a:spLocks noChangeArrowheads="1"/>
              </p:cNvSpPr>
              <p:nvPr/>
            </p:nvSpPr>
            <p:spPr bwMode="auto">
              <a:xfrm>
                <a:off x="2610431" y="1915355"/>
                <a:ext cx="342152" cy="108014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8" name="Rectangle 28"/>
              <p:cNvSpPr>
                <a:spLocks noChangeArrowheads="1"/>
              </p:cNvSpPr>
              <p:nvPr/>
            </p:nvSpPr>
            <p:spPr bwMode="auto">
              <a:xfrm>
                <a:off x="3463647" y="1374085"/>
                <a:ext cx="339986" cy="162141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solidFill>
                  <a:schemeClr val="accent4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86" name="Line 29"/>
              <p:cNvSpPr>
                <a:spLocks noChangeShapeType="1"/>
              </p:cNvSpPr>
              <p:nvPr/>
            </p:nvSpPr>
            <p:spPr bwMode="auto">
              <a:xfrm>
                <a:off x="649288" y="1195388"/>
                <a:ext cx="1587" cy="18002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7" name="Line 30"/>
              <p:cNvSpPr>
                <a:spLocks noChangeShapeType="1"/>
              </p:cNvSpPr>
              <p:nvPr/>
            </p:nvSpPr>
            <p:spPr bwMode="auto">
              <a:xfrm>
                <a:off x="631825" y="2995613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8" name="Line 31"/>
              <p:cNvSpPr>
                <a:spLocks noChangeShapeType="1"/>
              </p:cNvSpPr>
              <p:nvPr/>
            </p:nvSpPr>
            <p:spPr bwMode="auto">
              <a:xfrm>
                <a:off x="631825" y="2795588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9" name="Line 32"/>
              <p:cNvSpPr>
                <a:spLocks noChangeShapeType="1"/>
              </p:cNvSpPr>
              <p:nvPr/>
            </p:nvSpPr>
            <p:spPr bwMode="auto">
              <a:xfrm>
                <a:off x="631825" y="2595563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0" name="Line 33"/>
              <p:cNvSpPr>
                <a:spLocks noChangeShapeType="1"/>
              </p:cNvSpPr>
              <p:nvPr/>
            </p:nvSpPr>
            <p:spPr bwMode="auto">
              <a:xfrm>
                <a:off x="631825" y="2395538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1" name="Line 34"/>
              <p:cNvSpPr>
                <a:spLocks noChangeShapeType="1"/>
              </p:cNvSpPr>
              <p:nvPr/>
            </p:nvSpPr>
            <p:spPr bwMode="auto">
              <a:xfrm>
                <a:off x="631825" y="2195513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2" name="Line 35"/>
              <p:cNvSpPr>
                <a:spLocks noChangeShapeType="1"/>
              </p:cNvSpPr>
              <p:nvPr/>
            </p:nvSpPr>
            <p:spPr bwMode="auto">
              <a:xfrm>
                <a:off x="631825" y="1995488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3" name="Line 36"/>
              <p:cNvSpPr>
                <a:spLocks noChangeShapeType="1"/>
              </p:cNvSpPr>
              <p:nvPr/>
            </p:nvSpPr>
            <p:spPr bwMode="auto">
              <a:xfrm>
                <a:off x="631825" y="1795463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4" name="Line 37"/>
              <p:cNvSpPr>
                <a:spLocks noChangeShapeType="1"/>
              </p:cNvSpPr>
              <p:nvPr/>
            </p:nvSpPr>
            <p:spPr bwMode="auto">
              <a:xfrm>
                <a:off x="631825" y="1595438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5" name="Line 38"/>
              <p:cNvSpPr>
                <a:spLocks noChangeShapeType="1"/>
              </p:cNvSpPr>
              <p:nvPr/>
            </p:nvSpPr>
            <p:spPr bwMode="auto">
              <a:xfrm>
                <a:off x="631825" y="1395413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6" name="Line 39"/>
              <p:cNvSpPr>
                <a:spLocks noChangeShapeType="1"/>
              </p:cNvSpPr>
              <p:nvPr/>
            </p:nvSpPr>
            <p:spPr bwMode="auto">
              <a:xfrm>
                <a:off x="631825" y="1195388"/>
                <a:ext cx="17463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7" name="Line 40"/>
              <p:cNvSpPr>
                <a:spLocks noChangeShapeType="1"/>
              </p:cNvSpPr>
              <p:nvPr/>
            </p:nvSpPr>
            <p:spPr bwMode="auto">
              <a:xfrm>
                <a:off x="649288" y="2995613"/>
                <a:ext cx="3411537" cy="1587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8" name="Line 41"/>
              <p:cNvSpPr>
                <a:spLocks noChangeShapeType="1"/>
              </p:cNvSpPr>
              <p:nvPr/>
            </p:nvSpPr>
            <p:spPr bwMode="auto">
              <a:xfrm flipV="1">
                <a:off x="649288" y="2995613"/>
                <a:ext cx="1587" cy="190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9" name="Line 42"/>
              <p:cNvSpPr>
                <a:spLocks noChangeShapeType="1"/>
              </p:cNvSpPr>
              <p:nvPr/>
            </p:nvSpPr>
            <p:spPr bwMode="auto">
              <a:xfrm flipV="1">
                <a:off x="1503363" y="2995613"/>
                <a:ext cx="1587" cy="190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0" name="Line 43"/>
              <p:cNvSpPr>
                <a:spLocks noChangeShapeType="1"/>
              </p:cNvSpPr>
              <p:nvPr/>
            </p:nvSpPr>
            <p:spPr bwMode="auto">
              <a:xfrm flipV="1">
                <a:off x="2355850" y="2995613"/>
                <a:ext cx="1588" cy="190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" name="Line 44"/>
              <p:cNvSpPr>
                <a:spLocks noChangeShapeType="1"/>
              </p:cNvSpPr>
              <p:nvPr/>
            </p:nvSpPr>
            <p:spPr bwMode="auto">
              <a:xfrm flipV="1">
                <a:off x="3208338" y="2995613"/>
                <a:ext cx="1587" cy="190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" name="Line 45"/>
              <p:cNvSpPr>
                <a:spLocks noChangeShapeType="1"/>
              </p:cNvSpPr>
              <p:nvPr/>
            </p:nvSpPr>
            <p:spPr bwMode="auto">
              <a:xfrm flipV="1">
                <a:off x="4060825" y="2995613"/>
                <a:ext cx="1588" cy="190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" name="Line 61"/>
              <p:cNvSpPr>
                <a:spLocks noChangeShapeType="1"/>
              </p:cNvSpPr>
              <p:nvPr/>
            </p:nvSpPr>
            <p:spPr bwMode="auto">
              <a:xfrm>
                <a:off x="1503363" y="2995613"/>
                <a:ext cx="1587" cy="12700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" name="Line 62"/>
              <p:cNvSpPr>
                <a:spLocks noChangeShapeType="1"/>
              </p:cNvSpPr>
              <p:nvPr/>
            </p:nvSpPr>
            <p:spPr bwMode="auto">
              <a:xfrm>
                <a:off x="2355850" y="2995613"/>
                <a:ext cx="1588" cy="12700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5" name="Line 63"/>
              <p:cNvSpPr>
                <a:spLocks noChangeShapeType="1"/>
              </p:cNvSpPr>
              <p:nvPr/>
            </p:nvSpPr>
            <p:spPr bwMode="auto">
              <a:xfrm>
                <a:off x="3208338" y="2995613"/>
                <a:ext cx="1587" cy="12700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6" name="Line 65"/>
              <p:cNvSpPr>
                <a:spLocks noChangeShapeType="1"/>
              </p:cNvSpPr>
              <p:nvPr/>
            </p:nvSpPr>
            <p:spPr bwMode="auto">
              <a:xfrm>
                <a:off x="649288" y="2995613"/>
                <a:ext cx="1587" cy="2476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7" name="Line 66"/>
              <p:cNvSpPr>
                <a:spLocks noChangeShapeType="1"/>
              </p:cNvSpPr>
              <p:nvPr/>
            </p:nvSpPr>
            <p:spPr bwMode="auto">
              <a:xfrm>
                <a:off x="4060825" y="2995613"/>
                <a:ext cx="1588" cy="24765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8" name="Text Box 201"/>
              <p:cNvSpPr txBox="1">
                <a:spLocks noChangeArrowheads="1"/>
              </p:cNvSpPr>
              <p:nvPr/>
            </p:nvSpPr>
            <p:spPr bwMode="auto">
              <a:xfrm>
                <a:off x="716186" y="2345561"/>
                <a:ext cx="763328" cy="325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n = 2/11</a:t>
                </a:r>
              </a:p>
            </p:txBody>
          </p:sp>
          <p:sp>
            <p:nvSpPr>
              <p:cNvPr id="4309" name="Text Box 201"/>
              <p:cNvSpPr txBox="1">
                <a:spLocks noChangeArrowheads="1"/>
              </p:cNvSpPr>
              <p:nvPr/>
            </p:nvSpPr>
            <p:spPr bwMode="auto">
              <a:xfrm>
                <a:off x="1577507" y="1294453"/>
                <a:ext cx="831523" cy="325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n = 8/11</a:t>
                </a:r>
              </a:p>
            </p:txBody>
          </p:sp>
          <p:sp>
            <p:nvSpPr>
              <p:cNvPr id="4310" name="Text Box 201"/>
              <p:cNvSpPr txBox="1">
                <a:spLocks noChangeArrowheads="1"/>
              </p:cNvSpPr>
              <p:nvPr/>
            </p:nvSpPr>
            <p:spPr bwMode="auto">
              <a:xfrm>
                <a:off x="2429309" y="1626798"/>
                <a:ext cx="841606" cy="325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n = 6/11</a:t>
                </a:r>
              </a:p>
            </p:txBody>
          </p:sp>
          <p:sp>
            <p:nvSpPr>
              <p:cNvPr id="4311" name="Text Box 201"/>
              <p:cNvSpPr txBox="1">
                <a:spLocks noChangeArrowheads="1"/>
              </p:cNvSpPr>
              <p:nvPr/>
            </p:nvSpPr>
            <p:spPr bwMode="auto">
              <a:xfrm>
                <a:off x="3278851" y="1106832"/>
                <a:ext cx="831521" cy="325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n = 9/11</a:t>
                </a:r>
              </a:p>
            </p:txBody>
          </p:sp>
          <p:sp>
            <p:nvSpPr>
              <p:cNvPr id="4312" name="Text Box 199"/>
              <p:cNvSpPr txBox="1">
                <a:spLocks noChangeArrowheads="1"/>
              </p:cNvSpPr>
              <p:nvPr/>
            </p:nvSpPr>
            <p:spPr bwMode="auto">
              <a:xfrm>
                <a:off x="569109" y="540853"/>
                <a:ext cx="3533972" cy="696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 b="1" u="sng" dirty="0">
                    <a:latin typeface="Microsoft Sans Serif" pitchFamily="34" charset="0"/>
                    <a:cs typeface="Microsoft Sans Serif" pitchFamily="34" charset="0"/>
                  </a:rPr>
                  <a:t>Percentage of animals with recovered </a:t>
                </a:r>
                <a:r>
                  <a:rPr lang="en-US" sz="1200" b="1" u="sng" dirty="0" smtClean="0">
                    <a:latin typeface="Microsoft Sans Serif" pitchFamily="34" charset="0"/>
                    <a:cs typeface="Microsoft Sans Serif" pitchFamily="34" charset="0"/>
                  </a:rPr>
                  <a:t>EMG activity</a:t>
                </a:r>
                <a:endParaRPr lang="en-US" b="1" u="sng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4313" name="Text Box 201"/>
              <p:cNvSpPr txBox="1">
                <a:spLocks noChangeArrowheads="1"/>
              </p:cNvSpPr>
              <p:nvPr/>
            </p:nvSpPr>
            <p:spPr bwMode="auto">
              <a:xfrm>
                <a:off x="696625" y="2953312"/>
                <a:ext cx="740587" cy="371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Saline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4314" name="Text Box 202"/>
              <p:cNvSpPr txBox="1">
                <a:spLocks noChangeArrowheads="1"/>
              </p:cNvSpPr>
              <p:nvPr/>
            </p:nvSpPr>
            <p:spPr bwMode="auto">
              <a:xfrm>
                <a:off x="1503849" y="2953312"/>
                <a:ext cx="846387" cy="371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 err="1">
                    <a:latin typeface="Microsoft Sans Serif" pitchFamily="34" charset="0"/>
                    <a:cs typeface="Microsoft Sans Serif" pitchFamily="34" charset="0"/>
                  </a:rPr>
                  <a:t>ChABC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4315" name="Text Box 203"/>
              <p:cNvSpPr txBox="1">
                <a:spLocks noChangeArrowheads="1"/>
              </p:cNvSpPr>
              <p:nvPr/>
            </p:nvSpPr>
            <p:spPr bwMode="auto">
              <a:xfrm>
                <a:off x="2450925" y="2953310"/>
                <a:ext cx="727363" cy="6038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PNG/ saline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4316" name="Text Box 204"/>
              <p:cNvSpPr txBox="1">
                <a:spLocks noChangeArrowheads="1"/>
              </p:cNvSpPr>
              <p:nvPr/>
            </p:nvSpPr>
            <p:spPr bwMode="auto">
              <a:xfrm>
                <a:off x="3177135" y="2953310"/>
                <a:ext cx="952183" cy="6038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PNG/ </a:t>
                </a:r>
                <a:r>
                  <a:rPr lang="en-US" sz="1000" dirty="0" err="1">
                    <a:latin typeface="Microsoft Sans Serif" pitchFamily="34" charset="0"/>
                    <a:cs typeface="Microsoft Sans Serif" pitchFamily="34" charset="0"/>
                  </a:rPr>
                  <a:t>ChABC</a:t>
                </a:r>
                <a:endParaRPr lang="en-US" sz="10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4317" name="Text Box 201"/>
              <p:cNvSpPr txBox="1">
                <a:spLocks noChangeArrowheads="1"/>
              </p:cNvSpPr>
              <p:nvPr/>
            </p:nvSpPr>
            <p:spPr bwMode="auto">
              <a:xfrm>
                <a:off x="361228" y="2757130"/>
                <a:ext cx="303935" cy="371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Calibri" pitchFamily="34" charset="0"/>
                  </a:rPr>
                  <a:t>0</a:t>
                </a:r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318" name="Text Box 201"/>
              <p:cNvSpPr txBox="1">
                <a:spLocks noChangeArrowheads="1"/>
              </p:cNvSpPr>
              <p:nvPr/>
            </p:nvSpPr>
            <p:spPr bwMode="auto">
              <a:xfrm>
                <a:off x="257289" y="2351091"/>
                <a:ext cx="428511" cy="371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Calibri" pitchFamily="34" charset="0"/>
                  </a:rPr>
                  <a:t>20</a:t>
                </a:r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319" name="Text Box 201"/>
              <p:cNvSpPr txBox="1">
                <a:spLocks noChangeArrowheads="1"/>
              </p:cNvSpPr>
              <p:nvPr/>
            </p:nvSpPr>
            <p:spPr bwMode="auto">
              <a:xfrm>
                <a:off x="257289" y="1959243"/>
                <a:ext cx="428511" cy="371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Calibri" pitchFamily="34" charset="0"/>
                  </a:rPr>
                  <a:t>40</a:t>
                </a:r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320" name="Text Box 201"/>
              <p:cNvSpPr txBox="1">
                <a:spLocks noChangeArrowheads="1"/>
              </p:cNvSpPr>
              <p:nvPr/>
            </p:nvSpPr>
            <p:spPr bwMode="auto">
              <a:xfrm>
                <a:off x="257289" y="1564435"/>
                <a:ext cx="428511" cy="371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Calibri" pitchFamily="34" charset="0"/>
                  </a:rPr>
                  <a:t>60</a:t>
                </a:r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321" name="Text Box 201"/>
              <p:cNvSpPr txBox="1">
                <a:spLocks noChangeArrowheads="1"/>
              </p:cNvSpPr>
              <p:nvPr/>
            </p:nvSpPr>
            <p:spPr bwMode="auto">
              <a:xfrm>
                <a:off x="257289" y="1147180"/>
                <a:ext cx="428511" cy="371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Calibri" pitchFamily="34" charset="0"/>
                  </a:rPr>
                  <a:t>80</a:t>
                </a:r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4103" name="Group 534"/>
            <p:cNvGrpSpPr>
              <a:grpSpLocks/>
            </p:cNvGrpSpPr>
            <p:nvPr/>
          </p:nvGrpSpPr>
          <p:grpSpPr bwMode="auto">
            <a:xfrm>
              <a:off x="3700885" y="5936164"/>
              <a:ext cx="3086062" cy="1701160"/>
              <a:chOff x="4401069" y="675971"/>
              <a:chExt cx="4209531" cy="2567292"/>
            </a:xfrm>
          </p:grpSpPr>
          <p:sp>
            <p:nvSpPr>
              <p:cNvPr id="4234" name="Text Box 202"/>
              <p:cNvSpPr txBox="1">
                <a:spLocks noChangeArrowheads="1"/>
              </p:cNvSpPr>
              <p:nvPr/>
            </p:nvSpPr>
            <p:spPr bwMode="auto">
              <a:xfrm rot="16200000">
                <a:off x="3425998" y="1651042"/>
                <a:ext cx="2285999" cy="335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Breaths per minute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grpSp>
            <p:nvGrpSpPr>
              <p:cNvPr id="4235" name="Group 219"/>
              <p:cNvGrpSpPr>
                <a:grpSpLocks/>
              </p:cNvGrpSpPr>
              <p:nvPr/>
            </p:nvGrpSpPr>
            <p:grpSpPr bwMode="auto">
              <a:xfrm>
                <a:off x="4653846" y="757547"/>
                <a:ext cx="3956754" cy="2485716"/>
                <a:chOff x="4653846" y="757547"/>
                <a:chExt cx="3956754" cy="2485716"/>
              </a:xfrm>
            </p:grpSpPr>
            <p:sp>
              <p:nvSpPr>
                <p:cNvPr id="4236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5589310" y="757547"/>
                  <a:ext cx="2895601" cy="4180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b="1" u="sng" dirty="0">
                      <a:latin typeface="Microsoft Sans Serif" pitchFamily="34" charset="0"/>
                      <a:cs typeface="Microsoft Sans Serif" pitchFamily="34" charset="0"/>
                    </a:rPr>
                    <a:t>Frequency of breaths</a:t>
                  </a:r>
                  <a:endParaRPr lang="en-US" b="1" u="sng" dirty="0">
                    <a:latin typeface="Microsoft Sans Serif" pitchFamily="34" charset="0"/>
                    <a:cs typeface="Microsoft Sans Serif" pitchFamily="34" charset="0"/>
                  </a:endParaRPr>
                </a:p>
              </p:txBody>
            </p:sp>
            <p:grpSp>
              <p:nvGrpSpPr>
                <p:cNvPr id="4237" name="Group 215"/>
                <p:cNvGrpSpPr>
                  <a:grpSpLocks/>
                </p:cNvGrpSpPr>
                <p:nvPr/>
              </p:nvGrpSpPr>
              <p:grpSpPr bwMode="auto">
                <a:xfrm>
                  <a:off x="4653846" y="1189926"/>
                  <a:ext cx="3956754" cy="2053337"/>
                  <a:chOff x="4653846" y="1189926"/>
                  <a:chExt cx="3956754" cy="2053337"/>
                </a:xfrm>
              </p:grpSpPr>
              <p:sp>
                <p:nvSpPr>
                  <p:cNvPr id="4238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5268913" y="1728788"/>
                    <a:ext cx="363537" cy="1266825"/>
                  </a:xfrm>
                  <a:prstGeom prst="rect">
                    <a:avLst/>
                  </a:prstGeom>
                  <a:solidFill>
                    <a:srgbClr val="7F7F7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39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6175375" y="1773238"/>
                    <a:ext cx="363538" cy="1222375"/>
                  </a:xfrm>
                  <a:prstGeom prst="rect">
                    <a:avLst/>
                  </a:prstGeom>
                  <a:solidFill>
                    <a:srgbClr val="7F7F7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40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7080250" y="1743075"/>
                    <a:ext cx="363538" cy="1252538"/>
                  </a:xfrm>
                  <a:prstGeom prst="rect">
                    <a:avLst/>
                  </a:prstGeom>
                  <a:solidFill>
                    <a:srgbClr val="7F7F7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41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7985125" y="1920875"/>
                    <a:ext cx="363538" cy="1074738"/>
                  </a:xfrm>
                  <a:prstGeom prst="rect">
                    <a:avLst/>
                  </a:prstGeom>
                  <a:solidFill>
                    <a:srgbClr val="7F7F7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4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5272619" y="1716570"/>
                    <a:ext cx="348650" cy="1278931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accent2">
                        <a:lumMod val="5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45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6164814" y="1759680"/>
                    <a:ext cx="361643" cy="1235821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 w="9525">
                    <a:solidFill>
                      <a:schemeClr val="accent1">
                        <a:lumMod val="5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46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7070002" y="1730940"/>
                    <a:ext cx="361643" cy="1264561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accent3">
                        <a:lumMod val="5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47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7973025" y="1908170"/>
                    <a:ext cx="363808" cy="1087331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9525">
                    <a:solidFill>
                      <a:schemeClr val="accent4">
                        <a:lumMod val="5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4246" name="Line 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37188" y="1436688"/>
                    <a:ext cx="1587" cy="276225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47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5419725" y="1436688"/>
                    <a:ext cx="34925" cy="1587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48" name="Line 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42063" y="1736725"/>
                    <a:ext cx="1587" cy="20638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49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6324600" y="1736725"/>
                    <a:ext cx="36513" cy="1588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0" name="Line 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246938" y="1597025"/>
                    <a:ext cx="1587" cy="131763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1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7229475" y="1597025"/>
                    <a:ext cx="36513" cy="1588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2" name="Line 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51813" y="1749425"/>
                    <a:ext cx="1587" cy="155575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8134350" y="1749425"/>
                    <a:ext cx="36513" cy="1588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4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4986338" y="1195388"/>
                    <a:ext cx="1587" cy="1800225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5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4899025" y="2995613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6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2738438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7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2481263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8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2224088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59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1966913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0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1709738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1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1452563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2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4968875" y="1195388"/>
                    <a:ext cx="17463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3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986338" y="2995613"/>
                    <a:ext cx="3622675" cy="1587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4" name="Line 1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86338" y="2995613"/>
                    <a:ext cx="1587" cy="190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5" name="Line 1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92800" y="2995613"/>
                    <a:ext cx="1588" cy="190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6" name="Line 1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797675" y="2995613"/>
                    <a:ext cx="1588" cy="190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7" name="Line 1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02550" y="2995613"/>
                    <a:ext cx="1588" cy="190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8" name="Line 1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09013" y="2995613"/>
                    <a:ext cx="1587" cy="190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9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5892800" y="2995613"/>
                    <a:ext cx="1588" cy="12700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70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6797675" y="2995613"/>
                    <a:ext cx="1588" cy="12700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71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7702550" y="2995613"/>
                    <a:ext cx="1588" cy="12700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7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4986338" y="2995613"/>
                    <a:ext cx="1587" cy="2476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7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8609013" y="2995613"/>
                    <a:ext cx="1587" cy="24765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74" name="Text Box 2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43199" y="2757131"/>
                    <a:ext cx="463418" cy="3834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000">
                        <a:latin typeface="Calibri" pitchFamily="34" charset="0"/>
                      </a:rPr>
                      <a:t>0</a:t>
                    </a:r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4275" name="Text Box 2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53846" y="2210691"/>
                    <a:ext cx="484056" cy="371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000">
                        <a:latin typeface="Calibri" pitchFamily="34" charset="0"/>
                      </a:rPr>
                      <a:t>20</a:t>
                    </a:r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4276" name="Text Box 2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53846" y="1705865"/>
                    <a:ext cx="484056" cy="371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000">
                        <a:latin typeface="Calibri" pitchFamily="34" charset="0"/>
                      </a:rPr>
                      <a:t>40</a:t>
                    </a:r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4277" name="Text Box 2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53846" y="1189926"/>
                    <a:ext cx="484056" cy="371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000">
                        <a:latin typeface="Calibri" pitchFamily="34" charset="0"/>
                      </a:rPr>
                      <a:t>60</a:t>
                    </a:r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4104" name="Group 583"/>
            <p:cNvGrpSpPr>
              <a:grpSpLocks/>
            </p:cNvGrpSpPr>
            <p:nvPr/>
          </p:nvGrpSpPr>
          <p:grpSpPr bwMode="auto">
            <a:xfrm>
              <a:off x="243893" y="7535857"/>
              <a:ext cx="3002425" cy="1852353"/>
              <a:chOff x="24118" y="3197352"/>
              <a:chExt cx="4095445" cy="2795461"/>
            </a:xfrm>
          </p:grpSpPr>
          <p:sp>
            <p:nvSpPr>
              <p:cNvPr id="4177" name="Text Box 202"/>
              <p:cNvSpPr txBox="1">
                <a:spLocks noChangeArrowheads="1"/>
              </p:cNvSpPr>
              <p:nvPr/>
            </p:nvSpPr>
            <p:spPr bwMode="auto">
              <a:xfrm rot="16200000">
                <a:off x="-950953" y="4172423"/>
                <a:ext cx="2285999" cy="335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% control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grpSp>
            <p:nvGrpSpPr>
              <p:cNvPr id="4178" name="Group 217"/>
              <p:cNvGrpSpPr>
                <a:grpSpLocks/>
              </p:cNvGrpSpPr>
              <p:nvPr/>
            </p:nvGrpSpPr>
            <p:grpSpPr bwMode="auto">
              <a:xfrm>
                <a:off x="233019" y="3529031"/>
                <a:ext cx="3886544" cy="2463782"/>
                <a:chOff x="233019" y="3529031"/>
                <a:chExt cx="3886544" cy="2463782"/>
              </a:xfrm>
            </p:grpSpPr>
            <p:sp>
              <p:nvSpPr>
                <p:cNvPr id="4179" name="Rectangle 147"/>
                <p:cNvSpPr>
                  <a:spLocks noChangeArrowheads="1"/>
                </p:cNvSpPr>
                <p:nvPr/>
              </p:nvSpPr>
              <p:spPr bwMode="auto">
                <a:xfrm>
                  <a:off x="865188" y="5932488"/>
                  <a:ext cx="247650" cy="41275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0" name="Rectangle 148"/>
                <p:cNvSpPr>
                  <a:spLocks noChangeArrowheads="1"/>
                </p:cNvSpPr>
                <p:nvPr/>
              </p:nvSpPr>
              <p:spPr bwMode="auto">
                <a:xfrm>
                  <a:off x="1727200" y="5800725"/>
                  <a:ext cx="247650" cy="173038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1" name="Rectangle 149"/>
                <p:cNvSpPr>
                  <a:spLocks noChangeArrowheads="1"/>
                </p:cNvSpPr>
                <p:nvPr/>
              </p:nvSpPr>
              <p:spPr bwMode="auto">
                <a:xfrm>
                  <a:off x="2589213" y="5397500"/>
                  <a:ext cx="247650" cy="57626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2" name="Rectangle 150"/>
                <p:cNvSpPr>
                  <a:spLocks noChangeArrowheads="1"/>
                </p:cNvSpPr>
                <p:nvPr/>
              </p:nvSpPr>
              <p:spPr bwMode="auto">
                <a:xfrm>
                  <a:off x="3451225" y="4933950"/>
                  <a:ext cx="247650" cy="10398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3" name="Rectangle 151"/>
                <p:cNvSpPr>
                  <a:spLocks noChangeArrowheads="1"/>
                </p:cNvSpPr>
                <p:nvPr/>
              </p:nvSpPr>
              <p:spPr bwMode="auto">
                <a:xfrm>
                  <a:off x="1112838" y="5619750"/>
                  <a:ext cx="246062" cy="3540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4" name="Rectangle 152"/>
                <p:cNvSpPr>
                  <a:spLocks noChangeArrowheads="1"/>
                </p:cNvSpPr>
                <p:nvPr/>
              </p:nvSpPr>
              <p:spPr bwMode="auto">
                <a:xfrm>
                  <a:off x="1973263" y="5662613"/>
                  <a:ext cx="247650" cy="311150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5" name="Rectangle 153"/>
                <p:cNvSpPr>
                  <a:spLocks noChangeArrowheads="1"/>
                </p:cNvSpPr>
                <p:nvPr/>
              </p:nvSpPr>
              <p:spPr bwMode="auto">
                <a:xfrm>
                  <a:off x="2835275" y="5103813"/>
                  <a:ext cx="247650" cy="869950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6" name="Rectangle 154"/>
                <p:cNvSpPr>
                  <a:spLocks noChangeArrowheads="1"/>
                </p:cNvSpPr>
                <p:nvPr/>
              </p:nvSpPr>
              <p:spPr bwMode="auto">
                <a:xfrm>
                  <a:off x="3697288" y="4408488"/>
                  <a:ext cx="247650" cy="1565275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" name="Rectangle 155"/>
                <p:cNvSpPr>
                  <a:spLocks noChangeArrowheads="1"/>
                </p:cNvSpPr>
                <p:nvPr/>
              </p:nvSpPr>
              <p:spPr bwMode="auto">
                <a:xfrm>
                  <a:off x="853515" y="5921637"/>
                  <a:ext cx="244703" cy="5269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accent2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6" name="Rectangle 156"/>
                <p:cNvSpPr>
                  <a:spLocks noChangeArrowheads="1"/>
                </p:cNvSpPr>
                <p:nvPr/>
              </p:nvSpPr>
              <p:spPr bwMode="auto">
                <a:xfrm>
                  <a:off x="1715392" y="5787517"/>
                  <a:ext cx="246869" cy="18681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accent1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7" name="Rectangle 157"/>
                <p:cNvSpPr>
                  <a:spLocks noChangeArrowheads="1"/>
                </p:cNvSpPr>
                <p:nvPr/>
              </p:nvSpPr>
              <p:spPr bwMode="auto">
                <a:xfrm>
                  <a:off x="2577269" y="5385157"/>
                  <a:ext cx="246869" cy="58917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9525">
                  <a:solidFill>
                    <a:schemeClr val="accent3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8" name="Rectangle 158"/>
                <p:cNvSpPr>
                  <a:spLocks noChangeArrowheads="1"/>
                </p:cNvSpPr>
                <p:nvPr/>
              </p:nvSpPr>
              <p:spPr bwMode="auto">
                <a:xfrm>
                  <a:off x="3439146" y="4920527"/>
                  <a:ext cx="246869" cy="1053800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accent4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9" name="Rectangle 159"/>
                <p:cNvSpPr>
                  <a:spLocks noChangeArrowheads="1"/>
                </p:cNvSpPr>
                <p:nvPr/>
              </p:nvSpPr>
              <p:spPr bwMode="auto">
                <a:xfrm>
                  <a:off x="1098218" y="5607891"/>
                  <a:ext cx="246869" cy="36643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0" name="Rectangle 160"/>
                <p:cNvSpPr>
                  <a:spLocks noChangeArrowheads="1"/>
                </p:cNvSpPr>
                <p:nvPr/>
              </p:nvSpPr>
              <p:spPr bwMode="auto">
                <a:xfrm>
                  <a:off x="1962261" y="5651002"/>
                  <a:ext cx="244703" cy="323326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1" name="Rectangle 161"/>
                <p:cNvSpPr>
                  <a:spLocks noChangeArrowheads="1"/>
                </p:cNvSpPr>
                <p:nvPr/>
              </p:nvSpPr>
              <p:spPr bwMode="auto">
                <a:xfrm>
                  <a:off x="2824138" y="5090571"/>
                  <a:ext cx="244703" cy="883756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solidFill>
                    <a:schemeClr val="accent3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2" name="Rectangle 162"/>
                <p:cNvSpPr>
                  <a:spLocks noChangeArrowheads="1"/>
                </p:cNvSpPr>
                <p:nvPr/>
              </p:nvSpPr>
              <p:spPr bwMode="auto">
                <a:xfrm>
                  <a:off x="3686016" y="4396021"/>
                  <a:ext cx="244703" cy="157830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solidFill>
                    <a:schemeClr val="accent4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95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974725" y="5865813"/>
                  <a:ext cx="1588" cy="5238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6" name="Line 164"/>
                <p:cNvSpPr>
                  <a:spLocks noChangeShapeType="1"/>
                </p:cNvSpPr>
                <p:nvPr/>
              </p:nvSpPr>
              <p:spPr bwMode="auto">
                <a:xfrm>
                  <a:off x="957263" y="5865813"/>
                  <a:ext cx="34925" cy="158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7" name="Line 165"/>
                <p:cNvSpPr>
                  <a:spLocks noChangeShapeType="1"/>
                </p:cNvSpPr>
                <p:nvPr/>
              </p:nvSpPr>
              <p:spPr bwMode="auto">
                <a:xfrm flipV="1">
                  <a:off x="1836738" y="5708650"/>
                  <a:ext cx="1587" cy="762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8" name="Line 166"/>
                <p:cNvSpPr>
                  <a:spLocks noChangeShapeType="1"/>
                </p:cNvSpPr>
                <p:nvPr/>
              </p:nvSpPr>
              <p:spPr bwMode="auto">
                <a:xfrm>
                  <a:off x="1819275" y="5708650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9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2698750" y="5165725"/>
                  <a:ext cx="1588" cy="2159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0" name="Line 168"/>
                <p:cNvSpPr>
                  <a:spLocks noChangeShapeType="1"/>
                </p:cNvSpPr>
                <p:nvPr/>
              </p:nvSpPr>
              <p:spPr bwMode="auto">
                <a:xfrm>
                  <a:off x="2681288" y="5165725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" name="Line 169"/>
                <p:cNvSpPr>
                  <a:spLocks noChangeShapeType="1"/>
                </p:cNvSpPr>
                <p:nvPr/>
              </p:nvSpPr>
              <p:spPr bwMode="auto">
                <a:xfrm flipV="1">
                  <a:off x="3559175" y="4549775"/>
                  <a:ext cx="1588" cy="3683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2" name="Line 170"/>
                <p:cNvSpPr>
                  <a:spLocks noChangeShapeType="1"/>
                </p:cNvSpPr>
                <p:nvPr/>
              </p:nvSpPr>
              <p:spPr bwMode="auto">
                <a:xfrm>
                  <a:off x="3541713" y="4549775"/>
                  <a:ext cx="36512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3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1220788" y="5467350"/>
                  <a:ext cx="1587" cy="13811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4" name="Line 172"/>
                <p:cNvSpPr>
                  <a:spLocks noChangeShapeType="1"/>
                </p:cNvSpPr>
                <p:nvPr/>
              </p:nvSpPr>
              <p:spPr bwMode="auto">
                <a:xfrm>
                  <a:off x="1203325" y="5467350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5" name="Line 173"/>
                <p:cNvSpPr>
                  <a:spLocks noChangeShapeType="1"/>
                </p:cNvSpPr>
                <p:nvPr/>
              </p:nvSpPr>
              <p:spPr bwMode="auto">
                <a:xfrm flipV="1">
                  <a:off x="2082800" y="5568950"/>
                  <a:ext cx="1588" cy="77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6" name="Line 174"/>
                <p:cNvSpPr>
                  <a:spLocks noChangeShapeType="1"/>
                </p:cNvSpPr>
                <p:nvPr/>
              </p:nvSpPr>
              <p:spPr bwMode="auto">
                <a:xfrm>
                  <a:off x="2065338" y="5568950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7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2944813" y="4886325"/>
                  <a:ext cx="1587" cy="20161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8" name="Line 176"/>
                <p:cNvSpPr>
                  <a:spLocks noChangeShapeType="1"/>
                </p:cNvSpPr>
                <p:nvPr/>
              </p:nvSpPr>
              <p:spPr bwMode="auto">
                <a:xfrm>
                  <a:off x="2927350" y="4886325"/>
                  <a:ext cx="36513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9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3805238" y="4083050"/>
                  <a:ext cx="1587" cy="3095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0" name="Line 178"/>
                <p:cNvSpPr>
                  <a:spLocks noChangeShapeType="1"/>
                </p:cNvSpPr>
                <p:nvPr/>
              </p:nvSpPr>
              <p:spPr bwMode="auto">
                <a:xfrm>
                  <a:off x="3787775" y="4083050"/>
                  <a:ext cx="36513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1" name="Line 179"/>
                <p:cNvSpPr>
                  <a:spLocks noChangeShapeType="1"/>
                </p:cNvSpPr>
                <p:nvPr/>
              </p:nvSpPr>
              <p:spPr bwMode="auto">
                <a:xfrm>
                  <a:off x="669925" y="3854450"/>
                  <a:ext cx="1588" cy="2119313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2" name="Line 180"/>
                <p:cNvSpPr>
                  <a:spLocks noChangeShapeType="1"/>
                </p:cNvSpPr>
                <p:nvPr/>
              </p:nvSpPr>
              <p:spPr bwMode="auto">
                <a:xfrm>
                  <a:off x="652463" y="5973763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3" name="Line 181"/>
                <p:cNvSpPr>
                  <a:spLocks noChangeShapeType="1"/>
                </p:cNvSpPr>
                <p:nvPr/>
              </p:nvSpPr>
              <p:spPr bwMode="auto">
                <a:xfrm>
                  <a:off x="652463" y="5738813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4" name="Line 182"/>
                <p:cNvSpPr>
                  <a:spLocks noChangeShapeType="1"/>
                </p:cNvSpPr>
                <p:nvPr/>
              </p:nvSpPr>
              <p:spPr bwMode="auto">
                <a:xfrm>
                  <a:off x="652463" y="5502275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5" name="Line 183"/>
                <p:cNvSpPr>
                  <a:spLocks noChangeShapeType="1"/>
                </p:cNvSpPr>
                <p:nvPr/>
              </p:nvSpPr>
              <p:spPr bwMode="auto">
                <a:xfrm>
                  <a:off x="652463" y="5267325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6" name="Line 184"/>
                <p:cNvSpPr>
                  <a:spLocks noChangeShapeType="1"/>
                </p:cNvSpPr>
                <p:nvPr/>
              </p:nvSpPr>
              <p:spPr bwMode="auto">
                <a:xfrm>
                  <a:off x="652463" y="503078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7" name="Line 185"/>
                <p:cNvSpPr>
                  <a:spLocks noChangeShapeType="1"/>
                </p:cNvSpPr>
                <p:nvPr/>
              </p:nvSpPr>
              <p:spPr bwMode="auto">
                <a:xfrm>
                  <a:off x="652463" y="479583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8" name="Line 186"/>
                <p:cNvSpPr>
                  <a:spLocks noChangeShapeType="1"/>
                </p:cNvSpPr>
                <p:nvPr/>
              </p:nvSpPr>
              <p:spPr bwMode="auto">
                <a:xfrm>
                  <a:off x="652463" y="456088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9" name="Line 187"/>
                <p:cNvSpPr>
                  <a:spLocks noChangeShapeType="1"/>
                </p:cNvSpPr>
                <p:nvPr/>
              </p:nvSpPr>
              <p:spPr bwMode="auto">
                <a:xfrm>
                  <a:off x="652463" y="432435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0" name="Line 188"/>
                <p:cNvSpPr>
                  <a:spLocks noChangeShapeType="1"/>
                </p:cNvSpPr>
                <p:nvPr/>
              </p:nvSpPr>
              <p:spPr bwMode="auto">
                <a:xfrm>
                  <a:off x="652463" y="408940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1" name="Line 189"/>
                <p:cNvSpPr>
                  <a:spLocks noChangeShapeType="1"/>
                </p:cNvSpPr>
                <p:nvPr/>
              </p:nvSpPr>
              <p:spPr bwMode="auto">
                <a:xfrm>
                  <a:off x="652463" y="385445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2" name="Line 190"/>
                <p:cNvSpPr>
                  <a:spLocks noChangeShapeType="1"/>
                </p:cNvSpPr>
                <p:nvPr/>
              </p:nvSpPr>
              <p:spPr bwMode="auto">
                <a:xfrm>
                  <a:off x="669925" y="5973763"/>
                  <a:ext cx="3448050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3" name="Line 191"/>
                <p:cNvSpPr>
                  <a:spLocks noChangeShapeType="1"/>
                </p:cNvSpPr>
                <p:nvPr/>
              </p:nvSpPr>
              <p:spPr bwMode="auto">
                <a:xfrm flipV="1">
                  <a:off x="669925" y="597376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4" name="Line 192"/>
                <p:cNvSpPr>
                  <a:spLocks noChangeShapeType="1"/>
                </p:cNvSpPr>
                <p:nvPr/>
              </p:nvSpPr>
              <p:spPr bwMode="auto">
                <a:xfrm flipV="1">
                  <a:off x="1531938" y="5973763"/>
                  <a:ext cx="1587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5" name="Line 193"/>
                <p:cNvSpPr>
                  <a:spLocks noChangeShapeType="1"/>
                </p:cNvSpPr>
                <p:nvPr/>
              </p:nvSpPr>
              <p:spPr bwMode="auto">
                <a:xfrm flipV="1">
                  <a:off x="2393950" y="597376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6" name="Line 194"/>
                <p:cNvSpPr>
                  <a:spLocks noChangeShapeType="1"/>
                </p:cNvSpPr>
                <p:nvPr/>
              </p:nvSpPr>
              <p:spPr bwMode="auto">
                <a:xfrm flipV="1">
                  <a:off x="3255963" y="5973763"/>
                  <a:ext cx="1587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7" name="Line 195"/>
                <p:cNvSpPr>
                  <a:spLocks noChangeShapeType="1"/>
                </p:cNvSpPr>
                <p:nvPr/>
              </p:nvSpPr>
              <p:spPr bwMode="auto">
                <a:xfrm flipV="1">
                  <a:off x="4117975" y="597376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8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997307" y="3529031"/>
                  <a:ext cx="2895600" cy="6967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200" b="1" u="sng" dirty="0">
                      <a:latin typeface="Microsoft Sans Serif" pitchFamily="34" charset="0"/>
                      <a:cs typeface="Microsoft Sans Serif" pitchFamily="34" charset="0"/>
                    </a:rPr>
                    <a:t>Peak amplitude of </a:t>
                  </a:r>
                  <a:r>
                    <a:rPr lang="en-US" sz="1200" b="1" u="sng" dirty="0" err="1">
                      <a:latin typeface="Microsoft Sans Serif" pitchFamily="34" charset="0"/>
                      <a:cs typeface="Microsoft Sans Serif" pitchFamily="34" charset="0"/>
                    </a:rPr>
                    <a:t>inspiratory</a:t>
                  </a:r>
                  <a:r>
                    <a:rPr lang="en-US" sz="1200" b="1" u="sng" dirty="0">
                      <a:latin typeface="Microsoft Sans Serif" pitchFamily="34" charset="0"/>
                      <a:cs typeface="Microsoft Sans Serif" pitchFamily="34" charset="0"/>
                    </a:rPr>
                    <a:t> bursts</a:t>
                  </a:r>
                  <a:endParaRPr lang="en-US" b="1" u="sng" dirty="0">
                    <a:latin typeface="Microsoft Sans Serif" pitchFamily="34" charset="0"/>
                    <a:cs typeface="Microsoft Sans Serif" pitchFamily="34" charset="0"/>
                  </a:endParaRPr>
                </a:p>
              </p:txBody>
            </p:sp>
            <p:sp>
              <p:nvSpPr>
                <p:cNvPr id="4229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19019" y="5724782"/>
                  <a:ext cx="228600" cy="244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230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315078" y="5262832"/>
                  <a:ext cx="496886" cy="37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40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231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315078" y="4794521"/>
                  <a:ext cx="496886" cy="37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80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232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233019" y="4327027"/>
                  <a:ext cx="600827" cy="37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120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233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233019" y="3856946"/>
                  <a:ext cx="602414" cy="37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140</a:t>
                  </a:r>
                  <a:endParaRPr lang="en-US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4105" name="Group 645"/>
            <p:cNvGrpSpPr>
              <a:grpSpLocks/>
            </p:cNvGrpSpPr>
            <p:nvPr/>
          </p:nvGrpSpPr>
          <p:grpSpPr bwMode="auto">
            <a:xfrm>
              <a:off x="3700882" y="7551978"/>
              <a:ext cx="2977805" cy="1916459"/>
              <a:chOff x="4401091" y="3220879"/>
              <a:chExt cx="4061872" cy="2892212"/>
            </a:xfrm>
          </p:grpSpPr>
          <p:sp>
            <p:nvSpPr>
              <p:cNvPr id="4118" name="Text Box 202"/>
              <p:cNvSpPr txBox="1">
                <a:spLocks noChangeArrowheads="1"/>
              </p:cNvSpPr>
              <p:nvPr/>
            </p:nvSpPr>
            <p:spPr bwMode="auto">
              <a:xfrm rot="-5400000">
                <a:off x="3425224" y="4196746"/>
                <a:ext cx="2287591" cy="335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dirty="0">
                    <a:latin typeface="Microsoft Sans Serif" pitchFamily="34" charset="0"/>
                    <a:cs typeface="Microsoft Sans Serif" pitchFamily="34" charset="0"/>
                  </a:rPr>
                  <a:t>% control</a:t>
                </a:r>
                <a:endParaRPr lang="en-US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grpSp>
            <p:nvGrpSpPr>
              <p:cNvPr id="4119" name="Group 216"/>
              <p:cNvGrpSpPr>
                <a:grpSpLocks/>
              </p:cNvGrpSpPr>
              <p:nvPr/>
            </p:nvGrpSpPr>
            <p:grpSpPr bwMode="auto">
              <a:xfrm>
                <a:off x="4571813" y="3529037"/>
                <a:ext cx="3891150" cy="2584054"/>
                <a:chOff x="4571813" y="3529037"/>
                <a:chExt cx="3891150" cy="2584054"/>
              </a:xfrm>
            </p:grpSpPr>
            <p:sp>
              <p:nvSpPr>
                <p:cNvPr id="4120" name="Rectangle 229"/>
                <p:cNvSpPr>
                  <a:spLocks noChangeArrowheads="1"/>
                </p:cNvSpPr>
                <p:nvPr/>
              </p:nvSpPr>
              <p:spPr bwMode="auto">
                <a:xfrm>
                  <a:off x="5208588" y="5783263"/>
                  <a:ext cx="247650" cy="196850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1" name="Rectangle 230"/>
                <p:cNvSpPr>
                  <a:spLocks noChangeArrowheads="1"/>
                </p:cNvSpPr>
                <p:nvPr/>
              </p:nvSpPr>
              <p:spPr bwMode="auto">
                <a:xfrm>
                  <a:off x="6070600" y="5253038"/>
                  <a:ext cx="247650" cy="727075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2" name="Rectangle 231"/>
                <p:cNvSpPr>
                  <a:spLocks noChangeArrowheads="1"/>
                </p:cNvSpPr>
                <p:nvPr/>
              </p:nvSpPr>
              <p:spPr bwMode="auto">
                <a:xfrm>
                  <a:off x="6932613" y="5181600"/>
                  <a:ext cx="247650" cy="7985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3" name="Rectangle 232"/>
                <p:cNvSpPr>
                  <a:spLocks noChangeArrowheads="1"/>
                </p:cNvSpPr>
                <p:nvPr/>
              </p:nvSpPr>
              <p:spPr bwMode="auto">
                <a:xfrm>
                  <a:off x="7794625" y="4856163"/>
                  <a:ext cx="247650" cy="1123950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4" name="Rectangle 233"/>
                <p:cNvSpPr>
                  <a:spLocks noChangeArrowheads="1"/>
                </p:cNvSpPr>
                <p:nvPr/>
              </p:nvSpPr>
              <p:spPr bwMode="auto">
                <a:xfrm>
                  <a:off x="5456238" y="4530725"/>
                  <a:ext cx="246062" cy="1449388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5" name="Rectangle 234"/>
                <p:cNvSpPr>
                  <a:spLocks noChangeArrowheads="1"/>
                </p:cNvSpPr>
                <p:nvPr/>
              </p:nvSpPr>
              <p:spPr bwMode="auto">
                <a:xfrm>
                  <a:off x="6316663" y="4699000"/>
                  <a:ext cx="247650" cy="12811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6" name="Rectangle 235"/>
                <p:cNvSpPr>
                  <a:spLocks noChangeArrowheads="1"/>
                </p:cNvSpPr>
                <p:nvPr/>
              </p:nvSpPr>
              <p:spPr bwMode="auto">
                <a:xfrm>
                  <a:off x="7178675" y="4699000"/>
                  <a:ext cx="247650" cy="12811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7" name="Rectangle 236"/>
                <p:cNvSpPr>
                  <a:spLocks noChangeArrowheads="1"/>
                </p:cNvSpPr>
                <p:nvPr/>
              </p:nvSpPr>
              <p:spPr bwMode="auto">
                <a:xfrm>
                  <a:off x="8040688" y="4648200"/>
                  <a:ext cx="247650" cy="1331913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7" name="Rectangle 237"/>
                <p:cNvSpPr>
                  <a:spLocks noChangeArrowheads="1"/>
                </p:cNvSpPr>
                <p:nvPr/>
              </p:nvSpPr>
              <p:spPr bwMode="auto">
                <a:xfrm>
                  <a:off x="5199019" y="5769956"/>
                  <a:ext cx="244705" cy="208366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accent2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8" name="Rectangle 238"/>
                <p:cNvSpPr>
                  <a:spLocks noChangeArrowheads="1"/>
                </p:cNvSpPr>
                <p:nvPr/>
              </p:nvSpPr>
              <p:spPr bwMode="auto">
                <a:xfrm>
                  <a:off x="6060898" y="5240660"/>
                  <a:ext cx="244705" cy="737662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accent1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9" name="Rectangle 239"/>
                <p:cNvSpPr>
                  <a:spLocks noChangeArrowheads="1"/>
                </p:cNvSpPr>
                <p:nvPr/>
              </p:nvSpPr>
              <p:spPr bwMode="auto">
                <a:xfrm>
                  <a:off x="6922778" y="5168810"/>
                  <a:ext cx="244705" cy="809512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9525">
                  <a:solidFill>
                    <a:schemeClr val="accent3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0" name="Rectangle 240"/>
                <p:cNvSpPr>
                  <a:spLocks noChangeArrowheads="1"/>
                </p:cNvSpPr>
                <p:nvPr/>
              </p:nvSpPr>
              <p:spPr bwMode="auto">
                <a:xfrm>
                  <a:off x="7782493" y="4843089"/>
                  <a:ext cx="246870" cy="1135233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accent4">
                      <a:lumMod val="50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1" name="Rectangle 241"/>
                <p:cNvSpPr>
                  <a:spLocks noChangeArrowheads="1"/>
                </p:cNvSpPr>
                <p:nvPr/>
              </p:nvSpPr>
              <p:spPr bwMode="auto">
                <a:xfrm>
                  <a:off x="5443724" y="4517368"/>
                  <a:ext cx="246870" cy="1460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2" name="Rectangle 242"/>
                <p:cNvSpPr>
                  <a:spLocks noChangeArrowheads="1"/>
                </p:cNvSpPr>
                <p:nvPr/>
              </p:nvSpPr>
              <p:spPr bwMode="auto">
                <a:xfrm>
                  <a:off x="6305604" y="4687413"/>
                  <a:ext cx="246870" cy="129090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3" name="Rectangle 243"/>
                <p:cNvSpPr>
                  <a:spLocks noChangeArrowheads="1"/>
                </p:cNvSpPr>
                <p:nvPr/>
              </p:nvSpPr>
              <p:spPr bwMode="auto">
                <a:xfrm>
                  <a:off x="7167483" y="4687413"/>
                  <a:ext cx="246870" cy="1290909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solidFill>
                    <a:schemeClr val="accent3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4" name="Rectangle 244"/>
                <p:cNvSpPr>
                  <a:spLocks noChangeArrowheads="1"/>
                </p:cNvSpPr>
                <p:nvPr/>
              </p:nvSpPr>
              <p:spPr bwMode="auto">
                <a:xfrm>
                  <a:off x="8029363" y="4634723"/>
                  <a:ext cx="246870" cy="1343599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solidFill>
                    <a:schemeClr val="accent4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6" name="Line 245"/>
                <p:cNvSpPr>
                  <a:spLocks noChangeShapeType="1"/>
                </p:cNvSpPr>
                <p:nvPr/>
              </p:nvSpPr>
              <p:spPr bwMode="auto">
                <a:xfrm flipV="1">
                  <a:off x="5318125" y="5559425"/>
                  <a:ext cx="1588" cy="2079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7" name="Line 246"/>
                <p:cNvSpPr>
                  <a:spLocks noChangeShapeType="1"/>
                </p:cNvSpPr>
                <p:nvPr/>
              </p:nvSpPr>
              <p:spPr bwMode="auto">
                <a:xfrm>
                  <a:off x="5300663" y="5559425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8" name="Line 247"/>
                <p:cNvSpPr>
                  <a:spLocks noChangeShapeType="1"/>
                </p:cNvSpPr>
                <p:nvPr/>
              </p:nvSpPr>
              <p:spPr bwMode="auto">
                <a:xfrm flipV="1">
                  <a:off x="6180138" y="4951413"/>
                  <a:ext cx="1587" cy="2857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9" name="Line 248"/>
                <p:cNvSpPr>
                  <a:spLocks noChangeShapeType="1"/>
                </p:cNvSpPr>
                <p:nvPr/>
              </p:nvSpPr>
              <p:spPr bwMode="auto">
                <a:xfrm>
                  <a:off x="6162675" y="4951413"/>
                  <a:ext cx="34925" cy="158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0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7042150" y="4937125"/>
                  <a:ext cx="1588" cy="2286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Line 250"/>
                <p:cNvSpPr>
                  <a:spLocks noChangeShapeType="1"/>
                </p:cNvSpPr>
                <p:nvPr/>
              </p:nvSpPr>
              <p:spPr bwMode="auto">
                <a:xfrm>
                  <a:off x="7024688" y="4937125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2" name="Line 251"/>
                <p:cNvSpPr>
                  <a:spLocks noChangeShapeType="1"/>
                </p:cNvSpPr>
                <p:nvPr/>
              </p:nvSpPr>
              <p:spPr bwMode="auto">
                <a:xfrm flipV="1">
                  <a:off x="7902575" y="4708525"/>
                  <a:ext cx="1588" cy="1333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3" name="Line 252"/>
                <p:cNvSpPr>
                  <a:spLocks noChangeShapeType="1"/>
                </p:cNvSpPr>
                <p:nvPr/>
              </p:nvSpPr>
              <p:spPr bwMode="auto">
                <a:xfrm>
                  <a:off x="7885113" y="4708525"/>
                  <a:ext cx="36512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4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5564188" y="3962400"/>
                  <a:ext cx="1587" cy="5524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5" name="Line 254"/>
                <p:cNvSpPr>
                  <a:spLocks noChangeShapeType="1"/>
                </p:cNvSpPr>
                <p:nvPr/>
              </p:nvSpPr>
              <p:spPr bwMode="auto">
                <a:xfrm>
                  <a:off x="5546725" y="3962400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6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6426200" y="4464050"/>
                  <a:ext cx="1588" cy="2206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7" name="Line 256"/>
                <p:cNvSpPr>
                  <a:spLocks noChangeShapeType="1"/>
                </p:cNvSpPr>
                <p:nvPr/>
              </p:nvSpPr>
              <p:spPr bwMode="auto">
                <a:xfrm>
                  <a:off x="6408738" y="4464050"/>
                  <a:ext cx="34925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8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7288213" y="4464050"/>
                  <a:ext cx="1587" cy="2206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9" name="Line 258"/>
                <p:cNvSpPr>
                  <a:spLocks noChangeShapeType="1"/>
                </p:cNvSpPr>
                <p:nvPr/>
              </p:nvSpPr>
              <p:spPr bwMode="auto">
                <a:xfrm>
                  <a:off x="7270750" y="4464050"/>
                  <a:ext cx="36513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0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8148638" y="4483100"/>
                  <a:ext cx="1587" cy="15081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1" name="Line 260"/>
                <p:cNvSpPr>
                  <a:spLocks noChangeShapeType="1"/>
                </p:cNvSpPr>
                <p:nvPr/>
              </p:nvSpPr>
              <p:spPr bwMode="auto">
                <a:xfrm>
                  <a:off x="8131175" y="4483100"/>
                  <a:ext cx="36513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2" name="Line 261"/>
                <p:cNvSpPr>
                  <a:spLocks noChangeShapeType="1"/>
                </p:cNvSpPr>
                <p:nvPr/>
              </p:nvSpPr>
              <p:spPr bwMode="auto">
                <a:xfrm>
                  <a:off x="5013325" y="3860800"/>
                  <a:ext cx="1588" cy="2119313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3" name="Line 262"/>
                <p:cNvSpPr>
                  <a:spLocks noChangeShapeType="1"/>
                </p:cNvSpPr>
                <p:nvPr/>
              </p:nvSpPr>
              <p:spPr bwMode="auto">
                <a:xfrm>
                  <a:off x="4995863" y="5980113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4" name="Line 263"/>
                <p:cNvSpPr>
                  <a:spLocks noChangeShapeType="1"/>
                </p:cNvSpPr>
                <p:nvPr/>
              </p:nvSpPr>
              <p:spPr bwMode="auto">
                <a:xfrm>
                  <a:off x="4995863" y="576738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5" name="Line 264"/>
                <p:cNvSpPr>
                  <a:spLocks noChangeShapeType="1"/>
                </p:cNvSpPr>
                <p:nvPr/>
              </p:nvSpPr>
              <p:spPr bwMode="auto">
                <a:xfrm>
                  <a:off x="4995863" y="555625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6" name="Line 265"/>
                <p:cNvSpPr>
                  <a:spLocks noChangeShapeType="1"/>
                </p:cNvSpPr>
                <p:nvPr/>
              </p:nvSpPr>
              <p:spPr bwMode="auto">
                <a:xfrm>
                  <a:off x="4995863" y="5343525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7" name="Line 266"/>
                <p:cNvSpPr>
                  <a:spLocks noChangeShapeType="1"/>
                </p:cNvSpPr>
                <p:nvPr/>
              </p:nvSpPr>
              <p:spPr bwMode="auto">
                <a:xfrm>
                  <a:off x="4995863" y="513238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8" name="Line 267"/>
                <p:cNvSpPr>
                  <a:spLocks noChangeShapeType="1"/>
                </p:cNvSpPr>
                <p:nvPr/>
              </p:nvSpPr>
              <p:spPr bwMode="auto">
                <a:xfrm>
                  <a:off x="4995863" y="4919663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9" name="Line 268"/>
                <p:cNvSpPr>
                  <a:spLocks noChangeShapeType="1"/>
                </p:cNvSpPr>
                <p:nvPr/>
              </p:nvSpPr>
              <p:spPr bwMode="auto">
                <a:xfrm>
                  <a:off x="4995863" y="4708525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0" name="Line 269"/>
                <p:cNvSpPr>
                  <a:spLocks noChangeShapeType="1"/>
                </p:cNvSpPr>
                <p:nvPr/>
              </p:nvSpPr>
              <p:spPr bwMode="auto">
                <a:xfrm>
                  <a:off x="4995863" y="449580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1" name="Line 270"/>
                <p:cNvSpPr>
                  <a:spLocks noChangeShapeType="1"/>
                </p:cNvSpPr>
                <p:nvPr/>
              </p:nvSpPr>
              <p:spPr bwMode="auto">
                <a:xfrm>
                  <a:off x="4995863" y="4284663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2" name="Line 271"/>
                <p:cNvSpPr>
                  <a:spLocks noChangeShapeType="1"/>
                </p:cNvSpPr>
                <p:nvPr/>
              </p:nvSpPr>
              <p:spPr bwMode="auto">
                <a:xfrm>
                  <a:off x="4995863" y="4071938"/>
                  <a:ext cx="17462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3" name="Line 272"/>
                <p:cNvSpPr>
                  <a:spLocks noChangeShapeType="1"/>
                </p:cNvSpPr>
                <p:nvPr/>
              </p:nvSpPr>
              <p:spPr bwMode="auto">
                <a:xfrm>
                  <a:off x="4995863" y="3860800"/>
                  <a:ext cx="17462" cy="158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4" name="Line 273"/>
                <p:cNvSpPr>
                  <a:spLocks noChangeShapeType="1"/>
                </p:cNvSpPr>
                <p:nvPr/>
              </p:nvSpPr>
              <p:spPr bwMode="auto">
                <a:xfrm>
                  <a:off x="5013325" y="5980113"/>
                  <a:ext cx="3448050" cy="1587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5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5013325" y="598011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6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5875338" y="5980113"/>
                  <a:ext cx="1587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7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6737350" y="598011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8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7599363" y="5980113"/>
                  <a:ext cx="1587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9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8461375" y="5980113"/>
                  <a:ext cx="1588" cy="19050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70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5381452" y="3529037"/>
                  <a:ext cx="2895604" cy="6967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200" b="1" u="sng" dirty="0">
                      <a:latin typeface="Microsoft Sans Serif" pitchFamily="34" charset="0"/>
                      <a:cs typeface="Microsoft Sans Serif" pitchFamily="34" charset="0"/>
                    </a:rPr>
                    <a:t>Duration of </a:t>
                  </a:r>
                  <a:r>
                    <a:rPr lang="en-US" sz="1200" b="1" u="sng" dirty="0" err="1">
                      <a:latin typeface="Microsoft Sans Serif" pitchFamily="34" charset="0"/>
                      <a:cs typeface="Microsoft Sans Serif" pitchFamily="34" charset="0"/>
                    </a:rPr>
                    <a:t>inspiratory</a:t>
                  </a:r>
                  <a:r>
                    <a:rPr lang="en-US" sz="1200" b="1" u="sng" dirty="0">
                      <a:latin typeface="Microsoft Sans Serif" pitchFamily="34" charset="0"/>
                      <a:cs typeface="Microsoft Sans Serif" pitchFamily="34" charset="0"/>
                    </a:rPr>
                    <a:t> bursts</a:t>
                  </a:r>
                  <a:endParaRPr lang="en-US" b="1" u="sng" dirty="0">
                    <a:latin typeface="Microsoft Sans Serif" pitchFamily="34" charset="0"/>
                    <a:cs typeface="Microsoft Sans Serif" pitchFamily="34" charset="0"/>
                  </a:endParaRPr>
                </a:p>
              </p:txBody>
            </p:sp>
            <p:sp>
              <p:nvSpPr>
                <p:cNvPr id="4171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758536" y="5741508"/>
                  <a:ext cx="394403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172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654595" y="5317645"/>
                  <a:ext cx="518980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20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173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654595" y="4903307"/>
                  <a:ext cx="518980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40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174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654595" y="4469919"/>
                  <a:ext cx="518980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60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175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654595" y="4061929"/>
                  <a:ext cx="518980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80</a:t>
                  </a:r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176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4571813" y="3634221"/>
                  <a:ext cx="561842" cy="371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00">
                      <a:latin typeface="Calibri" pitchFamily="34" charset="0"/>
                    </a:rPr>
                    <a:t>100</a:t>
                  </a:r>
                  <a:endParaRPr lang="en-US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4106" name="Text Box 201"/>
            <p:cNvSpPr txBox="1">
              <a:spLocks noChangeArrowheads="1"/>
            </p:cNvSpPr>
            <p:nvPr/>
          </p:nvSpPr>
          <p:spPr bwMode="auto">
            <a:xfrm>
              <a:off x="4190598" y="7447429"/>
              <a:ext cx="5429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07" name="Text Box 202"/>
            <p:cNvSpPr txBox="1">
              <a:spLocks noChangeArrowheads="1"/>
            </p:cNvSpPr>
            <p:nvPr/>
          </p:nvSpPr>
          <p:spPr bwMode="auto">
            <a:xfrm>
              <a:off x="4822526" y="7443256"/>
              <a:ext cx="6204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08" name="Text Box 203"/>
            <p:cNvSpPr txBox="1">
              <a:spLocks noChangeArrowheads="1"/>
            </p:cNvSpPr>
            <p:nvPr/>
          </p:nvSpPr>
          <p:spPr bwMode="auto">
            <a:xfrm>
              <a:off x="5542589" y="7447428"/>
              <a:ext cx="5332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09" name="Text Box 204"/>
            <p:cNvSpPr txBox="1">
              <a:spLocks noChangeArrowheads="1"/>
            </p:cNvSpPr>
            <p:nvPr/>
          </p:nvSpPr>
          <p:spPr bwMode="auto">
            <a:xfrm>
              <a:off x="6126322" y="7447428"/>
              <a:ext cx="6980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</a:t>
              </a: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sz="10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0" name="Text Box 201"/>
            <p:cNvSpPr txBox="1">
              <a:spLocks noChangeArrowheads="1"/>
            </p:cNvSpPr>
            <p:nvPr/>
          </p:nvSpPr>
          <p:spPr bwMode="auto">
            <a:xfrm>
              <a:off x="761442" y="9372601"/>
              <a:ext cx="5429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1" name="Text Box 202"/>
            <p:cNvSpPr txBox="1">
              <a:spLocks noChangeArrowheads="1"/>
            </p:cNvSpPr>
            <p:nvPr/>
          </p:nvSpPr>
          <p:spPr bwMode="auto">
            <a:xfrm>
              <a:off x="1371070" y="9372601"/>
              <a:ext cx="6204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2" name="Text Box 203"/>
            <p:cNvSpPr txBox="1">
              <a:spLocks noChangeArrowheads="1"/>
            </p:cNvSpPr>
            <p:nvPr/>
          </p:nvSpPr>
          <p:spPr bwMode="auto">
            <a:xfrm>
              <a:off x="2025300" y="9372601"/>
              <a:ext cx="5332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3" name="Text Box 204"/>
            <p:cNvSpPr txBox="1">
              <a:spLocks noChangeArrowheads="1"/>
            </p:cNvSpPr>
            <p:nvPr/>
          </p:nvSpPr>
          <p:spPr bwMode="auto">
            <a:xfrm>
              <a:off x="2581326" y="9372600"/>
              <a:ext cx="6980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</a:t>
              </a: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sz="10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4" name="Text Box 201"/>
            <p:cNvSpPr txBox="1">
              <a:spLocks noChangeArrowheads="1"/>
            </p:cNvSpPr>
            <p:nvPr/>
          </p:nvSpPr>
          <p:spPr bwMode="auto">
            <a:xfrm>
              <a:off x="4190598" y="9372601"/>
              <a:ext cx="5429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5" name="Text Box 202"/>
            <p:cNvSpPr txBox="1">
              <a:spLocks noChangeArrowheads="1"/>
            </p:cNvSpPr>
            <p:nvPr/>
          </p:nvSpPr>
          <p:spPr bwMode="auto">
            <a:xfrm>
              <a:off x="4800225" y="9372601"/>
              <a:ext cx="6204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6" name="Text Box 203"/>
            <p:cNvSpPr txBox="1">
              <a:spLocks noChangeArrowheads="1"/>
            </p:cNvSpPr>
            <p:nvPr/>
          </p:nvSpPr>
          <p:spPr bwMode="auto">
            <a:xfrm>
              <a:off x="5463573" y="9372600"/>
              <a:ext cx="5332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saline</a:t>
              </a:r>
              <a:endParaRPr lang="en-US" dirty="0"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4117" name="Text Box 204"/>
            <p:cNvSpPr txBox="1">
              <a:spLocks noChangeArrowheads="1"/>
            </p:cNvSpPr>
            <p:nvPr/>
          </p:nvSpPr>
          <p:spPr bwMode="auto">
            <a:xfrm>
              <a:off x="5995967" y="9372600"/>
              <a:ext cx="6980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Microsoft Sans Serif" pitchFamily="34" charset="0"/>
                  <a:cs typeface="Microsoft Sans Serif" pitchFamily="34" charset="0"/>
                </a:rPr>
                <a:t>PNG/ </a:t>
              </a:r>
              <a:r>
                <a:rPr lang="en-US" sz="1000" dirty="0" err="1">
                  <a:latin typeface="Microsoft Sans Serif" pitchFamily="34" charset="0"/>
                  <a:cs typeface="Microsoft Sans Serif" pitchFamily="34" charset="0"/>
                </a:rPr>
                <a:t>ChABC</a:t>
              </a:r>
              <a:endParaRPr lang="en-US" sz="1000" dirty="0">
                <a:latin typeface="Microsoft Sans Serif" pitchFamily="34" charset="0"/>
                <a:cs typeface="Microsoft Sans Serif" pitchFamily="34" charset="0"/>
              </a:endParaRPr>
            </a:p>
          </p:txBody>
        </p:sp>
      </p:grpSp>
      <p:sp>
        <p:nvSpPr>
          <p:cNvPr id="4100" name="TextBox 43"/>
          <p:cNvSpPr txBox="1">
            <a:spLocks noChangeArrowheads="1"/>
          </p:cNvSpPr>
          <p:nvPr/>
        </p:nvSpPr>
        <p:spPr bwMode="auto">
          <a:xfrm>
            <a:off x="3760788" y="0"/>
            <a:ext cx="354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b</a:t>
            </a:r>
          </a:p>
        </p:txBody>
      </p:sp>
      <p:sp>
        <p:nvSpPr>
          <p:cNvPr id="4101" name="TextBox 43"/>
          <p:cNvSpPr txBox="1">
            <a:spLocks noChangeArrowheads="1"/>
          </p:cNvSpPr>
          <p:nvPr/>
        </p:nvSpPr>
        <p:spPr bwMode="auto">
          <a:xfrm>
            <a:off x="179388" y="5573713"/>
            <a:ext cx="354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c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884516" y="779041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68" name="TextBox 267"/>
          <p:cNvSpPr txBox="1"/>
          <p:nvPr/>
        </p:nvSpPr>
        <p:spPr>
          <a:xfrm>
            <a:off x="2836026" y="76975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2" descr="BDA synapsin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5105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3" name="Group 85"/>
          <p:cNvGrpSpPr>
            <a:grpSpLocks/>
          </p:cNvGrpSpPr>
          <p:nvPr/>
        </p:nvGrpSpPr>
        <p:grpSpPr bwMode="auto">
          <a:xfrm>
            <a:off x="0" y="5715000"/>
            <a:ext cx="3505200" cy="3810000"/>
            <a:chOff x="609600" y="5257800"/>
            <a:chExt cx="3505200" cy="3810000"/>
          </a:xfrm>
        </p:grpSpPr>
        <p:pic>
          <p:nvPicPr>
            <p:cNvPr id="5160" name="Picture 57" descr="BDA Tracing AI Format.tif"/>
            <p:cNvPicPr>
              <a:picLocks noChangeAspect="1"/>
            </p:cNvPicPr>
            <p:nvPr/>
          </p:nvPicPr>
          <p:blipFill>
            <a:blip r:embed="rId3" cstate="print"/>
            <a:srcRect l="7410" r="18004"/>
            <a:stretch>
              <a:fillRect/>
            </a:stretch>
          </p:blipFill>
          <p:spPr bwMode="auto">
            <a:xfrm flipH="1">
              <a:off x="609600" y="5334000"/>
              <a:ext cx="3505200" cy="3552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61" name="Straight Connector 64"/>
            <p:cNvCxnSpPr>
              <a:cxnSpLocks noChangeShapeType="1"/>
            </p:cNvCxnSpPr>
            <p:nvPr/>
          </p:nvCxnSpPr>
          <p:spPr bwMode="auto">
            <a:xfrm flipV="1">
              <a:off x="868296" y="8755990"/>
              <a:ext cx="223546" cy="677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62" name="Straight Connector 65"/>
            <p:cNvCxnSpPr>
              <a:cxnSpLocks noChangeShapeType="1"/>
            </p:cNvCxnSpPr>
            <p:nvPr/>
          </p:nvCxnSpPr>
          <p:spPr bwMode="auto">
            <a:xfrm rot="16200000" flipH="1">
              <a:off x="880959" y="8761941"/>
              <a:ext cx="196581" cy="426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67" name="TextBox 66"/>
            <p:cNvSpPr txBox="1"/>
            <p:nvPr/>
          </p:nvSpPr>
          <p:spPr>
            <a:xfrm>
              <a:off x="852488" y="8453438"/>
              <a:ext cx="271462" cy="26193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j-lt"/>
                </a:rPr>
                <a:t>D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49313" y="8805863"/>
              <a:ext cx="273050" cy="26193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j-lt"/>
                </a:rPr>
                <a:t>V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00088" y="8616377"/>
              <a:ext cx="271462" cy="26193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j-lt"/>
                </a:rPr>
                <a:t>L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23938" y="8617964"/>
              <a:ext cx="271462" cy="2603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j-lt"/>
                </a:rPr>
                <a:t>R</a:t>
              </a:r>
            </a:p>
          </p:txBody>
        </p:sp>
        <p:sp>
          <p:nvSpPr>
            <p:cNvPr id="5167" name="TextBox 81"/>
            <p:cNvSpPr txBox="1">
              <a:spLocks noChangeArrowheads="1"/>
            </p:cNvSpPr>
            <p:nvPr/>
          </p:nvSpPr>
          <p:spPr bwMode="auto">
            <a:xfrm>
              <a:off x="1752600" y="8382000"/>
              <a:ext cx="1066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  <a:latin typeface="Microsoft Sans Serif" pitchFamily="34" charset="0"/>
                  <a:cs typeface="Microsoft Sans Serif" pitchFamily="34" charset="0"/>
                </a:rPr>
                <a:t>C4 ventral horn</a:t>
              </a:r>
            </a:p>
          </p:txBody>
        </p:sp>
        <p:sp>
          <p:nvSpPr>
            <p:cNvPr id="5168" name="TextBox 84"/>
            <p:cNvSpPr txBox="1">
              <a:spLocks noChangeArrowheads="1"/>
            </p:cNvSpPr>
            <p:nvPr/>
          </p:nvSpPr>
          <p:spPr bwMode="auto">
            <a:xfrm>
              <a:off x="1295400" y="5257800"/>
              <a:ext cx="10668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Microsoft Sans Serif" pitchFamily="34" charset="0"/>
                  <a:cs typeface="Microsoft Sans Serif" pitchFamily="34" charset="0"/>
                </a:rPr>
                <a:t>Graft</a:t>
              </a:r>
            </a:p>
          </p:txBody>
        </p:sp>
      </p:grpSp>
      <p:pic>
        <p:nvPicPr>
          <p:cNvPr id="5124" name="Picture 54" descr="BDA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5105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5" name="Group 29"/>
          <p:cNvGrpSpPr>
            <a:grpSpLocks/>
          </p:cNvGrpSpPr>
          <p:nvPr/>
        </p:nvGrpSpPr>
        <p:grpSpPr bwMode="auto">
          <a:xfrm>
            <a:off x="76200" y="31750"/>
            <a:ext cx="7315200" cy="4864100"/>
            <a:chOff x="211168" y="669517"/>
            <a:chExt cx="8817468" cy="5865177"/>
          </a:xfrm>
        </p:grpSpPr>
        <p:pic>
          <p:nvPicPr>
            <p:cNvPr id="5133" name="Picture 16" descr="PNG TAU GFAP 2 projection.tif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01523" y="762000"/>
              <a:ext cx="2057398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4" name="TextBox 1"/>
            <p:cNvSpPr txBox="1">
              <a:spLocks noChangeArrowheads="1"/>
            </p:cNvSpPr>
            <p:nvPr/>
          </p:nvSpPr>
          <p:spPr bwMode="auto">
            <a:xfrm>
              <a:off x="990600" y="3610449"/>
              <a:ext cx="381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  <p:grpSp>
          <p:nvGrpSpPr>
            <p:cNvPr id="5135" name="Group 2"/>
            <p:cNvGrpSpPr>
              <a:grpSpLocks/>
            </p:cNvGrpSpPr>
            <p:nvPr/>
          </p:nvGrpSpPr>
          <p:grpSpPr bwMode="auto">
            <a:xfrm>
              <a:off x="228600" y="2924649"/>
              <a:ext cx="4191000" cy="3581400"/>
              <a:chOff x="138752" y="6715118"/>
              <a:chExt cx="11138848" cy="9536906"/>
            </a:xfrm>
          </p:grpSpPr>
          <p:pic>
            <p:nvPicPr>
              <p:cNvPr id="5157" name="Picture 3" descr="PNG CNS interface lower right.tif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19600" y="9394024"/>
                <a:ext cx="6858000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8" name="Picture 4" descr="PNG CNS interface upper left.t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66998" y="6715118"/>
                <a:ext cx="6858000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9" name="Picture 5" descr="PNG CNS interface lower left.t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38752" y="9394024"/>
                <a:ext cx="6858000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" name="Freeform 6"/>
            <p:cNvSpPr/>
            <p:nvPr/>
          </p:nvSpPr>
          <p:spPr>
            <a:xfrm>
              <a:off x="762260" y="2924471"/>
              <a:ext cx="2510529" cy="2972788"/>
            </a:xfrm>
            <a:custGeom>
              <a:avLst/>
              <a:gdLst>
                <a:gd name="connsiteX0" fmla="*/ 2299648 w 2678373"/>
                <a:gd name="connsiteY0" fmla="*/ 0 h 3477905"/>
                <a:gd name="connsiteX1" fmla="*/ 2634018 w 2678373"/>
                <a:gd name="connsiteY1" fmla="*/ 1583140 h 3477905"/>
                <a:gd name="connsiteX2" fmla="*/ 2552131 w 2678373"/>
                <a:gd name="connsiteY2" fmla="*/ 2142699 h 3477905"/>
                <a:gd name="connsiteX3" fmla="*/ 1876567 w 2678373"/>
                <a:gd name="connsiteY3" fmla="*/ 2709081 h 3477905"/>
                <a:gd name="connsiteX4" fmla="*/ 736979 w 2678373"/>
                <a:gd name="connsiteY4" fmla="*/ 3186752 h 3477905"/>
                <a:gd name="connsiteX5" fmla="*/ 122830 w 2678373"/>
                <a:gd name="connsiteY5" fmla="*/ 3432412 h 3477905"/>
                <a:gd name="connsiteX6" fmla="*/ 0 w 2678373"/>
                <a:gd name="connsiteY6" fmla="*/ 3459708 h 347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78373" h="3477905">
                  <a:moveTo>
                    <a:pt x="2299648" y="0"/>
                  </a:moveTo>
                  <a:cubicBezTo>
                    <a:pt x="2445793" y="613012"/>
                    <a:pt x="2591938" y="1226024"/>
                    <a:pt x="2634018" y="1583140"/>
                  </a:cubicBezTo>
                  <a:cubicBezTo>
                    <a:pt x="2676099" y="1940257"/>
                    <a:pt x="2678373" y="1955042"/>
                    <a:pt x="2552131" y="2142699"/>
                  </a:cubicBezTo>
                  <a:cubicBezTo>
                    <a:pt x="2425889" y="2330356"/>
                    <a:pt x="2179092" y="2535072"/>
                    <a:pt x="1876567" y="2709081"/>
                  </a:cubicBezTo>
                  <a:cubicBezTo>
                    <a:pt x="1574042" y="2883090"/>
                    <a:pt x="1029268" y="3066197"/>
                    <a:pt x="736979" y="3186752"/>
                  </a:cubicBezTo>
                  <a:cubicBezTo>
                    <a:pt x="444690" y="3307307"/>
                    <a:pt x="245660" y="3386919"/>
                    <a:pt x="122830" y="3432412"/>
                  </a:cubicBezTo>
                  <a:cubicBezTo>
                    <a:pt x="0" y="3477905"/>
                    <a:pt x="0" y="3468806"/>
                    <a:pt x="0" y="3459708"/>
                  </a:cubicBezTo>
                </a:path>
              </a:pathLst>
            </a:cu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137" name="Group 7"/>
            <p:cNvGrpSpPr>
              <a:grpSpLocks/>
            </p:cNvGrpSpPr>
            <p:nvPr/>
          </p:nvGrpSpPr>
          <p:grpSpPr bwMode="auto">
            <a:xfrm>
              <a:off x="4436204" y="669517"/>
              <a:ext cx="4375428" cy="5841278"/>
              <a:chOff x="5585687" y="1058923"/>
              <a:chExt cx="3373494" cy="4503677"/>
            </a:xfrm>
          </p:grpSpPr>
          <p:sp>
            <p:nvSpPr>
              <p:cNvPr id="5151" name="TextBox 8"/>
              <p:cNvSpPr txBox="1">
                <a:spLocks noChangeArrowheads="1"/>
              </p:cNvSpPr>
              <p:nvPr/>
            </p:nvSpPr>
            <p:spPr bwMode="auto">
              <a:xfrm>
                <a:off x="8336133" y="1352490"/>
                <a:ext cx="3810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000">
                    <a:solidFill>
                      <a:schemeClr val="bg1"/>
                    </a:solidFill>
                    <a:latin typeface="Calibri" pitchFamily="34" charset="0"/>
                  </a:rPr>
                  <a:t>C</a:t>
                </a:r>
              </a:p>
            </p:txBody>
          </p:sp>
          <p:pic>
            <p:nvPicPr>
              <p:cNvPr id="5152" name="Picture 9" descr="25x lower left.t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 flipV="1">
                <a:off x="5669133" y="1678471"/>
                <a:ext cx="1974983" cy="1974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3" name="Picture 10" descr="25x lower right.tif"/>
              <p:cNvPicPr>
                <a:picLocks noChangeAspect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flipV="1">
                <a:off x="6781800" y="1143000"/>
                <a:ext cx="1974983" cy="1974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4" name="Picture 11" descr="25x upper left.tif"/>
              <p:cNvPicPr>
                <a:picLocks noChangeAspect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 flipV="1">
                <a:off x="5693245" y="3587617"/>
                <a:ext cx="1974983" cy="1974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5" name="Picture 12" descr="25x upper right.tif"/>
              <p:cNvPicPr>
                <a:picLocks noChangeAspect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 flipV="1">
                <a:off x="6984198" y="3510062"/>
                <a:ext cx="1974983" cy="1974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56" name="TextBox 13"/>
              <p:cNvSpPr txBox="1">
                <a:spLocks noChangeArrowheads="1"/>
              </p:cNvSpPr>
              <p:nvPr/>
            </p:nvSpPr>
            <p:spPr bwMode="auto">
              <a:xfrm>
                <a:off x="5585687" y="1058923"/>
                <a:ext cx="381000" cy="343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cs typeface="Arial" charset="0"/>
                  </a:rPr>
                  <a:t>c</a:t>
                </a:r>
              </a:p>
            </p:txBody>
          </p:sp>
        </p:grpSp>
        <p:pic>
          <p:nvPicPr>
            <p:cNvPr id="5138" name="Picture 14" descr="5ht in graft upper left.tif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V="1">
              <a:off x="228600" y="2924648"/>
              <a:ext cx="1676400" cy="161478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5139" name="TextBox 15"/>
            <p:cNvSpPr txBox="1">
              <a:spLocks noChangeArrowheads="1"/>
            </p:cNvSpPr>
            <p:nvPr/>
          </p:nvSpPr>
          <p:spPr bwMode="auto">
            <a:xfrm>
              <a:off x="212645" y="4245962"/>
              <a:ext cx="2246465" cy="29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graft</a:t>
              </a:r>
            </a:p>
          </p:txBody>
        </p:sp>
        <p:pic>
          <p:nvPicPr>
            <p:cNvPr id="5140" name="Picture 17" descr="PNG interface exptl high mag.tif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flipH="1">
              <a:off x="267922" y="762000"/>
              <a:ext cx="2057398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1" name="TextBox 18"/>
            <p:cNvSpPr txBox="1">
              <a:spLocks noChangeArrowheads="1"/>
            </p:cNvSpPr>
            <p:nvPr/>
          </p:nvSpPr>
          <p:spPr bwMode="auto">
            <a:xfrm>
              <a:off x="251352" y="710658"/>
              <a:ext cx="480291" cy="46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a</a:t>
              </a:r>
            </a:p>
          </p:txBody>
        </p:sp>
        <p:sp>
          <p:nvSpPr>
            <p:cNvPr id="5142" name="TextBox 19"/>
            <p:cNvSpPr txBox="1">
              <a:spLocks noChangeArrowheads="1"/>
            </p:cNvSpPr>
            <p:nvPr/>
          </p:nvSpPr>
          <p:spPr bwMode="auto">
            <a:xfrm>
              <a:off x="211168" y="2553458"/>
              <a:ext cx="2246465" cy="33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cs typeface="Arial" charset="0"/>
                </a:rPr>
                <a:t>ChABC treated</a:t>
              </a:r>
            </a:p>
          </p:txBody>
        </p:sp>
        <p:sp>
          <p:nvSpPr>
            <p:cNvPr id="5143" name="TextBox 20"/>
            <p:cNvSpPr txBox="1">
              <a:spLocks noChangeArrowheads="1"/>
            </p:cNvSpPr>
            <p:nvPr/>
          </p:nvSpPr>
          <p:spPr bwMode="auto">
            <a:xfrm>
              <a:off x="2323687" y="2561113"/>
              <a:ext cx="2248379" cy="33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cs typeface="Arial" charset="0"/>
                </a:rPr>
                <a:t>saline treated</a:t>
              </a:r>
            </a:p>
          </p:txBody>
        </p:sp>
        <p:sp>
          <p:nvSpPr>
            <p:cNvPr id="5144" name="TextBox 22"/>
            <p:cNvSpPr txBox="1">
              <a:spLocks noChangeArrowheads="1"/>
            </p:cNvSpPr>
            <p:nvPr/>
          </p:nvSpPr>
          <p:spPr bwMode="auto">
            <a:xfrm>
              <a:off x="3352800" y="2905538"/>
              <a:ext cx="532313" cy="445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b'</a:t>
              </a:r>
              <a:endParaRPr lang="en-US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endParaRPr>
            </a:p>
          </p:txBody>
        </p:sp>
        <p:sp>
          <p:nvSpPr>
            <p:cNvPr id="5145" name="TextBox 23"/>
            <p:cNvSpPr txBox="1">
              <a:spLocks noChangeArrowheads="1"/>
            </p:cNvSpPr>
            <p:nvPr/>
          </p:nvSpPr>
          <p:spPr bwMode="auto">
            <a:xfrm>
              <a:off x="1981200" y="2924649"/>
              <a:ext cx="914400" cy="482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Microsoft Sans Serif" pitchFamily="34" charset="0"/>
                  <a:cs typeface="Microsoft Sans Serif" pitchFamily="34" charset="0"/>
                </a:rPr>
                <a:t>5HT </a:t>
              </a:r>
              <a:r>
                <a:rPr lang="en-US" sz="1000" dirty="0">
                  <a:solidFill>
                    <a:srgbClr val="FF0000"/>
                  </a:solidFill>
                  <a:latin typeface="Microsoft Sans Serif" pitchFamily="34" charset="0"/>
                  <a:cs typeface="Microsoft Sans Serif" pitchFamily="34" charset="0"/>
                </a:rPr>
                <a:t>GFAP</a:t>
              </a:r>
            </a:p>
          </p:txBody>
        </p:sp>
        <p:sp>
          <p:nvSpPr>
            <p:cNvPr id="5146" name="TextBox 24"/>
            <p:cNvSpPr txBox="1">
              <a:spLocks noChangeArrowheads="1"/>
            </p:cNvSpPr>
            <p:nvPr/>
          </p:nvSpPr>
          <p:spPr bwMode="auto">
            <a:xfrm>
              <a:off x="7840344" y="3886200"/>
              <a:ext cx="1188292" cy="29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Microsoft Sans Serif" pitchFamily="34" charset="0"/>
                  <a:cs typeface="Microsoft Sans Serif" pitchFamily="34" charset="0"/>
                </a:rPr>
                <a:t>5HT </a:t>
              </a:r>
              <a:r>
                <a:rPr lang="en-US" sz="1000" dirty="0">
                  <a:solidFill>
                    <a:srgbClr val="FF0000"/>
                  </a:solidFill>
                  <a:latin typeface="Microsoft Sans Serif" pitchFamily="34" charset="0"/>
                  <a:cs typeface="Microsoft Sans Serif" pitchFamily="34" charset="0"/>
                </a:rPr>
                <a:t>GFAP</a:t>
              </a:r>
            </a:p>
          </p:txBody>
        </p:sp>
        <p:sp>
          <p:nvSpPr>
            <p:cNvPr id="5147" name="TextBox 25"/>
            <p:cNvSpPr txBox="1">
              <a:spLocks noChangeArrowheads="1"/>
            </p:cNvSpPr>
            <p:nvPr/>
          </p:nvSpPr>
          <p:spPr bwMode="auto">
            <a:xfrm>
              <a:off x="1313352" y="755839"/>
              <a:ext cx="1164372" cy="29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Microsoft Sans Serif" pitchFamily="34" charset="0"/>
                  <a:cs typeface="Microsoft Sans Serif" pitchFamily="34" charset="0"/>
                </a:rPr>
                <a:t>TAU </a:t>
              </a:r>
              <a:r>
                <a:rPr lang="en-US" sz="1000" dirty="0">
                  <a:solidFill>
                    <a:srgbClr val="FF0000"/>
                  </a:solidFill>
                  <a:latin typeface="Microsoft Sans Serif" pitchFamily="34" charset="0"/>
                  <a:cs typeface="Microsoft Sans Serif" pitchFamily="34" charset="0"/>
                </a:rPr>
                <a:t>GFAP</a:t>
              </a:r>
            </a:p>
          </p:txBody>
        </p:sp>
        <p:sp>
          <p:nvSpPr>
            <p:cNvPr id="5148" name="TextBox 26"/>
            <p:cNvSpPr txBox="1">
              <a:spLocks noChangeArrowheads="1"/>
            </p:cNvSpPr>
            <p:nvPr/>
          </p:nvSpPr>
          <p:spPr bwMode="auto">
            <a:xfrm>
              <a:off x="3425870" y="755839"/>
              <a:ext cx="1109253" cy="29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Microsoft Sans Serif" pitchFamily="34" charset="0"/>
                  <a:cs typeface="Microsoft Sans Serif" pitchFamily="34" charset="0"/>
                </a:rPr>
                <a:t>TAU </a:t>
              </a:r>
              <a:r>
                <a:rPr lang="en-US" sz="1000" dirty="0">
                  <a:solidFill>
                    <a:srgbClr val="FF0000"/>
                  </a:solidFill>
                  <a:latin typeface="Microsoft Sans Serif" pitchFamily="34" charset="0"/>
                  <a:cs typeface="Microsoft Sans Serif" pitchFamily="34" charset="0"/>
                </a:rPr>
                <a:t>GFAP</a:t>
              </a:r>
            </a:p>
          </p:txBody>
        </p:sp>
        <p:sp>
          <p:nvSpPr>
            <p:cNvPr id="5149" name="TextBox 27"/>
            <p:cNvSpPr txBox="1">
              <a:spLocks noChangeArrowheads="1"/>
            </p:cNvSpPr>
            <p:nvPr/>
          </p:nvSpPr>
          <p:spPr bwMode="auto">
            <a:xfrm>
              <a:off x="228390" y="6200793"/>
              <a:ext cx="2246465" cy="33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ChABC</a:t>
              </a:r>
              <a:r>
                <a:rPr lang="en-US" sz="1200" dirty="0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 treated</a:t>
              </a:r>
            </a:p>
          </p:txBody>
        </p:sp>
        <p:sp>
          <p:nvSpPr>
            <p:cNvPr id="5150" name="TextBox 28"/>
            <p:cNvSpPr txBox="1">
              <a:spLocks noChangeArrowheads="1"/>
            </p:cNvSpPr>
            <p:nvPr/>
          </p:nvSpPr>
          <p:spPr bwMode="auto">
            <a:xfrm>
              <a:off x="4535708" y="6200792"/>
              <a:ext cx="2246465" cy="33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ChABC</a:t>
              </a:r>
              <a:r>
                <a:rPr lang="en-US" sz="1200" dirty="0">
                  <a:solidFill>
                    <a:schemeClr val="bg1"/>
                  </a:solidFill>
                  <a:latin typeface="Microsoft Sans Serif" pitchFamily="34" charset="0"/>
                  <a:cs typeface="Microsoft Sans Serif" pitchFamily="34" charset="0"/>
                </a:rPr>
                <a:t> treated</a:t>
              </a:r>
            </a:p>
          </p:txBody>
        </p:sp>
      </p:grpSp>
      <p:pic>
        <p:nvPicPr>
          <p:cNvPr id="5126" name="Picture 62" descr="BDA synapsin GFAP.t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105400" y="72390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Box 63"/>
          <p:cNvSpPr txBox="1">
            <a:spLocks noChangeArrowheads="1"/>
          </p:cNvSpPr>
          <p:nvPr/>
        </p:nvSpPr>
        <p:spPr bwMode="auto">
          <a:xfrm>
            <a:off x="6527800" y="8559800"/>
            <a:ext cx="889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BDA</a:t>
            </a:r>
          </a:p>
          <a:p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SYN</a:t>
            </a:r>
          </a:p>
          <a:p>
            <a:r>
              <a:rPr lang="en-US" sz="1400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GFAP</a:t>
            </a:r>
          </a:p>
        </p:txBody>
      </p:sp>
      <p:sp>
        <p:nvSpPr>
          <p:cNvPr id="5129" name="TextBox 82"/>
          <p:cNvSpPr txBox="1">
            <a:spLocks noChangeArrowheads="1"/>
          </p:cNvSpPr>
          <p:nvPr/>
        </p:nvSpPr>
        <p:spPr bwMode="auto">
          <a:xfrm>
            <a:off x="4495800" y="6854825"/>
            <a:ext cx="685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BDA</a:t>
            </a:r>
          </a:p>
        </p:txBody>
      </p:sp>
      <p:sp>
        <p:nvSpPr>
          <p:cNvPr id="5130" name="TextBox 58"/>
          <p:cNvSpPr txBox="1">
            <a:spLocks noChangeArrowheads="1"/>
          </p:cNvSpPr>
          <p:nvPr/>
        </p:nvSpPr>
        <p:spPr bwMode="auto">
          <a:xfrm>
            <a:off x="6629400" y="6638925"/>
            <a:ext cx="68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BDA</a:t>
            </a:r>
          </a:p>
          <a:p>
            <a:r>
              <a:rPr lang="en-US" sz="14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SYN</a:t>
            </a:r>
          </a:p>
        </p:txBody>
      </p:sp>
      <p:sp>
        <p:nvSpPr>
          <p:cNvPr id="5131" name="TextBox 49"/>
          <p:cNvSpPr txBox="1">
            <a:spLocks noChangeArrowheads="1"/>
          </p:cNvSpPr>
          <p:nvPr/>
        </p:nvSpPr>
        <p:spPr bwMode="auto">
          <a:xfrm>
            <a:off x="152400" y="5103813"/>
            <a:ext cx="398463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d</a:t>
            </a:r>
          </a:p>
        </p:txBody>
      </p:sp>
      <p:sp>
        <p:nvSpPr>
          <p:cNvPr id="5132" name="TextBox 22"/>
          <p:cNvSpPr txBox="1">
            <a:spLocks noChangeArrowheads="1"/>
          </p:cNvSpPr>
          <p:nvPr/>
        </p:nvSpPr>
        <p:spPr bwMode="auto">
          <a:xfrm>
            <a:off x="2960688" y="5049838"/>
            <a:ext cx="315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e</a:t>
            </a:r>
          </a:p>
        </p:txBody>
      </p:sp>
      <p:sp>
        <p:nvSpPr>
          <p:cNvPr id="49" name="TextBox 18"/>
          <p:cNvSpPr txBox="1">
            <a:spLocks noChangeArrowheads="1"/>
          </p:cNvSpPr>
          <p:nvPr/>
        </p:nvSpPr>
        <p:spPr bwMode="auto">
          <a:xfrm>
            <a:off x="1887538" y="76200"/>
            <a:ext cx="398462" cy="38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a'</a:t>
            </a:r>
            <a:endParaRPr lang="en-US" dirty="0">
              <a:solidFill>
                <a:schemeClr val="bg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0" name="TextBox 22"/>
          <p:cNvSpPr txBox="1">
            <a:spLocks noChangeArrowheads="1"/>
          </p:cNvSpPr>
          <p:nvPr/>
        </p:nvSpPr>
        <p:spPr bwMode="auto">
          <a:xfrm>
            <a:off x="76200" y="1885955"/>
            <a:ext cx="316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b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3305355" y="1752600"/>
            <a:ext cx="2286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048000" y="4800600"/>
            <a:ext cx="4572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858000" y="4724400"/>
            <a:ext cx="3048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181600" y="9220200"/>
            <a:ext cx="6096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 flipV="1">
            <a:off x="5316556" y="3903644"/>
            <a:ext cx="152400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V="1">
            <a:off x="5545156" y="3141644"/>
            <a:ext cx="152400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 flipV="1">
            <a:off x="4826960" y="3643700"/>
            <a:ext cx="152400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 flipV="1">
            <a:off x="5087956" y="3004196"/>
            <a:ext cx="152400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0800000" flipV="1">
            <a:off x="5562600" y="1524000"/>
            <a:ext cx="152400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 bwMode="auto">
          <a:xfrm rot="10800000" flipV="1">
            <a:off x="6553200" y="457200"/>
            <a:ext cx="65816" cy="354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rot="10800000" flipV="1">
            <a:off x="5294128" y="543368"/>
            <a:ext cx="65816" cy="354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7"/>
          <p:cNvGrpSpPr>
            <a:grpSpLocks/>
          </p:cNvGrpSpPr>
          <p:nvPr/>
        </p:nvGrpSpPr>
        <p:grpSpPr bwMode="auto">
          <a:xfrm>
            <a:off x="-76200" y="533400"/>
            <a:ext cx="9601200" cy="4999038"/>
            <a:chOff x="-60068" y="531813"/>
            <a:chExt cx="11857690" cy="6173787"/>
          </a:xfrm>
        </p:grpSpPr>
        <p:grpSp>
          <p:nvGrpSpPr>
            <p:cNvPr id="6147" name="Group 45"/>
            <p:cNvGrpSpPr>
              <a:grpSpLocks/>
            </p:cNvGrpSpPr>
            <p:nvPr/>
          </p:nvGrpSpPr>
          <p:grpSpPr bwMode="auto">
            <a:xfrm>
              <a:off x="-60068" y="531813"/>
              <a:ext cx="11857690" cy="6173787"/>
              <a:chOff x="-60068" y="531813"/>
              <a:chExt cx="11857690" cy="6173787"/>
            </a:xfrm>
          </p:grpSpPr>
          <p:pic>
            <p:nvPicPr>
              <p:cNvPr id="614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2370" r="8247" b="8665"/>
              <a:stretch>
                <a:fillRect/>
              </a:stretch>
            </p:blipFill>
            <p:spPr bwMode="auto">
              <a:xfrm>
                <a:off x="1310474" y="735012"/>
                <a:ext cx="34290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50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2370" r="8247" b="8665"/>
              <a:stretch>
                <a:fillRect/>
              </a:stretch>
            </p:blipFill>
            <p:spPr bwMode="auto">
              <a:xfrm>
                <a:off x="5029200" y="735013"/>
                <a:ext cx="34290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51" name="TextBox 11"/>
              <p:cNvSpPr txBox="1">
                <a:spLocks noChangeArrowheads="1"/>
              </p:cNvSpPr>
              <p:nvPr/>
            </p:nvSpPr>
            <p:spPr bwMode="auto">
              <a:xfrm>
                <a:off x="-60068" y="880971"/>
                <a:ext cx="1317521" cy="798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Right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hemidiaphragm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contralateral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to lesion</a:t>
                </a:r>
              </a:p>
            </p:txBody>
          </p:sp>
          <p:sp>
            <p:nvSpPr>
              <p:cNvPr id="6152" name="TextBox 13"/>
              <p:cNvSpPr txBox="1">
                <a:spLocks noChangeArrowheads="1"/>
              </p:cNvSpPr>
              <p:nvPr/>
            </p:nvSpPr>
            <p:spPr bwMode="auto">
              <a:xfrm>
                <a:off x="-17382" y="1943443"/>
                <a:ext cx="1239544" cy="798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Left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hemidiaphragm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ipsilateral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to lesion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 rot="5400000" flipH="1" flipV="1">
                <a:off x="1010421" y="1267022"/>
                <a:ext cx="303887" cy="196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 flipH="1" flipV="1">
                <a:off x="1017284" y="2356109"/>
                <a:ext cx="30388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1294705" y="2715871"/>
                <a:ext cx="1066565" cy="19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56" name="TextBox 21"/>
              <p:cNvSpPr txBox="1">
                <a:spLocks noChangeArrowheads="1"/>
              </p:cNvSpPr>
              <p:nvPr/>
            </p:nvSpPr>
            <p:spPr bwMode="auto">
              <a:xfrm>
                <a:off x="904546" y="896250"/>
                <a:ext cx="762000" cy="266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100</a:t>
                </a:r>
                <a:r>
                  <a:rPr lang="en-US" sz="800" dirty="0" smtClean="0">
                    <a:latin typeface="Microsoft Sans Serif" pitchFamily="34" charset="0"/>
                    <a:cs typeface="Microsoft Sans Serif" pitchFamily="34" charset="0"/>
                  </a:rPr>
                  <a:t> µV</a:t>
                </a:r>
                <a:endParaRPr lang="en-US" sz="8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157" name="TextBox 22"/>
              <p:cNvSpPr txBox="1">
                <a:spLocks noChangeArrowheads="1"/>
              </p:cNvSpPr>
              <p:nvPr/>
            </p:nvSpPr>
            <p:spPr bwMode="auto">
              <a:xfrm>
                <a:off x="939836" y="1990205"/>
                <a:ext cx="762000" cy="266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100</a:t>
                </a:r>
                <a:r>
                  <a:rPr lang="en-US" sz="800" dirty="0" smtClean="0">
                    <a:latin typeface="Microsoft Sans Serif" pitchFamily="34" charset="0"/>
                    <a:cs typeface="Microsoft Sans Serif" pitchFamily="34" charset="0"/>
                  </a:rPr>
                  <a:t> µV</a:t>
                </a:r>
                <a:endParaRPr lang="en-US" sz="8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158" name="TextBox 14"/>
              <p:cNvSpPr txBox="1">
                <a:spLocks noChangeArrowheads="1"/>
              </p:cNvSpPr>
              <p:nvPr/>
            </p:nvSpPr>
            <p:spPr bwMode="auto">
              <a:xfrm>
                <a:off x="1904136" y="606907"/>
                <a:ext cx="6505574" cy="342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>
                    <a:latin typeface="Microsoft Sans Serif" pitchFamily="34" charset="0"/>
                    <a:cs typeface="Microsoft Sans Serif" pitchFamily="34" charset="0"/>
                  </a:rPr>
                  <a:t>Before PNG </a:t>
                </a:r>
                <a:r>
                  <a:rPr lang="en-US" sz="120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2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159" name="TextBox 19"/>
              <p:cNvSpPr txBox="1">
                <a:spLocks noChangeArrowheads="1"/>
              </p:cNvSpPr>
              <p:nvPr/>
            </p:nvSpPr>
            <p:spPr bwMode="auto">
              <a:xfrm>
                <a:off x="5292048" y="609600"/>
                <a:ext cx="6505574" cy="342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>
                    <a:latin typeface="Microsoft Sans Serif" pitchFamily="34" charset="0"/>
                    <a:cs typeface="Microsoft Sans Serif" pitchFamily="34" charset="0"/>
                  </a:rPr>
                  <a:t>Immediately after PNG </a:t>
                </a:r>
                <a:r>
                  <a:rPr lang="en-US" sz="120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2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218241" y="2715871"/>
                <a:ext cx="762673" cy="31358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5 s</a:t>
                </a:r>
              </a:p>
            </p:txBody>
          </p:sp>
          <p:pic>
            <p:nvPicPr>
              <p:cNvPr id="6161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41772" t="48547" r="21519" b="15042"/>
              <a:stretch>
                <a:fillRect/>
              </a:stretch>
            </p:blipFill>
            <p:spPr bwMode="auto">
              <a:xfrm>
                <a:off x="1371600" y="3073400"/>
                <a:ext cx="2209800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2" name="Picture 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8987" t="50975" r="44304" b="17468"/>
              <a:stretch>
                <a:fillRect/>
              </a:stretch>
            </p:blipFill>
            <p:spPr bwMode="auto">
              <a:xfrm>
                <a:off x="3810000" y="3149600"/>
                <a:ext cx="2209800" cy="990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3" name="Picture 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7722" t="43694" r="45570" b="19897"/>
              <a:stretch>
                <a:fillRect/>
              </a:stretch>
            </p:blipFill>
            <p:spPr bwMode="auto">
              <a:xfrm>
                <a:off x="6248400" y="2921000"/>
                <a:ext cx="2209800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6" name="TextBox 26"/>
              <p:cNvSpPr txBox="1">
                <a:spLocks noChangeArrowheads="1"/>
              </p:cNvSpPr>
              <p:nvPr/>
            </p:nvSpPr>
            <p:spPr bwMode="auto">
              <a:xfrm>
                <a:off x="1524094" y="3102101"/>
                <a:ext cx="1752774" cy="513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Before PNG </a:t>
                </a:r>
                <a:r>
                  <a:rPr lang="en-US" sz="105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05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7" name="TextBox 27"/>
              <p:cNvSpPr txBox="1">
                <a:spLocks noChangeArrowheads="1"/>
              </p:cNvSpPr>
              <p:nvPr/>
            </p:nvSpPr>
            <p:spPr bwMode="auto">
              <a:xfrm>
                <a:off x="4114043" y="3098180"/>
                <a:ext cx="1648861" cy="513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Immediately after PNG </a:t>
                </a:r>
                <a:r>
                  <a:rPr lang="en-US" sz="105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05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8" name="TextBox 28"/>
              <p:cNvSpPr txBox="1">
                <a:spLocks noChangeArrowheads="1"/>
              </p:cNvSpPr>
              <p:nvPr/>
            </p:nvSpPr>
            <p:spPr bwMode="auto">
              <a:xfrm>
                <a:off x="6582434" y="3102101"/>
                <a:ext cx="1646901" cy="513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One hour after PNG </a:t>
                </a:r>
                <a:r>
                  <a:rPr lang="en-US" sz="105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05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cxnSp>
            <p:nvCxnSpPr>
              <p:cNvPr id="6168" name="Straight Connector 31"/>
              <p:cNvCxnSpPr>
                <a:cxnSpLocks noChangeShapeType="1"/>
              </p:cNvCxnSpPr>
              <p:nvPr/>
            </p:nvCxnSpPr>
            <p:spPr bwMode="auto">
              <a:xfrm rot="5400000">
                <a:off x="1066800" y="3835400"/>
                <a:ext cx="45720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169" name="TextBox 32"/>
              <p:cNvSpPr txBox="1">
                <a:spLocks noChangeArrowheads="1"/>
              </p:cNvSpPr>
              <p:nvPr/>
            </p:nvSpPr>
            <p:spPr bwMode="auto">
              <a:xfrm>
                <a:off x="1066800" y="3394360"/>
                <a:ext cx="762000" cy="266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800" dirty="0">
                    <a:latin typeface="Microsoft Sans Serif" pitchFamily="34" charset="0"/>
                    <a:cs typeface="Microsoft Sans Serif" pitchFamily="34" charset="0"/>
                  </a:rPr>
                  <a:t>100</a:t>
                </a:r>
                <a:r>
                  <a:rPr lang="en-US" sz="800" dirty="0" smtClean="0">
                    <a:latin typeface="Microsoft Sans Serif" pitchFamily="34" charset="0"/>
                    <a:cs typeface="Microsoft Sans Serif" pitchFamily="34" charset="0"/>
                  </a:rPr>
                  <a:t> µV</a:t>
                </a:r>
                <a:endParaRPr lang="en-US" sz="80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6170" name="TextBox 33"/>
              <p:cNvSpPr txBox="1">
                <a:spLocks noChangeArrowheads="1"/>
              </p:cNvSpPr>
              <p:nvPr/>
            </p:nvSpPr>
            <p:spPr bwMode="auto">
              <a:xfrm>
                <a:off x="20344" y="3449182"/>
                <a:ext cx="1237109" cy="798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Left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hemidiaphragm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</a:t>
                </a:r>
                <a:r>
                  <a:rPr lang="en-US" sz="900" dirty="0" err="1">
                    <a:latin typeface="Microsoft Sans Serif" pitchFamily="34" charset="0"/>
                    <a:cs typeface="Microsoft Sans Serif" pitchFamily="34" charset="0"/>
                  </a:rPr>
                  <a:t>ipsilateral</a:t>
                </a:r>
                <a:r>
                  <a:rPr lang="en-US" sz="900" dirty="0">
                    <a:latin typeface="Microsoft Sans Serif" pitchFamily="34" charset="0"/>
                    <a:cs typeface="Microsoft Sans Serif" pitchFamily="34" charset="0"/>
                  </a:rPr>
                  <a:t> to lesion</a:t>
                </a:r>
              </a:p>
            </p:txBody>
          </p:sp>
          <p:pic>
            <p:nvPicPr>
              <p:cNvPr id="6171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64275" t="11899" r="15514" b="61555"/>
              <a:stretch>
                <a:fillRect/>
              </a:stretch>
            </p:blipFill>
            <p:spPr bwMode="auto">
              <a:xfrm>
                <a:off x="1445670" y="4354513"/>
                <a:ext cx="2059530" cy="141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72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64275" t="63005" r="15514" b="21220"/>
              <a:stretch>
                <a:fillRect/>
              </a:stretch>
            </p:blipFill>
            <p:spPr bwMode="auto">
              <a:xfrm>
                <a:off x="1445670" y="5181600"/>
                <a:ext cx="205953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73" name="TextBox 36"/>
              <p:cNvSpPr txBox="1">
                <a:spLocks noChangeArrowheads="1"/>
              </p:cNvSpPr>
              <p:nvPr/>
            </p:nvSpPr>
            <p:spPr bwMode="auto">
              <a:xfrm>
                <a:off x="1143000" y="531813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a</a:t>
                </a:r>
              </a:p>
            </p:txBody>
          </p:sp>
          <p:sp>
            <p:nvSpPr>
              <p:cNvPr id="6174" name="TextBox 37"/>
              <p:cNvSpPr txBox="1">
                <a:spLocks noChangeArrowheads="1"/>
              </p:cNvSpPr>
              <p:nvPr/>
            </p:nvSpPr>
            <p:spPr bwMode="auto">
              <a:xfrm>
                <a:off x="4876800" y="531813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b</a:t>
                </a:r>
              </a:p>
            </p:txBody>
          </p:sp>
          <p:sp>
            <p:nvSpPr>
              <p:cNvPr id="6175" name="TextBox 38"/>
              <p:cNvSpPr txBox="1">
                <a:spLocks noChangeArrowheads="1"/>
              </p:cNvSpPr>
              <p:nvPr/>
            </p:nvSpPr>
            <p:spPr bwMode="auto">
              <a:xfrm>
                <a:off x="1143000" y="2927350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c</a:t>
                </a:r>
              </a:p>
            </p:txBody>
          </p:sp>
          <p:sp>
            <p:nvSpPr>
              <p:cNvPr id="6176" name="TextBox 39"/>
              <p:cNvSpPr txBox="1">
                <a:spLocks noChangeArrowheads="1"/>
              </p:cNvSpPr>
              <p:nvPr/>
            </p:nvSpPr>
            <p:spPr bwMode="auto">
              <a:xfrm>
                <a:off x="3733800" y="2927350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d</a:t>
                </a:r>
              </a:p>
            </p:txBody>
          </p:sp>
          <p:sp>
            <p:nvSpPr>
              <p:cNvPr id="6177" name="TextBox 40"/>
              <p:cNvSpPr txBox="1">
                <a:spLocks noChangeArrowheads="1"/>
              </p:cNvSpPr>
              <p:nvPr/>
            </p:nvSpPr>
            <p:spPr bwMode="auto">
              <a:xfrm>
                <a:off x="6096000" y="2927350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e</a:t>
                </a:r>
              </a:p>
            </p:txBody>
          </p:sp>
          <p:sp>
            <p:nvSpPr>
              <p:cNvPr id="6178" name="TextBox 41"/>
              <p:cNvSpPr txBox="1">
                <a:spLocks noChangeArrowheads="1"/>
              </p:cNvSpPr>
              <p:nvPr/>
            </p:nvSpPr>
            <p:spPr bwMode="auto">
              <a:xfrm>
                <a:off x="1143000" y="4324351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cs typeface="Arial" charset="0"/>
                  </a:rPr>
                  <a:t>f</a:t>
                </a: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1483348" y="5942944"/>
                <a:ext cx="152534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1408846" y="5917457"/>
                <a:ext cx="760712" cy="25487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+mn-lt"/>
                  </a:rPr>
                  <a:t>1 s</a:t>
                </a:r>
              </a:p>
            </p:txBody>
          </p:sp>
          <p:cxnSp>
            <p:nvCxnSpPr>
              <p:cNvPr id="6181" name="Straight Connector 45"/>
              <p:cNvCxnSpPr>
                <a:cxnSpLocks noChangeShapeType="1"/>
              </p:cNvCxnSpPr>
              <p:nvPr/>
            </p:nvCxnSpPr>
            <p:spPr bwMode="auto">
              <a:xfrm rot="5400000">
                <a:off x="2209800" y="530860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84" name="TextBox 83"/>
              <p:cNvSpPr txBox="1"/>
              <p:nvPr/>
            </p:nvSpPr>
            <p:spPr>
              <a:xfrm>
                <a:off x="1294705" y="4164721"/>
                <a:ext cx="762672" cy="31358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5 s</a:t>
                </a:r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 rot="5400000">
                <a:off x="7010827" y="4165702"/>
                <a:ext cx="303887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2437732" y="4317645"/>
                <a:ext cx="4725039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2284809" y="4470568"/>
                <a:ext cx="305847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86" name="Picture 4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30412" t="62244" r="53836" b="17619"/>
              <a:stretch>
                <a:fillRect/>
              </a:stretch>
            </p:blipFill>
            <p:spPr bwMode="auto">
              <a:xfrm>
                <a:off x="3962400" y="5105400"/>
                <a:ext cx="2286000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87" name="Picture 6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28162" t="62244" r="56087" b="17619"/>
              <a:stretch>
                <a:fillRect/>
              </a:stretch>
            </p:blipFill>
            <p:spPr bwMode="auto">
              <a:xfrm>
                <a:off x="6629400" y="5105400"/>
                <a:ext cx="2286000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88" name="TextBox 41"/>
              <p:cNvSpPr txBox="1">
                <a:spLocks noChangeArrowheads="1"/>
              </p:cNvSpPr>
              <p:nvPr/>
            </p:nvSpPr>
            <p:spPr bwMode="auto">
              <a:xfrm>
                <a:off x="3810000" y="4516438"/>
                <a:ext cx="381000" cy="45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Microsoft Sans Serif" pitchFamily="34" charset="0"/>
                    <a:cs typeface="Microsoft Sans Serif" pitchFamily="34" charset="0"/>
                  </a:rPr>
                  <a:t>g</a:t>
                </a:r>
              </a:p>
            </p:txBody>
          </p:sp>
          <p:sp>
            <p:nvSpPr>
              <p:cNvPr id="91" name="TextBox 27"/>
              <p:cNvSpPr txBox="1">
                <a:spLocks noChangeArrowheads="1"/>
              </p:cNvSpPr>
              <p:nvPr/>
            </p:nvSpPr>
            <p:spPr bwMode="auto">
              <a:xfrm>
                <a:off x="4266970" y="4599964"/>
                <a:ext cx="1648861" cy="513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Immediately after PNG </a:t>
                </a:r>
                <a:r>
                  <a:rPr lang="en-US" sz="105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05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92" name="TextBox 27"/>
              <p:cNvSpPr txBox="1">
                <a:spLocks noChangeArrowheads="1"/>
              </p:cNvSpPr>
              <p:nvPr/>
            </p:nvSpPr>
            <p:spPr bwMode="auto">
              <a:xfrm>
                <a:off x="6809864" y="4605845"/>
                <a:ext cx="1648863" cy="511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latin typeface="Microsoft Sans Serif" pitchFamily="34" charset="0"/>
                    <a:cs typeface="Microsoft Sans Serif" pitchFamily="34" charset="0"/>
                  </a:rPr>
                  <a:t>24 hrs after PNG </a:t>
                </a:r>
                <a:r>
                  <a:rPr lang="en-US" sz="1050" dirty="0" err="1">
                    <a:latin typeface="Microsoft Sans Serif" pitchFamily="34" charset="0"/>
                    <a:cs typeface="Microsoft Sans Serif" pitchFamily="34" charset="0"/>
                  </a:rPr>
                  <a:t>transection</a:t>
                </a:r>
                <a:endParaRPr lang="en-US" sz="1050" dirty="0">
                  <a:latin typeface="Microsoft Sans Serif" pitchFamily="34" charset="0"/>
                  <a:cs typeface="Microsoft Sans Serif" pitchFamily="34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3733688" y="4419593"/>
                <a:ext cx="5258321" cy="228600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50" name="Straight Connector 49"/>
            <p:cNvCxnSpPr/>
            <p:nvPr/>
          </p:nvCxnSpPr>
          <p:spPr>
            <a:xfrm>
              <a:off x="1371168" y="4190208"/>
              <a:ext cx="8391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1"/>
          <p:cNvSpPr txBox="1">
            <a:spLocks noChangeArrowheads="1"/>
          </p:cNvSpPr>
          <p:nvPr/>
        </p:nvSpPr>
        <p:spPr bwMode="auto">
          <a:xfrm>
            <a:off x="152400" y="3969027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dirty="0">
                <a:latin typeface="Microsoft Sans Serif" pitchFamily="34" charset="0"/>
                <a:cs typeface="Microsoft Sans Serif" pitchFamily="34" charset="0"/>
              </a:rPr>
              <a:t>Right </a:t>
            </a:r>
            <a:r>
              <a:rPr lang="en-US" sz="900" dirty="0" err="1" smtClean="0">
                <a:latin typeface="Microsoft Sans Serif" pitchFamily="34" charset="0"/>
                <a:cs typeface="Microsoft Sans Serif" pitchFamily="34" charset="0"/>
              </a:rPr>
              <a:t>hemidiaphragm</a:t>
            </a:r>
            <a:endParaRPr lang="en-US" sz="9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/>
        </p:nvSpPr>
        <p:spPr bwMode="auto">
          <a:xfrm>
            <a:off x="145773" y="4484275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dirty="0" smtClean="0">
                <a:latin typeface="Microsoft Sans Serif" pitchFamily="34" charset="0"/>
                <a:cs typeface="Microsoft Sans Serif" pitchFamily="34" charset="0"/>
              </a:rPr>
              <a:t>Left </a:t>
            </a:r>
            <a:r>
              <a:rPr lang="en-US" sz="900" dirty="0" err="1" smtClean="0">
                <a:latin typeface="Microsoft Sans Serif" pitchFamily="34" charset="0"/>
                <a:cs typeface="Microsoft Sans Serif" pitchFamily="34" charset="0"/>
              </a:rPr>
              <a:t>hemidiaphragm</a:t>
            </a:r>
            <a:endParaRPr lang="en-US" sz="900" dirty="0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1" name="Picture 3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973" t="27956" r="31511" b="47379"/>
          <a:stretch>
            <a:fillRect/>
          </a:stretch>
        </p:blipFill>
        <p:spPr bwMode="auto">
          <a:xfrm>
            <a:off x="1295400" y="8746416"/>
            <a:ext cx="2299110" cy="74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03" t="4607" b="49329"/>
          <a:stretch>
            <a:fillRect/>
          </a:stretch>
        </p:blipFill>
        <p:spPr bwMode="auto">
          <a:xfrm>
            <a:off x="1219200" y="6010787"/>
            <a:ext cx="4648200" cy="99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918" r="14285" b="48224"/>
          <a:stretch>
            <a:fillRect/>
          </a:stretch>
        </p:blipFill>
        <p:spPr bwMode="auto">
          <a:xfrm>
            <a:off x="4648200" y="7130026"/>
            <a:ext cx="1949245" cy="112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51" t="4607" b="44722"/>
          <a:stretch>
            <a:fillRect/>
          </a:stretch>
        </p:blipFill>
        <p:spPr bwMode="auto">
          <a:xfrm>
            <a:off x="1268361" y="7206226"/>
            <a:ext cx="2998839" cy="109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0" name="Picture 3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15" t="16443" r="34427" b="49023"/>
          <a:stretch>
            <a:fillRect/>
          </a:stretch>
        </p:blipFill>
        <p:spPr bwMode="auto">
          <a:xfrm>
            <a:off x="3733800" y="8383031"/>
            <a:ext cx="2898877" cy="104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2438400" y="6019800"/>
            <a:ext cx="1447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295400" y="7594684"/>
            <a:ext cx="16002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1143000" y="6553200"/>
            <a:ext cx="0" cy="3048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213265" y="6934200"/>
            <a:ext cx="685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295400" y="8153400"/>
            <a:ext cx="4572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648200" y="8153400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1295400" y="9360932"/>
            <a:ext cx="381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27"/>
          <p:cNvSpPr txBox="1">
            <a:spLocks noChangeArrowheads="1"/>
          </p:cNvSpPr>
          <p:nvPr/>
        </p:nvSpPr>
        <p:spPr bwMode="auto">
          <a:xfrm>
            <a:off x="2474913" y="5842000"/>
            <a:ext cx="13350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Ventilator off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9" name="TextBox 27"/>
          <p:cNvSpPr txBox="1">
            <a:spLocks noChangeArrowheads="1"/>
          </p:cNvSpPr>
          <p:nvPr/>
        </p:nvSpPr>
        <p:spPr bwMode="auto">
          <a:xfrm>
            <a:off x="1408113" y="7410534"/>
            <a:ext cx="13350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Ventilator off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1" name="TextBox 32"/>
          <p:cNvSpPr txBox="1">
            <a:spLocks noChangeArrowheads="1"/>
          </p:cNvSpPr>
          <p:nvPr/>
        </p:nvSpPr>
        <p:spPr bwMode="auto">
          <a:xfrm>
            <a:off x="926270" y="6348336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10 µV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2" name="TextBox 32"/>
          <p:cNvSpPr txBox="1">
            <a:spLocks noChangeArrowheads="1"/>
          </p:cNvSpPr>
          <p:nvPr/>
        </p:nvSpPr>
        <p:spPr bwMode="auto">
          <a:xfrm>
            <a:off x="1119260" y="6917686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 min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13" name="TextBox 32"/>
          <p:cNvSpPr txBox="1">
            <a:spLocks noChangeArrowheads="1"/>
          </p:cNvSpPr>
          <p:nvPr/>
        </p:nvSpPr>
        <p:spPr bwMode="auto">
          <a:xfrm>
            <a:off x="1277595" y="8130952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15 s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4" name="TextBox 32"/>
          <p:cNvSpPr txBox="1">
            <a:spLocks noChangeArrowheads="1"/>
          </p:cNvSpPr>
          <p:nvPr/>
        </p:nvSpPr>
        <p:spPr bwMode="auto">
          <a:xfrm>
            <a:off x="1302290" y="9320336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5 s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5" name="TextBox 32"/>
          <p:cNvSpPr txBox="1">
            <a:spLocks noChangeArrowheads="1"/>
          </p:cNvSpPr>
          <p:nvPr/>
        </p:nvSpPr>
        <p:spPr bwMode="auto">
          <a:xfrm>
            <a:off x="4611132" y="8112804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2 s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7" name="TextBox 32"/>
          <p:cNvSpPr txBox="1">
            <a:spLocks noChangeArrowheads="1"/>
          </p:cNvSpPr>
          <p:nvPr/>
        </p:nvSpPr>
        <p:spPr bwMode="auto">
          <a:xfrm>
            <a:off x="4381500" y="7807325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10 µV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94225" y="8010525"/>
            <a:ext cx="0" cy="762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32"/>
          <p:cNvSpPr txBox="1">
            <a:spLocks noChangeArrowheads="1"/>
          </p:cNvSpPr>
          <p:nvPr/>
        </p:nvSpPr>
        <p:spPr bwMode="auto">
          <a:xfrm>
            <a:off x="1030832" y="7816850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20 µV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28600" y="822960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1219200" y="8001000"/>
            <a:ext cx="0" cy="762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TextBox 32"/>
          <p:cNvSpPr txBox="1">
            <a:spLocks noChangeArrowheads="1"/>
          </p:cNvSpPr>
          <p:nvPr/>
        </p:nvSpPr>
        <p:spPr bwMode="auto">
          <a:xfrm>
            <a:off x="1066800" y="9056132"/>
            <a:ext cx="6169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20 µV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 flipV="1">
            <a:off x="1255168" y="9240282"/>
            <a:ext cx="0" cy="762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27"/>
          <p:cNvSpPr txBox="1">
            <a:spLocks noChangeArrowheads="1"/>
          </p:cNvSpPr>
          <p:nvPr/>
        </p:nvSpPr>
        <p:spPr bwMode="auto">
          <a:xfrm>
            <a:off x="1371600" y="8612088"/>
            <a:ext cx="1905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Before respiratory challenge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8" name="TextBox 27"/>
          <p:cNvSpPr txBox="1">
            <a:spLocks noChangeArrowheads="1"/>
          </p:cNvSpPr>
          <p:nvPr/>
        </p:nvSpPr>
        <p:spPr bwMode="auto">
          <a:xfrm>
            <a:off x="4220625" y="8612088"/>
            <a:ext cx="1905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dirty="0" smtClean="0">
                <a:latin typeface="Microsoft Sans Serif" pitchFamily="34" charset="0"/>
                <a:cs typeface="Microsoft Sans Serif" pitchFamily="34" charset="0"/>
              </a:rPr>
              <a:t>After respiratory challenge</a:t>
            </a:r>
            <a:endParaRPr lang="en-US" sz="8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81400" y="7772400"/>
            <a:ext cx="609600" cy="381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191000" y="7620000"/>
            <a:ext cx="381000" cy="1524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191000" y="8153400"/>
            <a:ext cx="381000" cy="762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41"/>
          <p:cNvSpPr txBox="1">
            <a:spLocks noChangeArrowheads="1"/>
          </p:cNvSpPr>
          <p:nvPr/>
        </p:nvSpPr>
        <p:spPr bwMode="auto">
          <a:xfrm>
            <a:off x="685800" y="5410200"/>
            <a:ext cx="3084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</a:t>
            </a:r>
            <a:endParaRPr lang="en-US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5" name="TextBox 41"/>
          <p:cNvSpPr txBox="1">
            <a:spLocks noChangeArrowheads="1"/>
          </p:cNvSpPr>
          <p:nvPr/>
        </p:nvSpPr>
        <p:spPr bwMode="auto">
          <a:xfrm>
            <a:off x="685800" y="6934200"/>
            <a:ext cx="3084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>
                <a:latin typeface="Microsoft Sans Serif" pitchFamily="34" charset="0"/>
                <a:cs typeface="Microsoft Sans Serif" pitchFamily="34" charset="0"/>
              </a:rPr>
              <a:t>i</a:t>
            </a:r>
            <a:endParaRPr lang="en-US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6" name="TextBox 41"/>
          <p:cNvSpPr txBox="1">
            <a:spLocks noChangeArrowheads="1"/>
          </p:cNvSpPr>
          <p:nvPr/>
        </p:nvSpPr>
        <p:spPr bwMode="auto">
          <a:xfrm>
            <a:off x="685800" y="8153400"/>
            <a:ext cx="3084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j</a:t>
            </a:r>
            <a:endParaRPr lang="en-US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3" name="Text Box 39"/>
          <p:cNvSpPr txBox="1">
            <a:spLocks noChangeArrowheads="1"/>
          </p:cNvSpPr>
          <p:nvPr/>
        </p:nvSpPr>
        <p:spPr bwMode="auto">
          <a:xfrm>
            <a:off x="990600" y="5549900"/>
            <a:ext cx="3124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Peripheral nerve </a:t>
            </a:r>
            <a:r>
              <a:rPr lang="en-US" sz="1000" b="1" i="1" u="sng" dirty="0">
                <a:latin typeface="Microsoft Sans Serif" pitchFamily="34" charset="0"/>
                <a:cs typeface="Microsoft Sans Serif" pitchFamily="34" charset="0"/>
              </a:rPr>
              <a:t>graft</a:t>
            </a: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1000" b="1" i="1" dirty="0" smtClean="0">
                <a:latin typeface="Microsoft Sans Serif" pitchFamily="34" charset="0"/>
                <a:cs typeface="Microsoft Sans Serif" pitchFamily="34" charset="0"/>
              </a:rPr>
              <a:t>activity:</a:t>
            </a:r>
            <a:endParaRPr lang="en-US" sz="1000" b="1" i="1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8" name="Text Box 40"/>
          <p:cNvSpPr txBox="1">
            <a:spLocks noChangeArrowheads="1"/>
          </p:cNvSpPr>
          <p:nvPr/>
        </p:nvSpPr>
        <p:spPr bwMode="auto">
          <a:xfrm>
            <a:off x="1143000" y="7086600"/>
            <a:ext cx="259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Peripheral nerve </a:t>
            </a:r>
            <a:r>
              <a:rPr lang="en-US" sz="1000" b="1" i="1" u="sng" dirty="0">
                <a:latin typeface="Microsoft Sans Serif" pitchFamily="34" charset="0"/>
                <a:cs typeface="Microsoft Sans Serif" pitchFamily="34" charset="0"/>
              </a:rPr>
              <a:t>graft</a:t>
            </a: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1000" b="1" i="1" dirty="0" smtClean="0">
                <a:latin typeface="Microsoft Sans Serif" pitchFamily="34" charset="0"/>
                <a:cs typeface="Microsoft Sans Serif" pitchFamily="34" charset="0"/>
              </a:rPr>
              <a:t>activity:</a:t>
            </a:r>
            <a:endParaRPr lang="en-US" sz="1000" b="1" i="1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9" name="Text Box 47"/>
          <p:cNvSpPr txBox="1">
            <a:spLocks noChangeArrowheads="1"/>
          </p:cNvSpPr>
          <p:nvPr/>
        </p:nvSpPr>
        <p:spPr bwMode="auto">
          <a:xfrm>
            <a:off x="1143000" y="8370332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Phrenic </a:t>
            </a:r>
            <a:r>
              <a:rPr lang="en-US" sz="1000" b="1" i="1" u="sng" dirty="0">
                <a:latin typeface="Microsoft Sans Serif" pitchFamily="34" charset="0"/>
                <a:cs typeface="Microsoft Sans Serif" pitchFamily="34" charset="0"/>
              </a:rPr>
              <a:t>nerve</a:t>
            </a:r>
            <a:r>
              <a:rPr lang="en-US" sz="1000" b="1" i="1" dirty="0">
                <a:latin typeface="Microsoft Sans Serif" pitchFamily="34" charset="0"/>
                <a:cs typeface="Microsoft Sans Serif" pitchFamily="34" charset="0"/>
              </a:rPr>
              <a:t> activity:</a:t>
            </a:r>
          </a:p>
        </p:txBody>
      </p:sp>
      <p:sp>
        <p:nvSpPr>
          <p:cNvPr id="94" name="Text Box 48"/>
          <p:cNvSpPr txBox="1">
            <a:spLocks noChangeArrowheads="1"/>
          </p:cNvSpPr>
          <p:nvPr/>
        </p:nvSpPr>
        <p:spPr bwMode="auto">
          <a:xfrm>
            <a:off x="1295400" y="5715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>
                <a:latin typeface="Microsoft Sans Serif" pitchFamily="34" charset="0"/>
                <a:cs typeface="Microsoft Sans Serif" pitchFamily="34" charset="0"/>
              </a:rPr>
              <a:t>PNG + </a:t>
            </a:r>
            <a:r>
              <a:rPr lang="en-US" sz="900" dirty="0" err="1">
                <a:latin typeface="Microsoft Sans Serif" pitchFamily="34" charset="0"/>
                <a:cs typeface="Microsoft Sans Serif" pitchFamily="34" charset="0"/>
              </a:rPr>
              <a:t>ChABC</a:t>
            </a:r>
            <a:r>
              <a:rPr lang="en-US" sz="900" dirty="0">
                <a:latin typeface="Microsoft Sans Serif" pitchFamily="34" charset="0"/>
                <a:cs typeface="Microsoft Sans Serif" pitchFamily="34" charset="0"/>
              </a:rPr>
              <a:t> Animal #1</a:t>
            </a:r>
          </a:p>
        </p:txBody>
      </p:sp>
      <p:sp>
        <p:nvSpPr>
          <p:cNvPr id="95" name="Text Box 49"/>
          <p:cNvSpPr txBox="1">
            <a:spLocks noChangeArrowheads="1"/>
          </p:cNvSpPr>
          <p:nvPr/>
        </p:nvSpPr>
        <p:spPr bwMode="auto">
          <a:xfrm>
            <a:off x="1447800" y="7254875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>
                <a:latin typeface="Microsoft Sans Serif" pitchFamily="34" charset="0"/>
                <a:cs typeface="Microsoft Sans Serif" pitchFamily="34" charset="0"/>
              </a:rPr>
              <a:t>PNG + </a:t>
            </a:r>
            <a:r>
              <a:rPr lang="en-US" sz="900" dirty="0" err="1">
                <a:latin typeface="Microsoft Sans Serif" pitchFamily="34" charset="0"/>
                <a:cs typeface="Microsoft Sans Serif" pitchFamily="34" charset="0"/>
              </a:rPr>
              <a:t>ChABC</a:t>
            </a:r>
            <a:r>
              <a:rPr lang="en-US" sz="900" dirty="0">
                <a:latin typeface="Microsoft Sans Serif" pitchFamily="34" charset="0"/>
                <a:cs typeface="Microsoft Sans Serif" pitchFamily="34" charset="0"/>
              </a:rPr>
              <a:t> Animal #2</a:t>
            </a:r>
          </a:p>
        </p:txBody>
      </p:sp>
    </p:spTree>
    <p:extLst>
      <p:ext uri="{BB962C8B-B14F-4D97-AF65-F5344CB8AC3E}">
        <p14:creationId xmlns:p14="http://schemas.microsoft.com/office/powerpoint/2010/main" xmlns="" val="26961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349</Words>
  <Application>Microsoft Office PowerPoint</Application>
  <PresentationFormat>Custom</PresentationFormat>
  <Paragraphs>170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Case Western Reserve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Silver Lab</dc:creator>
  <cp:lastModifiedBy>Silver Lab</cp:lastModifiedBy>
  <cp:revision>179</cp:revision>
  <cp:lastPrinted>2011-03-15T15:27:53Z</cp:lastPrinted>
  <dcterms:created xsi:type="dcterms:W3CDTF">2010-07-15T20:29:47Z</dcterms:created>
  <dcterms:modified xsi:type="dcterms:W3CDTF">2011-05-09T19:40:52Z</dcterms:modified>
</cp:coreProperties>
</file>