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6858000" cy="9144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6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%20for%20Faseb\Figures\Figure%201\CD-CB%20cross-HEK293%20quantify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\\PATH-FST\qiuli$\Manuscript\Molecular%20Neurodegeneration\data\mRNA\Cortical\plate1%20from%20cortical%20neurons.xlsx" TargetMode="External"/><Relationship Id="rId1" Type="http://schemas.openxmlformats.org/officeDocument/2006/relationships/themeOverride" Target="../theme/themeOverride2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LC3\mol%20neurodegen\cd%20or%20cb%20alone%20LC3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LC3\mol%20neurodegen\cd%20or%20cb%20alone%20LC3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PATH-FST\qiuli$\Manuscript%20for%20Faseb\Figures\Figure%201\CD-CB%20cross-HEK293%20quantif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mRNA\HEK\CD%20and%20CB%20mRNA%20from%20HEK%20cell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mRNA\HEK\CD%20and%20CB%20mRNA%20from%20HEK%20cell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mab2166%20WB\ab2166%20quantif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Htt%20real-time%20PCR\htt%20real%20time%20PCR-4-21-20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Htt%20real-time%20PCR\htt%20real%20time%20PCR-4-25-20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PATH-FST\qiuli$\Manuscript\Molecular%20Neurodegeneration\data\Htt%20real-time%20PCR\htt%20real%20time%20PCR-4-25-2011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\\PATH-FST\qiuli$\Manuscript\Molecular%20Neurodegeneration\data\mRNA\Cortical\plate1%20from%20cortical%20neuron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Sheet3!$H$3</c:f>
              <c:strCache>
                <c:ptCount val="1"/>
                <c:pt idx="0">
                  <c:v>CB level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Sheet3!$I$4:$I$7</c:f>
                <c:numCache>
                  <c:formatCode>General</c:formatCode>
                  <c:ptCount val="4"/>
                  <c:pt idx="0">
                    <c:v>5.9000000000002139E-4</c:v>
                  </c:pt>
                  <c:pt idx="1">
                    <c:v>0.2608571111111111</c:v>
                  </c:pt>
                  <c:pt idx="2">
                    <c:v>0.35746022222222396</c:v>
                  </c:pt>
                  <c:pt idx="3">
                    <c:v>0.65127177777778111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numRef>
              <c:f>Sheet3!$G$4:$G$7</c:f>
              <c:numCache>
                <c:formatCode>General</c:formatCode>
                <c:ptCount val="4"/>
              </c:numCache>
            </c:numRef>
          </c:cat>
          <c:val>
            <c:numRef>
              <c:f>Sheet3!$H$4:$H$7</c:f>
              <c:numCache>
                <c:formatCode>General</c:formatCode>
                <c:ptCount val="4"/>
                <c:pt idx="0">
                  <c:v>1.0012909999999939</c:v>
                </c:pt>
                <c:pt idx="1">
                  <c:v>1.3257363333333332</c:v>
                </c:pt>
                <c:pt idx="2">
                  <c:v>1.2262616666666666</c:v>
                </c:pt>
                <c:pt idx="3">
                  <c:v>1.7282663333333335</c:v>
                </c:pt>
              </c:numCache>
            </c:numRef>
          </c:val>
        </c:ser>
        <c:axId val="59792768"/>
        <c:axId val="51819648"/>
      </c:barChart>
      <c:catAx>
        <c:axId val="59792768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1819648"/>
        <c:crosses val="autoZero"/>
        <c:auto val="1"/>
        <c:lblAlgn val="ctr"/>
        <c:lblOffset val="100"/>
      </c:catAx>
      <c:valAx>
        <c:axId val="51819648"/>
        <c:scaling>
          <c:orientation val="minMax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9792768"/>
        <c:crosses val="autoZero"/>
        <c:crossBetween val="between"/>
        <c:majorUnit val="1"/>
      </c:valAx>
    </c:plotArea>
    <c:plotVisOnly val="1"/>
  </c:chart>
  <c:spPr>
    <a:ln>
      <a:noFill/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Sheet2!$K$48:$N$48</c:f>
                <c:numCache>
                  <c:formatCode>General</c:formatCode>
                  <c:ptCount val="4"/>
                  <c:pt idx="0">
                    <c:v>1.2161472623079145E-2</c:v>
                  </c:pt>
                  <c:pt idx="1">
                    <c:v>5.5128750252207075</c:v>
                  </c:pt>
                  <c:pt idx="2">
                    <c:v>4.293904908373389E-3</c:v>
                  </c:pt>
                  <c:pt idx="3">
                    <c:v>2.8511705977448543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numRef>
              <c:f>Sheet2!$K$52:$N$52</c:f>
              <c:numCache>
                <c:formatCode>General</c:formatCode>
                <c:ptCount val="4"/>
              </c:numCache>
            </c:numRef>
          </c:cat>
          <c:val>
            <c:numRef>
              <c:f>Sheet2!$K$53:$N$53</c:f>
              <c:numCache>
                <c:formatCode>General</c:formatCode>
                <c:ptCount val="4"/>
                <c:pt idx="0">
                  <c:v>1</c:v>
                </c:pt>
                <c:pt idx="1">
                  <c:v>1256.47</c:v>
                </c:pt>
                <c:pt idx="2">
                  <c:v>0.24000000000000021</c:v>
                </c:pt>
                <c:pt idx="3">
                  <c:v>1656.41</c:v>
                </c:pt>
              </c:numCache>
            </c:numRef>
          </c:val>
        </c:ser>
        <c:axId val="79629696"/>
        <c:axId val="79643776"/>
      </c:barChart>
      <c:catAx>
        <c:axId val="79629696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crossAx val="79643776"/>
        <c:crosses val="autoZero"/>
        <c:auto val="1"/>
        <c:lblAlgn val="ctr"/>
        <c:lblOffset val="100"/>
      </c:catAx>
      <c:valAx>
        <c:axId val="7964377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</a:t>
                </a:r>
              </a:p>
            </c:rich>
          </c:tx>
          <c:layout/>
        </c:title>
        <c:numFmt formatCode="General" sourceLinked="1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79629696"/>
        <c:crosses val="autoZero"/>
        <c:crossBetween val="between"/>
        <c:majorUnit val="500"/>
      </c:valAx>
    </c:plotArea>
    <c:plotVisOnly val="1"/>
  </c:chart>
  <c:spPr>
    <a:ln>
      <a:noFill/>
    </a:ln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8150908072603725"/>
          <c:y val="7.0484413024762119E-2"/>
          <c:w val="0.66601506962159318"/>
          <c:h val="0.70911852742470061"/>
        </c:manualLayout>
      </c:layout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Sheet3!$I$22:$K$22</c:f>
                <c:numCache>
                  <c:formatCode>General</c:formatCode>
                  <c:ptCount val="3"/>
                  <c:pt idx="0">
                    <c:v>6.0811183182064777E-5</c:v>
                  </c:pt>
                  <c:pt idx="1">
                    <c:v>0.21553721249550686</c:v>
                  </c:pt>
                  <c:pt idx="2">
                    <c:v>0.19436444459914476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numRef>
              <c:f>Sheet3!$I$20:$K$20</c:f>
              <c:numCache>
                <c:formatCode>General</c:formatCode>
                <c:ptCount val="3"/>
              </c:numCache>
            </c:numRef>
          </c:cat>
          <c:val>
            <c:numRef>
              <c:f>Sheet3!$I$21:$K$21</c:f>
              <c:numCache>
                <c:formatCode>General</c:formatCode>
                <c:ptCount val="3"/>
                <c:pt idx="0">
                  <c:v>1.000049</c:v>
                </c:pt>
                <c:pt idx="1">
                  <c:v>1.2583996666666668</c:v>
                </c:pt>
                <c:pt idx="2">
                  <c:v>1.1195156666666681</c:v>
                </c:pt>
              </c:numCache>
            </c:numRef>
          </c:val>
        </c:ser>
        <c:axId val="52956160"/>
        <c:axId val="52957952"/>
      </c:barChart>
      <c:catAx>
        <c:axId val="52956160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crossAx val="52957952"/>
        <c:crosses val="autoZero"/>
        <c:auto val="1"/>
        <c:lblAlgn val="ctr"/>
        <c:lblOffset val="100"/>
      </c:catAx>
      <c:valAx>
        <c:axId val="5295795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LC3 I </a:t>
                </a:r>
                <a:r>
                  <a:rPr lang="en-US" dirty="0"/>
                  <a:t>relative intensity</a:t>
                </a:r>
              </a:p>
            </c:rich>
          </c:tx>
          <c:layout/>
        </c:title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crossAx val="52956160"/>
        <c:crosses val="autoZero"/>
        <c:crossBetween val="between"/>
        <c:majorUnit val="0.5"/>
      </c:valAx>
    </c:plotArea>
    <c:plotVisOnly val="1"/>
  </c:chart>
  <c:spPr>
    <a:ln>
      <a:noFill/>
    </a:ln>
  </c:spPr>
  <c:txPr>
    <a:bodyPr/>
    <a:lstStyle/>
    <a:p>
      <a:pPr>
        <a:defRPr sz="1200" b="1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9632536570784351"/>
          <c:y val="7.6892080415897984E-2"/>
          <c:w val="0.64843689453980802"/>
          <c:h val="0.6826747840987607"/>
        </c:manualLayout>
      </c:layout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Sheet3!$I$14:$K$14</c:f>
                <c:numCache>
                  <c:formatCode>General</c:formatCode>
                  <c:ptCount val="3"/>
                  <c:pt idx="0">
                    <c:v>1.7677669529779502E-5</c:v>
                  </c:pt>
                  <c:pt idx="1">
                    <c:v>7.5175021119606805E-2</c:v>
                  </c:pt>
                  <c:pt idx="2">
                    <c:v>5.8673894851115425E-2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numRef>
              <c:f>Sheet3!$I$12:$K$12</c:f>
              <c:numCache>
                <c:formatCode>General</c:formatCode>
                <c:ptCount val="3"/>
              </c:numCache>
            </c:numRef>
          </c:cat>
          <c:val>
            <c:numRef>
              <c:f>Sheet3!$I$13:$K$13</c:f>
              <c:numCache>
                <c:formatCode>General</c:formatCode>
                <c:ptCount val="3"/>
                <c:pt idx="0">
                  <c:v>1.0000434999999999</c:v>
                </c:pt>
                <c:pt idx="1">
                  <c:v>1.1690536666666693</c:v>
                </c:pt>
                <c:pt idx="2">
                  <c:v>0.95362300000000122</c:v>
                </c:pt>
              </c:numCache>
            </c:numRef>
          </c:val>
        </c:ser>
        <c:axId val="52994432"/>
        <c:axId val="52995968"/>
      </c:barChart>
      <c:catAx>
        <c:axId val="52994432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crossAx val="52995968"/>
        <c:crosses val="autoZero"/>
        <c:auto val="1"/>
        <c:lblAlgn val="ctr"/>
        <c:lblOffset val="100"/>
      </c:catAx>
      <c:valAx>
        <c:axId val="5299596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LC3 II/LC3 I ratio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crossAx val="52994432"/>
        <c:crosses val="autoZero"/>
        <c:crossBetween val="between"/>
        <c:majorUnit val="0.5"/>
      </c:valAx>
      <c:spPr>
        <a:noFill/>
        <a:ln w="25400">
          <a:noFill/>
        </a:ln>
      </c:spPr>
    </c:plotArea>
    <c:plotVisOnly val="1"/>
  </c:chart>
  <c:spPr>
    <a:ln>
      <a:noFill/>
    </a:ln>
  </c:spPr>
  <c:txPr>
    <a:bodyPr/>
    <a:lstStyle/>
    <a:p>
      <a:pPr>
        <a:defRPr sz="1200" b="1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Sheet3!$F$26</c:f>
              <c:strCache>
                <c:ptCount val="1"/>
                <c:pt idx="0">
                  <c:v>CD level</c:v>
                </c:pt>
              </c:strCache>
            </c:strRef>
          </c:tx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Sheet3!$G$27:$G$30</c:f>
                <c:numCache>
                  <c:formatCode>General</c:formatCode>
                  <c:ptCount val="4"/>
                  <c:pt idx="0">
                    <c:v>1.1757777777778881E-3</c:v>
                  </c:pt>
                  <c:pt idx="1">
                    <c:v>3.183377777777812E-2</c:v>
                  </c:pt>
                  <c:pt idx="2">
                    <c:v>0.26276977777777782</c:v>
                  </c:pt>
                  <c:pt idx="3">
                    <c:v>0.60214600000000063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numRef>
              <c:f>Sheet3!$E$27:$E$30</c:f>
              <c:numCache>
                <c:formatCode>General</c:formatCode>
                <c:ptCount val="4"/>
              </c:numCache>
            </c:numRef>
          </c:cat>
          <c:val>
            <c:numRef>
              <c:f>Sheet3!$F$27:$F$30</c:f>
              <c:numCache>
                <c:formatCode>General</c:formatCode>
                <c:ptCount val="4"/>
                <c:pt idx="0">
                  <c:v>1.0011233333333334</c:v>
                </c:pt>
                <c:pt idx="1">
                  <c:v>1.1291293333333332</c:v>
                </c:pt>
                <c:pt idx="2">
                  <c:v>0.74897933333333933</c:v>
                </c:pt>
                <c:pt idx="3">
                  <c:v>1.444612</c:v>
                </c:pt>
              </c:numCache>
            </c:numRef>
          </c:val>
        </c:ser>
        <c:axId val="52173440"/>
        <c:axId val="52179328"/>
      </c:barChart>
      <c:catAx>
        <c:axId val="52173440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179328"/>
        <c:crosses val="autoZero"/>
        <c:auto val="1"/>
        <c:lblAlgn val="ctr"/>
        <c:lblOffset val="100"/>
      </c:catAx>
      <c:valAx>
        <c:axId val="52179328"/>
        <c:scaling>
          <c:orientation val="minMax"/>
        </c:scaling>
        <c:axPos val="l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173440"/>
        <c:crosses val="autoZero"/>
        <c:crossBetween val="between"/>
        <c:majorUnit val="1"/>
      </c:valAx>
    </c:plotArea>
    <c:plotVisOnly val="1"/>
  </c:chart>
  <c:spPr>
    <a:ln>
      <a:noFill/>
    </a:ln>
  </c:sp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'20110217 Plate1 from HEK cell'!$I$17:$L$17</c:f>
                <c:numCache>
                  <c:formatCode>General</c:formatCode>
                  <c:ptCount val="4"/>
                  <c:pt idx="0">
                    <c:v>2.6745080000000012E-3</c:v>
                  </c:pt>
                  <c:pt idx="1">
                    <c:v>0.12322548800000044</c:v>
                  </c:pt>
                  <c:pt idx="2">
                    <c:v>1.089182100000006E-2</c:v>
                  </c:pt>
                  <c:pt idx="3">
                    <c:v>0.21840564600000076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chemeClr val="tx1"/>
                </a:solidFill>
              </a:ln>
            </c:spPr>
          </c:errBars>
          <c:cat>
            <c:numRef>
              <c:f>'20110217 Plate1 from HEK cell'!$I$21:$L$21</c:f>
              <c:numCache>
                <c:formatCode>General</c:formatCode>
                <c:ptCount val="4"/>
              </c:numCache>
            </c:numRef>
          </c:cat>
          <c:val>
            <c:numRef>
              <c:f>'20110217 Plate1 from HEK cell'!$I$22:$L$22</c:f>
              <c:numCache>
                <c:formatCode>General</c:formatCode>
                <c:ptCount val="4"/>
                <c:pt idx="0">
                  <c:v>1</c:v>
                </c:pt>
                <c:pt idx="1">
                  <c:v>112.47</c:v>
                </c:pt>
                <c:pt idx="2">
                  <c:v>1.27</c:v>
                </c:pt>
                <c:pt idx="3">
                  <c:v>106.49000000000002</c:v>
                </c:pt>
              </c:numCache>
            </c:numRef>
          </c:val>
        </c:ser>
        <c:axId val="52410624"/>
        <c:axId val="52420608"/>
      </c:barChart>
      <c:catAx>
        <c:axId val="52410624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crossAx val="52420608"/>
        <c:crosses val="autoZero"/>
        <c:auto val="1"/>
        <c:lblAlgn val="ctr"/>
        <c:lblOffset val="100"/>
      </c:catAx>
      <c:valAx>
        <c:axId val="5242060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</a:t>
                </a:r>
              </a:p>
            </c:rich>
          </c:tx>
          <c:layout>
            <c:manualLayout>
              <c:xMode val="edge"/>
              <c:yMode val="edge"/>
              <c:x val="7.2222222222222424E-2"/>
              <c:y val="0.20260389326334208"/>
            </c:manualLayout>
          </c:layout>
        </c:title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52410624"/>
        <c:crosses val="autoZero"/>
        <c:crossBetween val="between"/>
      </c:valAx>
    </c:plotArea>
    <c:plotVisOnly val="1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'20110217 Plate1 from HEK cell'!$I$47:$L$47</c:f>
                <c:numCache>
                  <c:formatCode>General</c:formatCode>
                  <c:ptCount val="4"/>
                  <c:pt idx="0">
                    <c:v>2.9319088999999993E-2</c:v>
                  </c:pt>
                  <c:pt idx="1">
                    <c:v>1.4469814549999978</c:v>
                  </c:pt>
                  <c:pt idx="2">
                    <c:v>4.4584410000000213E-3</c:v>
                  </c:pt>
                  <c:pt idx="3">
                    <c:v>1.3264096909999934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numRef>
              <c:f>'20110217 Plate1 from HEK cell'!$I$51:$L$51</c:f>
              <c:numCache>
                <c:formatCode>General</c:formatCode>
                <c:ptCount val="4"/>
              </c:numCache>
            </c:numRef>
          </c:cat>
          <c:val>
            <c:numRef>
              <c:f>'20110217 Plate1 from HEK cell'!$I$52:$L$52</c:f>
              <c:numCache>
                <c:formatCode>General</c:formatCode>
                <c:ptCount val="4"/>
                <c:pt idx="0">
                  <c:v>1</c:v>
                </c:pt>
                <c:pt idx="1">
                  <c:v>90.03</c:v>
                </c:pt>
                <c:pt idx="2">
                  <c:v>0.59899999999999998</c:v>
                </c:pt>
                <c:pt idx="3">
                  <c:v>104.72</c:v>
                </c:pt>
              </c:numCache>
            </c:numRef>
          </c:val>
        </c:ser>
        <c:axId val="52335360"/>
        <c:axId val="52336896"/>
      </c:barChart>
      <c:catAx>
        <c:axId val="52335360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crossAx val="52336896"/>
        <c:crosses val="autoZero"/>
        <c:auto val="1"/>
        <c:lblAlgn val="ctr"/>
        <c:lblOffset val="100"/>
      </c:catAx>
      <c:valAx>
        <c:axId val="52336896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</a:t>
                </a:r>
              </a:p>
            </c:rich>
          </c:tx>
          <c:layout/>
        </c:title>
        <c:numFmt formatCode="General" sourceLinked="1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52335360"/>
        <c:crosses val="autoZero"/>
        <c:crossBetween val="between"/>
      </c:valAx>
    </c:plotArea>
    <c:plotVisOnly val="1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Sheet1!$I$4:$K$4</c:f>
                <c:numCache>
                  <c:formatCode>General</c:formatCode>
                  <c:ptCount val="3"/>
                  <c:pt idx="0">
                    <c:v>0.27650910724997607</c:v>
                  </c:pt>
                  <c:pt idx="1">
                    <c:v>0.10357280430537368</c:v>
                  </c:pt>
                  <c:pt idx="2">
                    <c:v>6.244602572478853E-2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numRef>
              <c:f>Sheet1!$I$2:$K$2</c:f>
              <c:numCache>
                <c:formatCode>General</c:formatCode>
                <c:ptCount val="3"/>
              </c:numCache>
            </c:numRef>
          </c:cat>
          <c:val>
            <c:numRef>
              <c:f>Sheet1!$I$3:$K$3</c:f>
              <c:numCache>
                <c:formatCode>General</c:formatCode>
                <c:ptCount val="3"/>
                <c:pt idx="0">
                  <c:v>1.1959761902569004</c:v>
                </c:pt>
                <c:pt idx="1">
                  <c:v>0.73475451003675463</c:v>
                </c:pt>
                <c:pt idx="2">
                  <c:v>0.78752768959500452</c:v>
                </c:pt>
              </c:numCache>
            </c:numRef>
          </c:val>
        </c:ser>
        <c:axId val="52671616"/>
        <c:axId val="52673152"/>
      </c:barChart>
      <c:catAx>
        <c:axId val="52671616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52673152"/>
        <c:crosses val="autoZero"/>
        <c:auto val="1"/>
        <c:lblAlgn val="ctr"/>
        <c:lblOffset val="100"/>
      </c:catAx>
      <c:valAx>
        <c:axId val="5267315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Relative intensity</a:t>
                </a:r>
              </a:p>
            </c:rich>
          </c:tx>
          <c:layout/>
        </c:title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52671616"/>
        <c:crosses val="autoZero"/>
        <c:crossBetween val="between"/>
        <c:majorUnit val="0.5"/>
      </c:valAx>
    </c:plotArea>
    <c:plotVisOnly val="1"/>
  </c:chart>
  <c:spPr>
    <a:ln>
      <a:noFill/>
    </a:ln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Sheet2!$C$6:$E$6</c:f>
                <c:numCache>
                  <c:formatCode>General</c:formatCode>
                  <c:ptCount val="3"/>
                  <c:pt idx="0">
                    <c:v>0.29952300000000032</c:v>
                  </c:pt>
                  <c:pt idx="1">
                    <c:v>0.40591200000000038</c:v>
                  </c:pt>
                  <c:pt idx="2">
                    <c:v>0.2222160000000003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numRef>
              <c:f>Sheet2!$C$7:$E$7</c:f>
              <c:numCache>
                <c:formatCode>General</c:formatCode>
                <c:ptCount val="3"/>
              </c:numCache>
            </c:numRef>
          </c:cat>
          <c:val>
            <c:numRef>
              <c:f>Sheet2!$C$8:$E$8</c:f>
              <c:numCache>
                <c:formatCode>General</c:formatCode>
                <c:ptCount val="3"/>
                <c:pt idx="0">
                  <c:v>1.0000738095238124</c:v>
                </c:pt>
                <c:pt idx="1">
                  <c:v>0.81452261904761858</c:v>
                </c:pt>
                <c:pt idx="2">
                  <c:v>1.067492261904762</c:v>
                </c:pt>
              </c:numCache>
            </c:numRef>
          </c:val>
        </c:ser>
        <c:axId val="52693248"/>
        <c:axId val="52723712"/>
      </c:barChart>
      <c:catAx>
        <c:axId val="52693248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723712"/>
        <c:crosses val="autoZero"/>
        <c:auto val="1"/>
        <c:lblAlgn val="ctr"/>
        <c:lblOffset val="100"/>
      </c:catAx>
      <c:valAx>
        <c:axId val="52723712"/>
        <c:scaling>
          <c:orientation val="minMax"/>
        </c:scaling>
        <c:axPos val="l"/>
        <c:numFmt formatCode="General" sourceLinked="1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693248"/>
        <c:crosses val="autoZero"/>
        <c:crossBetween val="between"/>
        <c:majorUnit val="0.5"/>
      </c:valAx>
    </c:plotArea>
    <c:plotVisOnly val="1"/>
  </c:chart>
  <c:spPr>
    <a:ln>
      <a:noFill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Sheet1!$K$17:$M$17</c:f>
                <c:numCache>
                  <c:formatCode>General</c:formatCode>
                  <c:ptCount val="3"/>
                  <c:pt idx="0">
                    <c:v>0.25504643930735987</c:v>
                  </c:pt>
                  <c:pt idx="1">
                    <c:v>0.19288512349413822</c:v>
                  </c:pt>
                  <c:pt idx="2">
                    <c:v>0.24236964361252586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>
                <a:solidFill>
                  <a:sysClr val="windowText" lastClr="000000"/>
                </a:solidFill>
              </a:ln>
            </c:spPr>
          </c:errBars>
          <c:cat>
            <c:numRef>
              <c:f>Sheet1!$K$15:$M$15</c:f>
              <c:numCache>
                <c:formatCode>General</c:formatCode>
                <c:ptCount val="3"/>
              </c:numCache>
            </c:numRef>
          </c:cat>
          <c:val>
            <c:numRef>
              <c:f>Sheet1!$K$16:$M$16</c:f>
              <c:numCache>
                <c:formatCode>General</c:formatCode>
                <c:ptCount val="3"/>
                <c:pt idx="0">
                  <c:v>1.015970172765353</c:v>
                </c:pt>
                <c:pt idx="1">
                  <c:v>0.61786634744885915</c:v>
                </c:pt>
                <c:pt idx="2">
                  <c:v>1.3417062663291632</c:v>
                </c:pt>
              </c:numCache>
            </c:numRef>
          </c:val>
        </c:ser>
        <c:axId val="52755456"/>
        <c:axId val="52761344"/>
      </c:barChart>
      <c:catAx>
        <c:axId val="52755456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761344"/>
        <c:crosses val="autoZero"/>
        <c:auto val="1"/>
        <c:lblAlgn val="ctr"/>
        <c:lblOffset val="100"/>
      </c:catAx>
      <c:valAx>
        <c:axId val="52761344"/>
        <c:scaling>
          <c:orientation val="minMax"/>
        </c:scaling>
        <c:axPos val="l"/>
        <c:numFmt formatCode="General" sourceLinked="1"/>
        <c:tickLblPos val="nextTo"/>
        <c:spPr>
          <a:noFill/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755456"/>
        <c:crosses val="autoZero"/>
        <c:crossBetween val="between"/>
        <c:majorUnit val="0.5"/>
      </c:valAx>
    </c:plotArea>
    <c:plotVisOnly val="1"/>
  </c:chart>
  <c:spPr>
    <a:ln>
      <a:noFill/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Sheet1!$K$41:$M$41</c:f>
                <c:numCache>
                  <c:formatCode>General</c:formatCode>
                  <c:ptCount val="3"/>
                  <c:pt idx="0">
                    <c:v>0.18780112729833229</c:v>
                  </c:pt>
                  <c:pt idx="1">
                    <c:v>0.18000245843926532</c:v>
                  </c:pt>
                  <c:pt idx="2">
                    <c:v>5.6247070020897467E-2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numRef>
              <c:f>Sheet1!$K$42:$M$42</c:f>
              <c:numCache>
                <c:formatCode>General</c:formatCode>
                <c:ptCount val="3"/>
              </c:numCache>
            </c:numRef>
          </c:cat>
          <c:val>
            <c:numRef>
              <c:f>Sheet1!$K$43:$M$43</c:f>
              <c:numCache>
                <c:formatCode>General</c:formatCode>
                <c:ptCount val="3"/>
                <c:pt idx="0">
                  <c:v>1.0004706257794018</c:v>
                </c:pt>
                <c:pt idx="1">
                  <c:v>0.87209852425828294</c:v>
                </c:pt>
                <c:pt idx="2">
                  <c:v>0.97231725506366018</c:v>
                </c:pt>
              </c:numCache>
            </c:numRef>
          </c:val>
        </c:ser>
        <c:axId val="52793344"/>
        <c:axId val="52794880"/>
      </c:barChart>
      <c:catAx>
        <c:axId val="52793344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794880"/>
        <c:crosses val="autoZero"/>
        <c:auto val="1"/>
        <c:lblAlgn val="ctr"/>
        <c:lblOffset val="100"/>
      </c:catAx>
      <c:valAx>
        <c:axId val="52794880"/>
        <c:scaling>
          <c:orientation val="minMax"/>
        </c:scaling>
        <c:axPos val="l"/>
        <c:numFmt formatCode="General" sourceLinked="1"/>
        <c:tickLblPos val="nextTo"/>
        <c:spPr>
          <a:ln w="25400">
            <a:solidFill>
              <a:sysClr val="windowText" lastClr="000000"/>
            </a:solidFill>
          </a:ln>
        </c:spPr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2793344"/>
        <c:crosses val="autoZero"/>
        <c:crossBetween val="between"/>
        <c:majorUnit val="0.5"/>
      </c:valAx>
    </c:plotArea>
    <c:plotVisOnly val="1"/>
  </c:chart>
  <c:spPr>
    <a:ln>
      <a:noFill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spPr>
            <a:solidFill>
              <a:prstClr val="black"/>
            </a:solidFill>
          </c:spPr>
          <c:errBars>
            <c:errBarType val="plus"/>
            <c:errValType val="cust"/>
            <c:plus>
              <c:numRef>
                <c:f>Sheet2!$L$18:$O$18</c:f>
                <c:numCache>
                  <c:formatCode>General</c:formatCode>
                  <c:ptCount val="4"/>
                  <c:pt idx="0">
                    <c:v>2.7210861531373469E-2</c:v>
                  </c:pt>
                  <c:pt idx="1">
                    <c:v>1.764161270791702</c:v>
                  </c:pt>
                  <c:pt idx="2">
                    <c:v>2.0127278754956342E-2</c:v>
                  </c:pt>
                  <c:pt idx="3">
                    <c:v>7.3802081896849066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5400"/>
            </c:spPr>
          </c:errBars>
          <c:cat>
            <c:numRef>
              <c:f>Sheet2!$L$22:$O$22</c:f>
              <c:numCache>
                <c:formatCode>General</c:formatCode>
                <c:ptCount val="4"/>
              </c:numCache>
            </c:numRef>
          </c:cat>
          <c:val>
            <c:numRef>
              <c:f>Sheet2!$L$23:$O$23</c:f>
              <c:numCache>
                <c:formatCode>General</c:formatCode>
                <c:ptCount val="4"/>
                <c:pt idx="0">
                  <c:v>1</c:v>
                </c:pt>
                <c:pt idx="1">
                  <c:v>495.75</c:v>
                </c:pt>
                <c:pt idx="2">
                  <c:v>1.56</c:v>
                </c:pt>
                <c:pt idx="3">
                  <c:v>489.48999999999899</c:v>
                </c:pt>
              </c:numCache>
            </c:numRef>
          </c:val>
        </c:ser>
        <c:axId val="79879552"/>
        <c:axId val="79897728"/>
      </c:barChart>
      <c:catAx>
        <c:axId val="79879552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crossAx val="79897728"/>
        <c:crosses val="autoZero"/>
        <c:auto val="1"/>
        <c:lblAlgn val="ctr"/>
        <c:lblOffset val="100"/>
      </c:catAx>
      <c:valAx>
        <c:axId val="798977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</a:t>
                </a:r>
              </a:p>
            </c:rich>
          </c:tx>
          <c:layout/>
        </c:title>
        <c:numFmt formatCode="General" sourceLinked="1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79879552"/>
        <c:crosses val="autoZero"/>
        <c:crossBetween val="between"/>
      </c:valAx>
    </c:plotArea>
    <c:plotVisOnly val="1"/>
  </c:chart>
  <c:spPr>
    <a:ln>
      <a:noFill/>
    </a:ln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en-US"/>
    </a:p>
  </c:txPr>
  <c:externalData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0.39286</cdr:x>
      <cdr:y>0.30435</cdr:y>
    </cdr:from>
    <cdr:to>
      <cdr:x>0.54911</cdr:x>
      <cdr:y>0.47102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8200" y="533400"/>
          <a:ext cx="333375" cy="2921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*</a:t>
          </a:r>
          <a:endParaRPr lang="en-US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9D96-4DB9-409A-869E-154290994A53}" type="datetimeFigureOut">
              <a:rPr lang="en-US" smtClean="0"/>
              <a:pPr/>
              <a:t>5/25/2011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36E0C-6C4E-49D0-9A89-0EE6D69453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4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chart" Target="../charts/chart8.xml"/><Relationship Id="rId5" Type="http://schemas.openxmlformats.org/officeDocument/2006/relationships/image" Target="../media/image6.png"/><Relationship Id="rId10" Type="http://schemas.openxmlformats.org/officeDocument/2006/relationships/chart" Target="../charts/chart7.xml"/><Relationship Id="rId4" Type="http://schemas.openxmlformats.org/officeDocument/2006/relationships/image" Target="../media/image5.png"/><Relationship Id="rId9" Type="http://schemas.openxmlformats.org/officeDocument/2006/relationships/chart" Target="../charts/char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84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Additional File 1 Figure S1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52400" y="1143000"/>
            <a:ext cx="6010275" cy="4457702"/>
            <a:chOff x="85725" y="4724400"/>
            <a:chExt cx="6010275" cy="4457702"/>
          </a:xfrm>
        </p:grpSpPr>
        <p:grpSp>
          <p:nvGrpSpPr>
            <p:cNvPr id="5" name="Group 114"/>
            <p:cNvGrpSpPr/>
            <p:nvPr/>
          </p:nvGrpSpPr>
          <p:grpSpPr>
            <a:xfrm>
              <a:off x="85725" y="4724400"/>
              <a:ext cx="6010275" cy="4457707"/>
              <a:chOff x="85725" y="4724400"/>
              <a:chExt cx="6010275" cy="4457707"/>
            </a:xfrm>
          </p:grpSpPr>
          <p:grpSp>
            <p:nvGrpSpPr>
              <p:cNvPr id="7" name="Group 113"/>
              <p:cNvGrpSpPr/>
              <p:nvPr/>
            </p:nvGrpSpPr>
            <p:grpSpPr>
              <a:xfrm>
                <a:off x="380998" y="5029203"/>
                <a:ext cx="5715002" cy="4152904"/>
                <a:chOff x="380998" y="5029203"/>
                <a:chExt cx="5715002" cy="4152904"/>
              </a:xfrm>
            </p:grpSpPr>
            <p:grpSp>
              <p:nvGrpSpPr>
                <p:cNvPr id="9" name="Group 115"/>
                <p:cNvGrpSpPr/>
                <p:nvPr/>
              </p:nvGrpSpPr>
              <p:grpSpPr>
                <a:xfrm>
                  <a:off x="380998" y="6781804"/>
                  <a:ext cx="2286000" cy="2362200"/>
                  <a:chOff x="1041970" y="6172200"/>
                  <a:chExt cx="2310830" cy="2514800"/>
                </a:xfrm>
              </p:grpSpPr>
              <p:grpSp>
                <p:nvGrpSpPr>
                  <p:cNvPr id="47" name="Group 103"/>
                  <p:cNvGrpSpPr/>
                  <p:nvPr/>
                </p:nvGrpSpPr>
                <p:grpSpPr>
                  <a:xfrm>
                    <a:off x="1041970" y="6172200"/>
                    <a:ext cx="2310830" cy="2514800"/>
                    <a:chOff x="1041970" y="6172200"/>
                    <a:chExt cx="2310830" cy="2514800"/>
                  </a:xfrm>
                </p:grpSpPr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1631022" y="7693076"/>
                      <a:ext cx="373344" cy="390120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23Q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2047126" y="7663597"/>
                      <a:ext cx="373344" cy="946458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23Q+CathD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2448674" y="7692386"/>
                      <a:ext cx="373344" cy="472034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145Q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2850222" y="7658627"/>
                      <a:ext cx="373344" cy="1028373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145Q+CathD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grpSp>
                  <p:nvGrpSpPr>
                    <p:cNvPr id="53" name="Group 101"/>
                    <p:cNvGrpSpPr/>
                    <p:nvPr/>
                  </p:nvGrpSpPr>
                  <p:grpSpPr>
                    <a:xfrm>
                      <a:off x="1041970" y="6172200"/>
                      <a:ext cx="2310830" cy="1752600"/>
                      <a:chOff x="1041970" y="6172200"/>
                      <a:chExt cx="2310830" cy="1752600"/>
                    </a:xfrm>
                  </p:grpSpPr>
                  <p:graphicFrame>
                    <p:nvGraphicFramePr>
                      <p:cNvPr id="54" name="Chart 53"/>
                      <p:cNvGraphicFramePr/>
                      <p:nvPr/>
                    </p:nvGraphicFramePr>
                    <p:xfrm>
                      <a:off x="1295400" y="6172200"/>
                      <a:ext cx="2057400" cy="1752600"/>
                    </p:xfrm>
                    <a:graphic>
                      <a:graphicData uri="http://schemas.openxmlformats.org/drawingml/2006/chart">
                        <c:chart xmlns:c="http://schemas.openxmlformats.org/drawingml/2006/chart" xmlns:r="http://schemas.openxmlformats.org/officeDocument/2006/relationships" r:id="rId2"/>
                      </a:graphicData>
                    </a:graphic>
                  </p:graphicFrame>
                  <p:sp>
                    <p:nvSpPr>
                      <p:cNvPr id="55" name="TextBox 54"/>
                      <p:cNvSpPr txBox="1"/>
                      <p:nvPr/>
                    </p:nvSpPr>
                    <p:spPr>
                      <a:xfrm>
                        <a:off x="1041970" y="6285896"/>
                        <a:ext cx="373344" cy="131507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vert270" wrap="none" rtlCol="0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Times New Roman" pitchFamily="18" charset="0"/>
                            <a:cs typeface="Times New Roman" pitchFamily="18" charset="0"/>
                          </a:rPr>
                          <a:t>Relative intensity</a:t>
                        </a:r>
                        <a:endParaRPr lang="en-US" sz="1200" b="1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2043330" y="6341676"/>
                    <a:ext cx="1138308" cy="29489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latin typeface="Times New Roman" pitchFamily="18" charset="0"/>
                        <a:cs typeface="Times New Roman" pitchFamily="18" charset="0"/>
                      </a:rPr>
                      <a:t>CathB</a:t>
                    </a:r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 protein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0" name="Group 125"/>
                <p:cNvGrpSpPr/>
                <p:nvPr/>
              </p:nvGrpSpPr>
              <p:grpSpPr>
                <a:xfrm>
                  <a:off x="3257556" y="6819905"/>
                  <a:ext cx="2362204" cy="2362202"/>
                  <a:chOff x="3500918" y="6172200"/>
                  <a:chExt cx="2366482" cy="2558155"/>
                </a:xfrm>
              </p:grpSpPr>
              <p:sp>
                <p:nvSpPr>
                  <p:cNvPr id="40" name="Rectangle 39"/>
                  <p:cNvSpPr/>
                  <p:nvPr/>
                </p:nvSpPr>
                <p:spPr>
                  <a:xfrm>
                    <a:off x="4089970" y="7731728"/>
                    <a:ext cx="370001" cy="396845"/>
                  </a:xfrm>
                  <a:prstGeom prst="rect">
                    <a:avLst/>
                  </a:prstGeom>
                </p:spPr>
                <p:txBody>
                  <a:bodyPr vert="vert270" wrap="none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4506074" y="7713871"/>
                    <a:ext cx="370001" cy="954094"/>
                  </a:xfrm>
                  <a:prstGeom prst="rect">
                    <a:avLst/>
                  </a:prstGeom>
                </p:spPr>
                <p:txBody>
                  <a:bodyPr vert="vert270" wrap="none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23Q+CathB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4917896" y="7719352"/>
                    <a:ext cx="370001" cy="480172"/>
                  </a:xfrm>
                  <a:prstGeom prst="rect">
                    <a:avLst/>
                  </a:prstGeom>
                </p:spPr>
                <p:txBody>
                  <a:bodyPr vert="vert270" wrap="none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145Q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5344274" y="7692933"/>
                    <a:ext cx="370001" cy="1037422"/>
                  </a:xfrm>
                  <a:prstGeom prst="rect">
                    <a:avLst/>
                  </a:prstGeom>
                </p:spPr>
                <p:txBody>
                  <a:bodyPr vert="vert270" wrap="none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145Q+CathB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graphicFrame>
                <p:nvGraphicFramePr>
                  <p:cNvPr id="44" name="Chart 43"/>
                  <p:cNvGraphicFramePr/>
                  <p:nvPr/>
                </p:nvGraphicFramePr>
                <p:xfrm>
                  <a:off x="3733800" y="6172200"/>
                  <a:ext cx="2133600" cy="175260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3"/>
                  </a:graphicData>
                </a:graphic>
              </p:graphicFrame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3500918" y="6246959"/>
                    <a:ext cx="370001" cy="1337747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Relative intensity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4493314" y="6317889"/>
                    <a:ext cx="1136149" cy="2999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latin typeface="Times New Roman" pitchFamily="18" charset="0"/>
                        <a:cs typeface="Times New Roman" pitchFamily="18" charset="0"/>
                      </a:rPr>
                      <a:t>CathD</a:t>
                    </a:r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 protein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1" name="Group 164"/>
                <p:cNvGrpSpPr/>
                <p:nvPr/>
              </p:nvGrpSpPr>
              <p:grpSpPr>
                <a:xfrm>
                  <a:off x="424245" y="5029203"/>
                  <a:ext cx="2471356" cy="1828798"/>
                  <a:chOff x="-32136" y="5122082"/>
                  <a:chExt cx="2516033" cy="1735918"/>
                </a:xfrm>
              </p:grpSpPr>
              <p:grpSp>
                <p:nvGrpSpPr>
                  <p:cNvPr id="29" name="Group 88"/>
                  <p:cNvGrpSpPr/>
                  <p:nvPr/>
                </p:nvGrpSpPr>
                <p:grpSpPr>
                  <a:xfrm>
                    <a:off x="286910" y="5122082"/>
                    <a:ext cx="2196987" cy="1735918"/>
                    <a:chOff x="1573057" y="4534812"/>
                    <a:chExt cx="2196987" cy="1735918"/>
                  </a:xfrm>
                </p:grpSpPr>
                <p:pic>
                  <p:nvPicPr>
                    <p:cNvPr id="32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/>
                    <a:srcRect l="3361" r="23872"/>
                    <a:stretch>
                      <a:fillRect/>
                    </a:stretch>
                  </p:blipFill>
                  <p:spPr bwMode="auto">
                    <a:xfrm>
                      <a:off x="1828800" y="5415166"/>
                      <a:ext cx="1362347" cy="855564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1839764" y="5144622"/>
                      <a:ext cx="376009" cy="347836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23Q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4" name="Rectangle 33"/>
                    <p:cNvSpPr/>
                    <p:nvPr/>
                  </p:nvSpPr>
                  <p:spPr>
                    <a:xfrm>
                      <a:off x="2159452" y="4648580"/>
                      <a:ext cx="376009" cy="843874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23Q+CathD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5" name="Rectangle 34"/>
                    <p:cNvSpPr/>
                    <p:nvPr/>
                  </p:nvSpPr>
                  <p:spPr>
                    <a:xfrm>
                      <a:off x="2474526" y="5081859"/>
                      <a:ext cx="376009" cy="420872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145Q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6" name="Rectangle 35"/>
                    <p:cNvSpPr/>
                    <p:nvPr/>
                  </p:nvSpPr>
                  <p:spPr>
                    <a:xfrm>
                      <a:off x="2810148" y="4585819"/>
                      <a:ext cx="376009" cy="916910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145Q+CathD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3115291" y="5508732"/>
                      <a:ext cx="630639" cy="2629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CathB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 rot="16200000">
                      <a:off x="1186865" y="4921004"/>
                      <a:ext cx="1054391" cy="28200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Transfection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39" name="TextBox 38"/>
                    <p:cNvSpPr txBox="1"/>
                    <p:nvPr/>
                  </p:nvSpPr>
                  <p:spPr bwMode="auto">
                    <a:xfrm>
                      <a:off x="3115292" y="5956407"/>
                      <a:ext cx="654752" cy="262931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>
                        <a:defRPr/>
                      </a:pPr>
                      <a:r>
                        <a:rPr lang="el-GR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β</a:t>
                      </a:r>
                      <a:r>
                        <a:rPr lang="en-US" sz="12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actin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-32136" y="6162312"/>
                    <a:ext cx="582945" cy="2629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25 </a:t>
                    </a:r>
                    <a:r>
                      <a:rPr lang="en-US" sz="1200" b="1" dirty="0" err="1" smtClean="0">
                        <a:latin typeface="Times New Roman" pitchFamily="18" charset="0"/>
                        <a:cs typeface="Times New Roman" pitchFamily="18" charset="0"/>
                      </a:rPr>
                      <a:t>kD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495300" y="6267450"/>
                    <a:ext cx="76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" name="Group 163"/>
                <p:cNvGrpSpPr/>
                <p:nvPr/>
              </p:nvGrpSpPr>
              <p:grpSpPr>
                <a:xfrm>
                  <a:off x="3248487" y="5044475"/>
                  <a:ext cx="2847513" cy="1805398"/>
                  <a:chOff x="2435763" y="5063284"/>
                  <a:chExt cx="3061708" cy="1777063"/>
                </a:xfrm>
              </p:grpSpPr>
              <p:grpSp>
                <p:nvGrpSpPr>
                  <p:cNvPr id="13" name="Group 97"/>
                  <p:cNvGrpSpPr/>
                  <p:nvPr/>
                </p:nvGrpSpPr>
                <p:grpSpPr>
                  <a:xfrm>
                    <a:off x="3093378" y="5063284"/>
                    <a:ext cx="2404093" cy="1777063"/>
                    <a:chOff x="4671320" y="4407605"/>
                    <a:chExt cx="2404093" cy="1777063"/>
                  </a:xfrm>
                </p:grpSpPr>
                <p:pic>
                  <p:nvPicPr>
                    <p:cNvPr id="20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 l="20000" t="80267"/>
                    <a:stretch>
                      <a:fillRect/>
                    </a:stretch>
                  </p:blipFill>
                  <p:spPr bwMode="auto">
                    <a:xfrm>
                      <a:off x="4671320" y="5959866"/>
                      <a:ext cx="1237518" cy="22480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4684698" y="4969290"/>
                      <a:ext cx="397114" cy="360696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23Q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4964668" y="4473069"/>
                      <a:ext cx="397114" cy="867182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23Q+CathB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5259194" y="4914094"/>
                      <a:ext cx="397114" cy="436432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145Q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4" name="Rectangle 23"/>
                    <p:cNvSpPr/>
                    <p:nvPr/>
                  </p:nvSpPr>
                  <p:spPr>
                    <a:xfrm>
                      <a:off x="5553720" y="4407605"/>
                      <a:ext cx="397114" cy="942920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145Q+CathB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5" name="Rectangle 24"/>
                    <p:cNvSpPr/>
                    <p:nvPr/>
                  </p:nvSpPr>
                  <p:spPr>
                    <a:xfrm>
                      <a:off x="5837050" y="5354595"/>
                      <a:ext cx="1212990" cy="27265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Prepro-CathD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6" name="Rectangle 25"/>
                    <p:cNvSpPr/>
                    <p:nvPr/>
                  </p:nvSpPr>
                  <p:spPr>
                    <a:xfrm>
                      <a:off x="5837051" y="5668922"/>
                      <a:ext cx="1238362" cy="272651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Mature </a:t>
                      </a:r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CathD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pic>
                  <p:nvPicPr>
                    <p:cNvPr id="27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 l="20000" t="5351" b="51840"/>
                    <a:stretch>
                      <a:fillRect/>
                    </a:stretch>
                  </p:blipFill>
                  <p:spPr bwMode="auto">
                    <a:xfrm>
                      <a:off x="4671320" y="5304888"/>
                      <a:ext cx="1237518" cy="60960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28" name="TextBox 27"/>
                    <p:cNvSpPr txBox="1"/>
                    <p:nvPr/>
                  </p:nvSpPr>
                  <p:spPr bwMode="auto">
                    <a:xfrm>
                      <a:off x="5827526" y="5897522"/>
                      <a:ext cx="691502" cy="272651"/>
                    </a:xfrm>
                    <a:prstGeom prst="rect">
                      <a:avLst/>
                    </a:prstGeom>
                    <a:noFill/>
                  </p:spPr>
                  <p:txBody>
                    <a:bodyPr wrap="none">
                      <a:spAutoFit/>
                    </a:bodyPr>
                    <a:lstStyle/>
                    <a:p>
                      <a:pPr>
                        <a:defRPr/>
                      </a:pPr>
                      <a:r>
                        <a:rPr lang="el-GR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β</a:t>
                      </a:r>
                      <a:r>
                        <a:rPr lang="en-US" sz="12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200" b="1" dirty="0" err="1">
                          <a:latin typeface="Times New Roman" pitchFamily="18" charset="0"/>
                          <a:cs typeface="Times New Roman" pitchFamily="18" charset="0"/>
                        </a:rPr>
                        <a:t>actin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2435763" y="6420364"/>
                    <a:ext cx="615664" cy="2726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25 </a:t>
                    </a:r>
                    <a:r>
                      <a:rPr lang="en-US" sz="1200" b="1" dirty="0" err="1" smtClean="0">
                        <a:latin typeface="Times New Roman" pitchFamily="18" charset="0"/>
                        <a:cs typeface="Times New Roman" pitchFamily="18" charset="0"/>
                      </a:rPr>
                      <a:t>kD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2457683" y="6144139"/>
                    <a:ext cx="615665" cy="2726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37 </a:t>
                    </a:r>
                    <a:r>
                      <a:rPr lang="en-US" sz="1200" b="1" dirty="0" err="1" smtClean="0">
                        <a:latin typeface="Times New Roman" pitchFamily="18" charset="0"/>
                        <a:cs typeface="Times New Roman" pitchFamily="18" charset="0"/>
                      </a:rPr>
                      <a:t>kD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2457683" y="5906014"/>
                    <a:ext cx="615665" cy="27265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50 </a:t>
                    </a:r>
                    <a:r>
                      <a:rPr lang="en-US" sz="1200" b="1" dirty="0" err="1" smtClean="0">
                        <a:latin typeface="Times New Roman" pitchFamily="18" charset="0"/>
                        <a:cs typeface="Times New Roman" pitchFamily="18" charset="0"/>
                      </a:rPr>
                      <a:t>kD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3009900" y="6534150"/>
                    <a:ext cx="76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3009900" y="6267450"/>
                    <a:ext cx="76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3009900" y="6029325"/>
                    <a:ext cx="76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" name="TextBox 7"/>
              <p:cNvSpPr txBox="1"/>
              <p:nvPr/>
            </p:nvSpPr>
            <p:spPr>
              <a:xfrm>
                <a:off x="85725" y="4724400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en-US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 rot="16200000">
              <a:off x="3164496" y="5293704"/>
              <a:ext cx="11108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Transfection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: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52400" y="5923112"/>
            <a:ext cx="4724400" cy="2992288"/>
            <a:chOff x="381000" y="0"/>
            <a:chExt cx="4724400" cy="2992288"/>
          </a:xfrm>
        </p:grpSpPr>
        <p:grpSp>
          <p:nvGrpSpPr>
            <p:cNvPr id="57" name="Group 1"/>
            <p:cNvGrpSpPr/>
            <p:nvPr/>
          </p:nvGrpSpPr>
          <p:grpSpPr>
            <a:xfrm>
              <a:off x="533400" y="238125"/>
              <a:ext cx="2286000" cy="2754163"/>
              <a:chOff x="4572000" y="76200"/>
              <a:chExt cx="2286000" cy="2754163"/>
            </a:xfrm>
          </p:grpSpPr>
          <p:grpSp>
            <p:nvGrpSpPr>
              <p:cNvPr id="69" name="Group 167"/>
              <p:cNvGrpSpPr/>
              <p:nvPr/>
            </p:nvGrpSpPr>
            <p:grpSpPr>
              <a:xfrm>
                <a:off x="4572000" y="76200"/>
                <a:ext cx="2286000" cy="2038350"/>
                <a:chOff x="4572000" y="476250"/>
                <a:chExt cx="2286000" cy="2038350"/>
              </a:xfrm>
            </p:grpSpPr>
            <p:graphicFrame>
              <p:nvGraphicFramePr>
                <p:cNvPr id="74" name="Chart 7"/>
                <p:cNvGraphicFramePr/>
                <p:nvPr/>
              </p:nvGraphicFramePr>
              <p:xfrm>
                <a:off x="4572000" y="685800"/>
                <a:ext cx="2286000" cy="18288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  <p:sp>
              <p:nvSpPr>
                <p:cNvPr id="75" name="TextBox 8"/>
                <p:cNvSpPr txBox="1"/>
                <p:nvPr/>
              </p:nvSpPr>
              <p:spPr>
                <a:xfrm>
                  <a:off x="5486400" y="476250"/>
                  <a:ext cx="11176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CathD</a:t>
                  </a:r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 mRNA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6" name="TextBox 9"/>
                <p:cNvSpPr txBox="1"/>
                <p:nvPr/>
              </p:nvSpPr>
              <p:spPr>
                <a:xfrm>
                  <a:off x="5715000" y="638175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7" name="TextBox 10"/>
                <p:cNvSpPr txBox="1"/>
                <p:nvPr/>
              </p:nvSpPr>
              <p:spPr>
                <a:xfrm>
                  <a:off x="6400800" y="695325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0" name="Rectangle 3"/>
              <p:cNvSpPr/>
              <p:nvPr/>
            </p:nvSpPr>
            <p:spPr>
              <a:xfrm>
                <a:off x="5342809" y="1869870"/>
                <a:ext cx="369332" cy="366447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23Q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5690317" y="1873289"/>
                <a:ext cx="369332" cy="889026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23Q+CathD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Rectangle 5"/>
              <p:cNvSpPr/>
              <p:nvPr/>
            </p:nvSpPr>
            <p:spPr>
              <a:xfrm>
                <a:off x="6044691" y="1841913"/>
                <a:ext cx="369332" cy="443391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145Q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3" name="Rectangle 6"/>
              <p:cNvSpPr/>
              <p:nvPr/>
            </p:nvSpPr>
            <p:spPr>
              <a:xfrm>
                <a:off x="6372225" y="1864393"/>
                <a:ext cx="369332" cy="965970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145Q+CathD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8" name="Group 11"/>
            <p:cNvGrpSpPr/>
            <p:nvPr/>
          </p:nvGrpSpPr>
          <p:grpSpPr>
            <a:xfrm>
              <a:off x="2743200" y="228600"/>
              <a:ext cx="2362200" cy="2758681"/>
              <a:chOff x="4495800" y="2657475"/>
              <a:chExt cx="2362200" cy="2758681"/>
            </a:xfrm>
          </p:grpSpPr>
          <p:grpSp>
            <p:nvGrpSpPr>
              <p:cNvPr id="60" name="Group 169"/>
              <p:cNvGrpSpPr/>
              <p:nvPr/>
            </p:nvGrpSpPr>
            <p:grpSpPr>
              <a:xfrm>
                <a:off x="4495800" y="2657475"/>
                <a:ext cx="2362200" cy="2057400"/>
                <a:chOff x="4495800" y="2590800"/>
                <a:chExt cx="2362200" cy="2057400"/>
              </a:xfrm>
            </p:grpSpPr>
            <p:graphicFrame>
              <p:nvGraphicFramePr>
                <p:cNvPr id="65" name="Chart 64"/>
                <p:cNvGraphicFramePr/>
                <p:nvPr/>
              </p:nvGraphicFramePr>
              <p:xfrm>
                <a:off x="4495800" y="2590800"/>
                <a:ext cx="2362200" cy="20574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7"/>
                </a:graphicData>
              </a:graphic>
            </p:graphicFrame>
            <p:sp>
              <p:nvSpPr>
                <p:cNvPr id="66" name="TextBox 65"/>
                <p:cNvSpPr txBox="1"/>
                <p:nvPr/>
              </p:nvSpPr>
              <p:spPr bwMode="auto">
                <a:xfrm>
                  <a:off x="5410202" y="2590800"/>
                  <a:ext cx="114300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CathB</a:t>
                  </a:r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 mRNA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6391275" y="2647951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5676900" y="2847975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61" name="Rectangle 60"/>
              <p:cNvSpPr/>
              <p:nvPr/>
            </p:nvSpPr>
            <p:spPr>
              <a:xfrm>
                <a:off x="5282832" y="4485782"/>
                <a:ext cx="369332" cy="366447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23Q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629960" y="4493305"/>
                <a:ext cx="369332" cy="881010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23Q+CathB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019129" y="4482807"/>
                <a:ext cx="369332" cy="443391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145Q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353175" y="4458201"/>
                <a:ext cx="369332" cy="957955"/>
              </a:xfrm>
              <a:prstGeom prst="rect">
                <a:avLst/>
              </a:prstGeom>
            </p:spPr>
            <p:txBody>
              <a:bodyPr vert="vert270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145Q+CathB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381000" y="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457200"/>
            <a:ext cx="6890080" cy="2438398"/>
            <a:chOff x="-15207" y="6553200"/>
            <a:chExt cx="6890080" cy="2438398"/>
          </a:xfrm>
        </p:grpSpPr>
        <p:sp>
          <p:nvSpPr>
            <p:cNvPr id="3" name="TextBox 2"/>
            <p:cNvSpPr txBox="1"/>
            <p:nvPr/>
          </p:nvSpPr>
          <p:spPr>
            <a:xfrm>
              <a:off x="0" y="6553200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Group 80"/>
            <p:cNvGrpSpPr/>
            <p:nvPr/>
          </p:nvGrpSpPr>
          <p:grpSpPr>
            <a:xfrm>
              <a:off x="-15207" y="6934200"/>
              <a:ext cx="3494608" cy="2057398"/>
              <a:chOff x="-15207" y="6934200"/>
              <a:chExt cx="3494608" cy="2057398"/>
            </a:xfrm>
          </p:grpSpPr>
          <p:grpSp>
            <p:nvGrpSpPr>
              <p:cNvPr id="21" name="Group 49"/>
              <p:cNvGrpSpPr/>
              <p:nvPr/>
            </p:nvGrpSpPr>
            <p:grpSpPr>
              <a:xfrm>
                <a:off x="121654" y="7059451"/>
                <a:ext cx="3357747" cy="1932147"/>
                <a:chOff x="1798820" y="900967"/>
                <a:chExt cx="3614008" cy="2160755"/>
              </a:xfrm>
            </p:grpSpPr>
            <p:pic>
              <p:nvPicPr>
                <p:cNvPr id="23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1828800" y="1972390"/>
                  <a:ext cx="2945263" cy="557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798820" y="2629460"/>
                  <a:ext cx="2971800" cy="4322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5" name="TextBox 24"/>
                <p:cNvSpPr txBox="1"/>
                <p:nvPr/>
              </p:nvSpPr>
              <p:spPr>
                <a:xfrm>
                  <a:off x="4720619" y="2155438"/>
                  <a:ext cx="674954" cy="3097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VDAC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720620" y="2635643"/>
                  <a:ext cx="692208" cy="3097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1200" b="1" dirty="0" smtClean="0">
                      <a:latin typeface="Times New Roman" pitchFamily="18" charset="0"/>
                      <a:cs typeface="Times New Roman" pitchFamily="18" charset="0"/>
                    </a:rPr>
                    <a:t>β</a:t>
                  </a:r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-</a:t>
                  </a:r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actin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1886680" y="1548606"/>
                  <a:ext cx="397519" cy="409804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23Q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302320" y="991906"/>
                  <a:ext cx="397519" cy="994214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23Q+CathD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2717955" y="1000869"/>
                  <a:ext cx="397519" cy="985249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23Q+CathB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119736" y="1504119"/>
                  <a:ext cx="397519" cy="495852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3525986" y="905860"/>
                  <a:ext cx="397519" cy="1080261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145Q+CathD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3920835" y="900967"/>
                  <a:ext cx="397519" cy="107129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145Q+CathB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4329540" y="1358712"/>
                  <a:ext cx="397519" cy="585843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Vector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 rot="16200000">
                <a:off x="-432111" y="7351104"/>
                <a:ext cx="11108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Transfection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79"/>
            <p:cNvGrpSpPr/>
            <p:nvPr/>
          </p:nvGrpSpPr>
          <p:grpSpPr>
            <a:xfrm>
              <a:off x="3369677" y="7110662"/>
              <a:ext cx="3505196" cy="1880934"/>
              <a:chOff x="3369677" y="7110662"/>
              <a:chExt cx="3505196" cy="1880934"/>
            </a:xfrm>
          </p:grpSpPr>
          <p:grpSp>
            <p:nvGrpSpPr>
              <p:cNvPr id="6" name="Group 61"/>
              <p:cNvGrpSpPr/>
              <p:nvPr/>
            </p:nvGrpSpPr>
            <p:grpSpPr>
              <a:xfrm>
                <a:off x="3598275" y="7178188"/>
                <a:ext cx="3276598" cy="1813408"/>
                <a:chOff x="2819400" y="2895341"/>
                <a:chExt cx="3465387" cy="2273009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4057562" y="3564359"/>
                  <a:ext cx="390612" cy="555767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9" name="Group 29"/>
                <p:cNvGrpSpPr/>
                <p:nvPr/>
              </p:nvGrpSpPr>
              <p:grpSpPr>
                <a:xfrm>
                  <a:off x="2819400" y="2895341"/>
                  <a:ext cx="3465387" cy="2273009"/>
                  <a:chOff x="2819400" y="2895341"/>
                  <a:chExt cx="3465387" cy="2273009"/>
                </a:xfrm>
              </p:grpSpPr>
              <p:grpSp>
                <p:nvGrpSpPr>
                  <p:cNvPr id="10" name="Group 28"/>
                  <p:cNvGrpSpPr/>
                  <p:nvPr/>
                </p:nvGrpSpPr>
                <p:grpSpPr>
                  <a:xfrm>
                    <a:off x="2819400" y="4100330"/>
                    <a:ext cx="3465387" cy="1068020"/>
                    <a:chOff x="2819400" y="4100330"/>
                    <a:chExt cx="3465387" cy="1068020"/>
                  </a:xfrm>
                </p:grpSpPr>
                <p:pic>
                  <p:nvPicPr>
                    <p:cNvPr id="17" name="Picture 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2819400" y="4100330"/>
                      <a:ext cx="2755663" cy="50562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pic>
                  <p:nvPicPr>
                    <p:cNvPr id="18" name="Picture 5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/>
                    <a:srcRect b="20422"/>
                    <a:stretch>
                      <a:fillRect/>
                    </a:stretch>
                  </p:blipFill>
                  <p:spPr bwMode="auto">
                    <a:xfrm>
                      <a:off x="2819400" y="4665335"/>
                      <a:ext cx="2765438" cy="5030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19" name="TextBox 18"/>
                    <p:cNvSpPr txBox="1"/>
                    <p:nvPr/>
                  </p:nvSpPr>
                  <p:spPr>
                    <a:xfrm>
                      <a:off x="5509667" y="4117717"/>
                      <a:ext cx="775120" cy="347203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calnexin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20" name="TextBox 25"/>
                    <p:cNvSpPr txBox="1"/>
                    <p:nvPr/>
                  </p:nvSpPr>
                  <p:spPr>
                    <a:xfrm>
                      <a:off x="5559473" y="4731008"/>
                      <a:ext cx="725313" cy="3472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l-GR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β</a:t>
                      </a:r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actin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2912330" y="3619987"/>
                    <a:ext cx="390612" cy="459322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3315282" y="2972408"/>
                    <a:ext cx="390612" cy="1114346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23Q+CathD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3705509" y="2992528"/>
                    <a:ext cx="390612" cy="1104298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23Q+CathB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4443548" y="2909851"/>
                    <a:ext cx="390612" cy="1210791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145Q+CathD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816808" y="2895341"/>
                    <a:ext cx="390612" cy="1200745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145Q+CathB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5185828" y="3443823"/>
                    <a:ext cx="390612" cy="656631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Vector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sp>
            <p:nvSpPr>
              <p:cNvPr id="7" name="TextBox 6"/>
              <p:cNvSpPr txBox="1"/>
              <p:nvPr/>
            </p:nvSpPr>
            <p:spPr>
              <a:xfrm rot="16200000">
                <a:off x="2952773" y="7527566"/>
                <a:ext cx="11108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Transfection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0" y="3048000"/>
            <a:ext cx="6144126" cy="1693974"/>
            <a:chOff x="-48126" y="5875422"/>
            <a:chExt cx="6144126" cy="1693974"/>
          </a:xfrm>
        </p:grpSpPr>
        <p:grpSp>
          <p:nvGrpSpPr>
            <p:cNvPr id="35" name="Group 51"/>
            <p:cNvGrpSpPr/>
            <p:nvPr/>
          </p:nvGrpSpPr>
          <p:grpSpPr>
            <a:xfrm>
              <a:off x="23562" y="6151648"/>
              <a:ext cx="3152775" cy="1002652"/>
              <a:chOff x="805318" y="635420"/>
              <a:chExt cx="6242061" cy="2519068"/>
            </a:xfrm>
          </p:grpSpPr>
          <p:grpSp>
            <p:nvGrpSpPr>
              <p:cNvPr id="42" name="Group 8"/>
              <p:cNvGrpSpPr/>
              <p:nvPr/>
            </p:nvGrpSpPr>
            <p:grpSpPr>
              <a:xfrm>
                <a:off x="805318" y="1567922"/>
                <a:ext cx="6242061" cy="1556278"/>
                <a:chOff x="805318" y="1882247"/>
                <a:chExt cx="6242061" cy="1556278"/>
              </a:xfrm>
            </p:grpSpPr>
            <p:pic>
              <p:nvPicPr>
                <p:cNvPr id="50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1905000" y="1882247"/>
                  <a:ext cx="5105400" cy="6418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1" name="Picture 3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057400" y="2743200"/>
                  <a:ext cx="4989979" cy="6953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2" name="TextBox 51"/>
                <p:cNvSpPr txBox="1"/>
                <p:nvPr/>
              </p:nvSpPr>
              <p:spPr>
                <a:xfrm>
                  <a:off x="805318" y="2074483"/>
                  <a:ext cx="1285994" cy="6959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250 </a:t>
                  </a:r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kD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43" name="Straight Connector 42"/>
              <p:cNvCxnSpPr/>
              <p:nvPr/>
            </p:nvCxnSpPr>
            <p:spPr>
              <a:xfrm>
                <a:off x="2362200" y="1395530"/>
                <a:ext cx="13716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3962401" y="1395530"/>
                <a:ext cx="13716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5562600" y="1401198"/>
                <a:ext cx="13716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2603999" y="635420"/>
                <a:ext cx="1076528" cy="6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mock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4057551" y="635420"/>
                <a:ext cx="1225693" cy="6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CathD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5702191" y="635420"/>
                <a:ext cx="1209825" cy="6959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CathB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53833" y="2458556"/>
                <a:ext cx="1273299" cy="69593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l-GR" sz="1200" b="1" dirty="0">
                    <a:latin typeface="Times New Roman" pitchFamily="18" charset="0"/>
                    <a:cs typeface="Times New Roman" pitchFamily="18" charset="0"/>
                  </a:rPr>
                  <a:t>β</a:t>
                </a:r>
                <a:r>
                  <a:rPr lang="en-US" sz="1200" b="1" dirty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1200" b="1" dirty="0" err="1">
                    <a:latin typeface="Times New Roman" pitchFamily="18" charset="0"/>
                    <a:cs typeface="Times New Roman" pitchFamily="18" charset="0"/>
                  </a:rPr>
                  <a:t>actin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6" name="Group 110"/>
            <p:cNvGrpSpPr/>
            <p:nvPr/>
          </p:nvGrpSpPr>
          <p:grpSpPr>
            <a:xfrm>
              <a:off x="3657600" y="5875422"/>
              <a:ext cx="2438400" cy="1693974"/>
              <a:chOff x="4038600" y="6172200"/>
              <a:chExt cx="2590800" cy="1828800"/>
            </a:xfrm>
          </p:grpSpPr>
          <p:graphicFrame>
            <p:nvGraphicFramePr>
              <p:cNvPr id="38" name="Chart 37"/>
              <p:cNvGraphicFramePr/>
              <p:nvPr/>
            </p:nvGraphicFramePr>
            <p:xfrm>
              <a:off x="4038600" y="6172200"/>
              <a:ext cx="2590800" cy="1828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39" name="Rectangle 38"/>
              <p:cNvSpPr/>
              <p:nvPr/>
            </p:nvSpPr>
            <p:spPr>
              <a:xfrm>
                <a:off x="4825666" y="7672213"/>
                <a:ext cx="577723" cy="299046"/>
              </a:xfrm>
              <a:prstGeom prst="rect">
                <a:avLst/>
              </a:prstGeom>
            </p:spPr>
            <p:txBody>
              <a:bodyPr vert="horz" wrap="none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mock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5321468" y="7682667"/>
                <a:ext cx="657773" cy="299046"/>
              </a:xfrm>
              <a:prstGeom prst="rect">
                <a:avLst/>
              </a:prstGeom>
            </p:spPr>
            <p:txBody>
              <a:bodyPr vert="horz" wrap="none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CathD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900488" y="7681797"/>
                <a:ext cx="649257" cy="299046"/>
              </a:xfrm>
              <a:prstGeom prst="rect">
                <a:avLst/>
              </a:prstGeom>
            </p:spPr>
            <p:txBody>
              <a:bodyPr vert="horz" wrap="none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CathB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-48126" y="60314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-76200" y="4888468"/>
            <a:ext cx="6858000" cy="2770829"/>
            <a:chOff x="134349" y="7033736"/>
            <a:chExt cx="6858000" cy="2770829"/>
          </a:xfrm>
        </p:grpSpPr>
        <p:sp>
          <p:nvSpPr>
            <p:cNvPr id="54" name="TextBox 53"/>
            <p:cNvSpPr txBox="1"/>
            <p:nvPr/>
          </p:nvSpPr>
          <p:spPr>
            <a:xfrm>
              <a:off x="134349" y="7033736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5" name="Group 156"/>
            <p:cNvGrpSpPr/>
            <p:nvPr/>
          </p:nvGrpSpPr>
          <p:grpSpPr>
            <a:xfrm>
              <a:off x="2400301" y="7267557"/>
              <a:ext cx="2324099" cy="2302396"/>
              <a:chOff x="2046872" y="7267557"/>
              <a:chExt cx="2400801" cy="2302396"/>
            </a:xfrm>
          </p:grpSpPr>
          <p:grpSp>
            <p:nvGrpSpPr>
              <p:cNvPr id="76" name="Group 142"/>
              <p:cNvGrpSpPr/>
              <p:nvPr/>
            </p:nvGrpSpPr>
            <p:grpSpPr>
              <a:xfrm>
                <a:off x="2046872" y="7267557"/>
                <a:ext cx="2400801" cy="2302396"/>
                <a:chOff x="4353939" y="7239404"/>
                <a:chExt cx="2656461" cy="1749554"/>
              </a:xfrm>
            </p:grpSpPr>
            <p:grpSp>
              <p:nvGrpSpPr>
                <p:cNvPr id="78" name="Group 140"/>
                <p:cNvGrpSpPr/>
                <p:nvPr/>
              </p:nvGrpSpPr>
              <p:grpSpPr>
                <a:xfrm>
                  <a:off x="4495800" y="7391400"/>
                  <a:ext cx="2514600" cy="1597558"/>
                  <a:chOff x="4114800" y="7391400"/>
                  <a:chExt cx="2514600" cy="1597558"/>
                </a:xfrm>
              </p:grpSpPr>
              <p:graphicFrame>
                <p:nvGraphicFramePr>
                  <p:cNvPr id="80" name="Chart 79"/>
                  <p:cNvGraphicFramePr/>
                  <p:nvPr/>
                </p:nvGraphicFramePr>
                <p:xfrm>
                  <a:off x="4114800" y="7391400"/>
                  <a:ext cx="2514600" cy="114300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9"/>
                  </a:graphicData>
                </a:graphic>
              </p:graphicFrame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4725134" y="8312255"/>
                    <a:ext cx="422149" cy="278457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5323926" y="8312243"/>
                    <a:ext cx="422149" cy="675556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23Q+CathD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5966267" y="8319493"/>
                    <a:ext cx="422149" cy="669465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23Q+CathB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79" name="TextBox 78"/>
                <p:cNvSpPr txBox="1"/>
                <p:nvPr/>
              </p:nvSpPr>
              <p:spPr>
                <a:xfrm>
                  <a:off x="4353939" y="7239404"/>
                  <a:ext cx="309944" cy="946738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Fold change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7" name="TextBox 76"/>
              <p:cNvSpPr txBox="1"/>
              <p:nvPr/>
            </p:nvSpPr>
            <p:spPr>
              <a:xfrm>
                <a:off x="3048000" y="7553325"/>
                <a:ext cx="9060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Htt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mRNA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6" name="Group 155"/>
            <p:cNvGrpSpPr/>
            <p:nvPr/>
          </p:nvGrpSpPr>
          <p:grpSpPr>
            <a:xfrm>
              <a:off x="4514850" y="7268280"/>
              <a:ext cx="2477499" cy="2377109"/>
              <a:chOff x="4363958" y="7268280"/>
              <a:chExt cx="2590291" cy="2377109"/>
            </a:xfrm>
          </p:grpSpPr>
          <p:grpSp>
            <p:nvGrpSpPr>
              <p:cNvPr id="68" name="Group 144"/>
              <p:cNvGrpSpPr/>
              <p:nvPr/>
            </p:nvGrpSpPr>
            <p:grpSpPr>
              <a:xfrm>
                <a:off x="4363958" y="7268280"/>
                <a:ext cx="2590291" cy="2377109"/>
                <a:chOff x="2082345" y="7315668"/>
                <a:chExt cx="2261055" cy="1812212"/>
              </a:xfrm>
            </p:grpSpPr>
            <p:grpSp>
              <p:nvGrpSpPr>
                <p:cNvPr id="70" name="Group 135"/>
                <p:cNvGrpSpPr/>
                <p:nvPr/>
              </p:nvGrpSpPr>
              <p:grpSpPr>
                <a:xfrm>
                  <a:off x="2209800" y="7467600"/>
                  <a:ext cx="2133600" cy="1660280"/>
                  <a:chOff x="3200400" y="7467600"/>
                  <a:chExt cx="2133600" cy="1660280"/>
                </a:xfrm>
              </p:grpSpPr>
              <p:graphicFrame>
                <p:nvGraphicFramePr>
                  <p:cNvPr id="72" name="Chart 71"/>
                  <p:cNvGraphicFramePr/>
                  <p:nvPr/>
                </p:nvGraphicFramePr>
                <p:xfrm>
                  <a:off x="3200400" y="7467600"/>
                  <a:ext cx="2133600" cy="1143000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10"/>
                  </a:graphicData>
                </a:graphic>
              </p:graphicFrame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3699616" y="8391463"/>
                    <a:ext cx="337066" cy="338023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145Q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4255959" y="8391463"/>
                    <a:ext cx="337066" cy="736417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145Q+CathD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75" name="TextBox 74"/>
                  <p:cNvSpPr txBox="1"/>
                  <p:nvPr/>
                </p:nvSpPr>
                <p:spPr>
                  <a:xfrm>
                    <a:off x="4788179" y="8391460"/>
                    <a:ext cx="337066" cy="730306"/>
                  </a:xfrm>
                  <a:prstGeom prst="rect">
                    <a:avLst/>
                  </a:prstGeom>
                  <a:noFill/>
                </p:spPr>
                <p:txBody>
                  <a:bodyPr vert="vert270"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145Q+CathB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71" name="TextBox 70"/>
                <p:cNvSpPr txBox="1"/>
                <p:nvPr/>
              </p:nvSpPr>
              <p:spPr>
                <a:xfrm>
                  <a:off x="2082345" y="7315668"/>
                  <a:ext cx="309945" cy="946739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Fold change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69" name="TextBox 68"/>
              <p:cNvSpPr txBox="1"/>
              <p:nvPr/>
            </p:nvSpPr>
            <p:spPr>
              <a:xfrm>
                <a:off x="5410200" y="7562850"/>
                <a:ext cx="9060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Htt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mRNA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7" name="Group 158"/>
            <p:cNvGrpSpPr/>
            <p:nvPr/>
          </p:nvGrpSpPr>
          <p:grpSpPr>
            <a:xfrm>
              <a:off x="295275" y="7476926"/>
              <a:ext cx="2286000" cy="2327639"/>
              <a:chOff x="295275" y="7476926"/>
              <a:chExt cx="2286000" cy="2327639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600935" y="8774668"/>
                <a:ext cx="369332" cy="1029897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Transfections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: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9" name="Group 145"/>
              <p:cNvGrpSpPr/>
              <p:nvPr/>
            </p:nvGrpSpPr>
            <p:grpSpPr>
              <a:xfrm>
                <a:off x="295275" y="7476926"/>
                <a:ext cx="2286000" cy="1773989"/>
                <a:chOff x="295275" y="7905551"/>
                <a:chExt cx="2286000" cy="1773989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1256158" y="7981176"/>
                  <a:ext cx="90601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Htt</a:t>
                  </a:r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 mRNA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grpSp>
              <p:nvGrpSpPr>
                <p:cNvPr id="61" name="Group 154"/>
                <p:cNvGrpSpPr/>
                <p:nvPr/>
              </p:nvGrpSpPr>
              <p:grpSpPr>
                <a:xfrm>
                  <a:off x="295275" y="7905551"/>
                  <a:ext cx="2286000" cy="1773989"/>
                  <a:chOff x="76200" y="7162795"/>
                  <a:chExt cx="2286000" cy="1773989"/>
                </a:xfrm>
              </p:grpSpPr>
              <p:grpSp>
                <p:nvGrpSpPr>
                  <p:cNvPr id="62" name="Group 130"/>
                  <p:cNvGrpSpPr/>
                  <p:nvPr/>
                </p:nvGrpSpPr>
                <p:grpSpPr>
                  <a:xfrm>
                    <a:off x="260468" y="7162795"/>
                    <a:ext cx="2101732" cy="1773989"/>
                    <a:chOff x="4114800" y="5943600"/>
                    <a:chExt cx="2209800" cy="1246471"/>
                  </a:xfrm>
                </p:grpSpPr>
                <p:graphicFrame>
                  <p:nvGraphicFramePr>
                    <p:cNvPr id="64" name="Chart 63"/>
                    <p:cNvGraphicFramePr/>
                    <p:nvPr/>
                  </p:nvGraphicFramePr>
                  <p:xfrm>
                    <a:off x="4114800" y="5943600"/>
                    <a:ext cx="2209800" cy="1066800"/>
                  </p:xfrm>
                  <a:graphic>
                    <a:graphicData uri="http://schemas.openxmlformats.org/drawingml/2006/chart">
                      <c:chart xmlns:c="http://schemas.openxmlformats.org/drawingml/2006/chart" xmlns:r="http://schemas.openxmlformats.org/officeDocument/2006/relationships" r:id="rId11"/>
                    </a:graphicData>
                  </a:graphic>
                </p:graphicFrame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4634767" y="6825698"/>
                      <a:ext cx="388323" cy="317175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mock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66" name="Rectangle 65"/>
                    <p:cNvSpPr/>
                    <p:nvPr/>
                  </p:nvSpPr>
                  <p:spPr>
                    <a:xfrm>
                      <a:off x="5189589" y="6819959"/>
                      <a:ext cx="388323" cy="370112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CathD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sp>
                  <p:nvSpPr>
                    <p:cNvPr id="67" name="Rectangle 66"/>
                    <p:cNvSpPr/>
                    <p:nvPr/>
                  </p:nvSpPr>
                  <p:spPr>
                    <a:xfrm>
                      <a:off x="5726872" y="6822466"/>
                      <a:ext cx="388323" cy="364480"/>
                    </a:xfrm>
                    <a:prstGeom prst="rect">
                      <a:avLst/>
                    </a:prstGeom>
                  </p:spPr>
                  <p:txBody>
                    <a:bodyPr vert="vert270" wrap="none">
                      <a:spAutoFit/>
                    </a:bodyPr>
                    <a:lstStyle/>
                    <a:p>
                      <a:r>
                        <a:rPr lang="en-US" sz="1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CathB</a:t>
                      </a:r>
                      <a:endParaRPr lang="en-US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63" name="TextBox 62"/>
                  <p:cNvSpPr txBox="1"/>
                  <p:nvPr/>
                </p:nvSpPr>
                <p:spPr>
                  <a:xfrm>
                    <a:off x="76200" y="7212494"/>
                    <a:ext cx="369332" cy="1017300"/>
                  </a:xfrm>
                  <a:prstGeom prst="rect">
                    <a:avLst/>
                  </a:prstGeom>
                  <a:noFill/>
                </p:spPr>
                <p:txBody>
                  <a:bodyPr vert="vert270" wrap="square" rtlCol="0">
                    <a:spAutoFit/>
                  </a:bodyPr>
                  <a:lstStyle/>
                  <a:p>
                    <a:r>
                      <a:rPr lang="en-US" sz="1200" b="1" dirty="0" smtClean="0">
                        <a:latin typeface="Times New Roman" pitchFamily="18" charset="0"/>
                        <a:cs typeface="Times New Roman" pitchFamily="18" charset="0"/>
                      </a:rPr>
                      <a:t>Fold change</a:t>
                    </a:r>
                    <a:endParaRPr lang="en-US" sz="1200" b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</p:grpSp>
      </p:grpSp>
      <p:sp>
        <p:nvSpPr>
          <p:cNvPr id="85" name="TextBox 84"/>
          <p:cNvSpPr txBox="1"/>
          <p:nvPr/>
        </p:nvSpPr>
        <p:spPr>
          <a:xfrm>
            <a:off x="0" y="0"/>
            <a:ext cx="284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Additional File 1 Figure S1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600" y="1147012"/>
            <a:ext cx="6172200" cy="3036540"/>
            <a:chOff x="-76200" y="6031260"/>
            <a:chExt cx="6172200" cy="3036540"/>
          </a:xfrm>
        </p:grpSpPr>
        <p:grpSp>
          <p:nvGrpSpPr>
            <p:cNvPr id="3" name="Group 77"/>
            <p:cNvGrpSpPr/>
            <p:nvPr/>
          </p:nvGrpSpPr>
          <p:grpSpPr>
            <a:xfrm>
              <a:off x="-76200" y="6031260"/>
              <a:ext cx="2819400" cy="2985245"/>
              <a:chOff x="-76200" y="5791200"/>
              <a:chExt cx="2819400" cy="2985245"/>
            </a:xfrm>
          </p:grpSpPr>
          <p:grpSp>
            <p:nvGrpSpPr>
              <p:cNvPr id="4" name="Group 61"/>
              <p:cNvGrpSpPr/>
              <p:nvPr/>
            </p:nvGrpSpPr>
            <p:grpSpPr>
              <a:xfrm>
                <a:off x="-76200" y="5867400"/>
                <a:ext cx="2819400" cy="2909045"/>
                <a:chOff x="0" y="5867400"/>
                <a:chExt cx="3352800" cy="2909045"/>
              </a:xfrm>
            </p:grpSpPr>
            <p:graphicFrame>
              <p:nvGraphicFramePr>
                <p:cNvPr id="17" name="Chart 16"/>
                <p:cNvGraphicFramePr/>
                <p:nvPr/>
              </p:nvGraphicFramePr>
              <p:xfrm>
                <a:off x="0" y="5867400"/>
                <a:ext cx="3352800" cy="22098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sp>
              <p:nvSpPr>
                <p:cNvPr id="18" name="TextBox 17"/>
                <p:cNvSpPr txBox="1"/>
                <p:nvPr/>
              </p:nvSpPr>
              <p:spPr>
                <a:xfrm>
                  <a:off x="966112" y="7804013"/>
                  <a:ext cx="439206" cy="366447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23Q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482213" y="7814775"/>
                  <a:ext cx="439206" cy="889026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23Q+CathD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2720714" y="7810475"/>
                  <a:ext cx="439206" cy="965970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145Q+CathD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2121395" y="7824146"/>
                  <a:ext cx="439206" cy="443391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570056" y="5957832"/>
                  <a:ext cx="3568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773344" y="6003888"/>
                  <a:ext cx="3568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1219200" y="5791200"/>
                <a:ext cx="11176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CathD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mRNA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5" name="Group 78"/>
            <p:cNvGrpSpPr/>
            <p:nvPr/>
          </p:nvGrpSpPr>
          <p:grpSpPr>
            <a:xfrm>
              <a:off x="3276600" y="6057221"/>
              <a:ext cx="2819400" cy="3010579"/>
              <a:chOff x="3276600" y="5817161"/>
              <a:chExt cx="2819400" cy="3010579"/>
            </a:xfrm>
          </p:grpSpPr>
          <p:grpSp>
            <p:nvGrpSpPr>
              <p:cNvPr id="6" name="Group 60"/>
              <p:cNvGrpSpPr/>
              <p:nvPr/>
            </p:nvGrpSpPr>
            <p:grpSpPr>
              <a:xfrm>
                <a:off x="3276600" y="5817161"/>
                <a:ext cx="2819400" cy="3010579"/>
                <a:chOff x="3505200" y="5867400"/>
                <a:chExt cx="3352800" cy="3010579"/>
              </a:xfrm>
            </p:grpSpPr>
            <p:graphicFrame>
              <p:nvGraphicFramePr>
                <p:cNvPr id="8" name="Chart 7"/>
                <p:cNvGraphicFramePr/>
                <p:nvPr/>
              </p:nvGraphicFramePr>
              <p:xfrm>
                <a:off x="3505200" y="5867400"/>
                <a:ext cx="3352800" cy="2286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9" name="TextBox 8"/>
                <p:cNvSpPr txBox="1"/>
                <p:nvPr/>
              </p:nvSpPr>
              <p:spPr>
                <a:xfrm>
                  <a:off x="4495801" y="7898100"/>
                  <a:ext cx="439206" cy="366447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23Q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049296" y="7920712"/>
                  <a:ext cx="439206" cy="881010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23Q+CathB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6250531" y="7920024"/>
                  <a:ext cx="439206" cy="957955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145Q+CathB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651274" y="7894035"/>
                  <a:ext cx="439206" cy="443391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145Q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157380" y="6368976"/>
                  <a:ext cx="3568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236612" y="6023984"/>
                  <a:ext cx="3568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*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>
                <a:off x="4572000" y="5867400"/>
                <a:ext cx="11095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CathB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 mRNA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0" y="0"/>
            <a:ext cx="284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Additional File 1 Figure S2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457200" y="914400"/>
            <a:ext cx="4190999" cy="3554970"/>
            <a:chOff x="1219200" y="1524000"/>
            <a:chExt cx="4190999" cy="3554970"/>
          </a:xfrm>
        </p:grpSpPr>
        <p:grpSp>
          <p:nvGrpSpPr>
            <p:cNvPr id="27" name="Group 26"/>
            <p:cNvGrpSpPr/>
            <p:nvPr/>
          </p:nvGrpSpPr>
          <p:grpSpPr>
            <a:xfrm>
              <a:off x="1447800" y="1524000"/>
              <a:ext cx="2590800" cy="1175357"/>
              <a:chOff x="845130" y="923608"/>
              <a:chExt cx="2590800" cy="1175357"/>
            </a:xfrm>
          </p:grpSpPr>
          <p:grpSp>
            <p:nvGrpSpPr>
              <p:cNvPr id="39" name="Group 17"/>
              <p:cNvGrpSpPr/>
              <p:nvPr/>
            </p:nvGrpSpPr>
            <p:grpSpPr>
              <a:xfrm>
                <a:off x="1431758" y="923608"/>
                <a:ext cx="2004172" cy="1175357"/>
                <a:chOff x="6079958" y="1221483"/>
                <a:chExt cx="2004172" cy="1175357"/>
              </a:xfrm>
            </p:grpSpPr>
            <p:pic>
              <p:nvPicPr>
                <p:cNvPr id="43" name="Picture 8"/>
                <p:cNvPicPr/>
                <p:nvPr/>
              </p:nvPicPr>
              <p:blipFill>
                <a:blip r:embed="rId2" cstate="print">
                  <a:grayscl/>
                </a:blip>
                <a:srcRect l="31579" t="54546" r="21053" b="36363"/>
                <a:stretch>
                  <a:fillRect/>
                </a:stretch>
              </p:blipFill>
              <p:spPr bwMode="auto">
                <a:xfrm>
                  <a:off x="6079958" y="2035894"/>
                  <a:ext cx="1988130" cy="36094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9"/>
                <p:cNvPicPr/>
                <p:nvPr/>
              </p:nvPicPr>
              <p:blipFill>
                <a:blip r:embed="rId2" cstate="print">
                  <a:grayscl/>
                </a:blip>
                <a:srcRect l="28571" t="25000" r="23810" b="61364"/>
                <a:stretch>
                  <a:fillRect/>
                </a:stretch>
              </p:blipFill>
              <p:spPr bwMode="auto">
                <a:xfrm>
                  <a:off x="6096000" y="1482440"/>
                  <a:ext cx="1988130" cy="49876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" name="TextBox 10"/>
                <p:cNvSpPr txBox="1"/>
                <p:nvPr/>
              </p:nvSpPr>
              <p:spPr>
                <a:xfrm>
                  <a:off x="6227984" y="1237525"/>
                  <a:ext cx="54373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mock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6" name="TextBox 11"/>
                <p:cNvSpPr txBox="1"/>
                <p:nvPr/>
              </p:nvSpPr>
              <p:spPr>
                <a:xfrm>
                  <a:off x="6774508" y="1221483"/>
                  <a:ext cx="6190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7" name="TextBox 12"/>
                <p:cNvSpPr txBox="1"/>
                <p:nvPr/>
              </p:nvSpPr>
              <p:spPr>
                <a:xfrm>
                  <a:off x="7407444" y="1237798"/>
                  <a:ext cx="61106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0" name="TextBox 5"/>
              <p:cNvSpPr txBox="1"/>
              <p:nvPr/>
            </p:nvSpPr>
            <p:spPr>
              <a:xfrm>
                <a:off x="919143" y="1224669"/>
                <a:ext cx="5725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LC3 I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TextBox 6"/>
              <p:cNvSpPr txBox="1"/>
              <p:nvPr/>
            </p:nvSpPr>
            <p:spPr>
              <a:xfrm>
                <a:off x="861531" y="1428474"/>
                <a:ext cx="6319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LC3 II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7"/>
              <p:cNvSpPr txBox="1"/>
              <p:nvPr/>
            </p:nvSpPr>
            <p:spPr>
              <a:xfrm>
                <a:off x="845130" y="1774113"/>
                <a:ext cx="64312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b="1" dirty="0" smtClean="0">
                    <a:latin typeface="Times New Roman" pitchFamily="18" charset="0"/>
                    <a:cs typeface="Times New Roman" pitchFamily="18" charset="0"/>
                  </a:rPr>
                  <a:t>β</a:t>
                </a:r>
                <a:r>
                  <a:rPr lang="en-US" sz="1200" b="1" dirty="0" smtClean="0">
                    <a:latin typeface="Times New Roman" pitchFamily="18" charset="0"/>
                    <a:cs typeface="Times New Roman" pitchFamily="18" charset="0"/>
                  </a:rPr>
                  <a:t>-</a:t>
                </a:r>
                <a:r>
                  <a:rPr lang="en-US" sz="1200" b="1" dirty="0" err="1" smtClean="0">
                    <a:latin typeface="Times New Roman" pitchFamily="18" charset="0"/>
                    <a:cs typeface="Times New Roman" pitchFamily="18" charset="0"/>
                  </a:rPr>
                  <a:t>actin</a:t>
                </a:r>
                <a:endParaRPr 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8" name="Group 29"/>
            <p:cNvGrpSpPr/>
            <p:nvPr/>
          </p:nvGrpSpPr>
          <p:grpSpPr>
            <a:xfrm>
              <a:off x="1219200" y="2895600"/>
              <a:ext cx="4190999" cy="2183370"/>
              <a:chOff x="0" y="3200400"/>
              <a:chExt cx="6019800" cy="2793362"/>
            </a:xfrm>
          </p:grpSpPr>
          <p:grpSp>
            <p:nvGrpSpPr>
              <p:cNvPr id="29" name="Group 27"/>
              <p:cNvGrpSpPr/>
              <p:nvPr/>
            </p:nvGrpSpPr>
            <p:grpSpPr>
              <a:xfrm>
                <a:off x="0" y="3200400"/>
                <a:ext cx="3048000" cy="2793362"/>
                <a:chOff x="457200" y="3200400"/>
                <a:chExt cx="2590800" cy="2793362"/>
              </a:xfrm>
            </p:grpSpPr>
            <p:graphicFrame>
              <p:nvGraphicFramePr>
                <p:cNvPr id="35" name="Chart 34"/>
                <p:cNvGraphicFramePr/>
                <p:nvPr/>
              </p:nvGraphicFramePr>
              <p:xfrm>
                <a:off x="457200" y="3200400"/>
                <a:ext cx="2590800" cy="27432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36" name="TextBox 35"/>
                <p:cNvSpPr txBox="1"/>
                <p:nvPr/>
              </p:nvSpPr>
              <p:spPr>
                <a:xfrm>
                  <a:off x="1224725" y="5442643"/>
                  <a:ext cx="369332" cy="451407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mock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838029" y="5467015"/>
                  <a:ext cx="369332" cy="526747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403513" y="5454830"/>
                  <a:ext cx="369332" cy="518732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0" name="Group 28"/>
              <p:cNvGrpSpPr/>
              <p:nvPr/>
            </p:nvGrpSpPr>
            <p:grpSpPr>
              <a:xfrm>
                <a:off x="3124200" y="3429000"/>
                <a:ext cx="2895600" cy="2564762"/>
                <a:chOff x="3276600" y="3429000"/>
                <a:chExt cx="2438400" cy="2564762"/>
              </a:xfrm>
            </p:grpSpPr>
            <p:graphicFrame>
              <p:nvGraphicFramePr>
                <p:cNvPr id="31" name="Chart 30"/>
                <p:cNvGraphicFramePr/>
                <p:nvPr/>
              </p:nvGraphicFramePr>
              <p:xfrm>
                <a:off x="3276600" y="3429000"/>
                <a:ext cx="2438400" cy="25146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32" name="TextBox 31"/>
                <p:cNvSpPr txBox="1"/>
                <p:nvPr/>
              </p:nvSpPr>
              <p:spPr>
                <a:xfrm>
                  <a:off x="4037798" y="5442643"/>
                  <a:ext cx="369332" cy="451407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smtClean="0">
                      <a:latin typeface="Times New Roman" pitchFamily="18" charset="0"/>
                      <a:cs typeface="Times New Roman" pitchFamily="18" charset="0"/>
                    </a:rPr>
                    <a:t>mock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4593221" y="5467015"/>
                  <a:ext cx="369332" cy="526747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CathD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5122099" y="5467015"/>
                  <a:ext cx="369332" cy="518731"/>
                </a:xfrm>
                <a:prstGeom prst="rect">
                  <a:avLst/>
                </a:prstGeom>
                <a:noFill/>
              </p:spPr>
              <p:txBody>
                <a:bodyPr vert="vert270" wrap="none" rtlCol="0">
                  <a:spAutoFit/>
                </a:bodyPr>
                <a:lstStyle/>
                <a:p>
                  <a:r>
                    <a:rPr lang="en-US" sz="1200" b="1" dirty="0" err="1" smtClean="0">
                      <a:latin typeface="Times New Roman" pitchFamily="18" charset="0"/>
                      <a:cs typeface="Times New Roman" pitchFamily="18" charset="0"/>
                    </a:rPr>
                    <a:t>CathB</a:t>
                  </a:r>
                  <a:endParaRPr lang="en-US" sz="12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49" name="TextBox 48"/>
          <p:cNvSpPr txBox="1"/>
          <p:nvPr/>
        </p:nvSpPr>
        <p:spPr>
          <a:xfrm>
            <a:off x="0" y="0"/>
            <a:ext cx="284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Additional File 1 Figure S3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192</Words>
  <Application>Microsoft Office PowerPoint</Application>
  <PresentationFormat>On-screen Show (4:3)</PresentationFormat>
  <Paragraphs>132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UAB Dept of Pathology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qiuli</dc:creator>
  <cp:lastModifiedBy>zhanja</cp:lastModifiedBy>
  <cp:revision>16</cp:revision>
  <dcterms:created xsi:type="dcterms:W3CDTF">2011-05-04T16:27:21Z</dcterms:created>
  <dcterms:modified xsi:type="dcterms:W3CDTF">2011-05-25T12:38:43Z</dcterms:modified>
</cp:coreProperties>
</file>