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6858000" cy="9144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317" autoAdjust="0"/>
    <p:restoredTop sz="98871" autoAdjust="0"/>
  </p:normalViewPr>
  <p:slideViewPr>
    <p:cSldViewPr snapToGrid="0">
      <p:cViewPr>
        <p:scale>
          <a:sx n="110" d="100"/>
          <a:sy n="110" d="100"/>
        </p:scale>
        <p:origin x="-990" y="-72"/>
      </p:cViewPr>
      <p:guideLst>
        <p:guide orient="horz" pos="2880"/>
        <p:guide pos="216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3" tIns="45712" rIns="91423" bIns="4571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3" tIns="45712" rIns="91423" bIns="4571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BBF75B7-AFFC-4958-A6F7-46B2BC41DE90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3" tIns="45712" rIns="91423" bIns="45712" rtlCol="0" anchor="ctr"/>
          <a:lstStyle/>
          <a:p>
            <a:pPr lvl="0"/>
            <a:endParaRPr lang="en-US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23" tIns="45712" rIns="91423" bIns="45712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en-US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23" tIns="45712" rIns="91423" bIns="4571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23" tIns="45712" rIns="91423" bIns="4571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EA0D33D-99E7-470B-A863-FEAC81B1F23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ＭＳ Ｐゴシック" pitchFamily="-123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ea typeface="ＭＳ Ｐゴシック"/>
              <a:cs typeface="ＭＳ Ｐゴシック"/>
            </a:endParaRPr>
          </a:p>
        </p:txBody>
      </p:sp>
      <p:sp>
        <p:nvSpPr>
          <p:cNvPr id="3789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A62443-EEEB-42A2-BD2B-AD0FE419DD9C}" type="slidenum">
              <a:rPr lang="en-US">
                <a:ea typeface="ＭＳ Ｐゴシック" pitchFamily="-123" charset="-128"/>
                <a:cs typeface="ＭＳ Ｐゴシック" pitchFamily="-123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DD8B1-FF3D-4809-A20A-92F27574631B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D8E77-B1BD-462F-B927-F85B162C836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E9C60-AB06-449C-8AEF-53E74FF347B7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5D4E8-7D9B-4F37-90D7-E691D05B29B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05C73-DFD3-4958-B188-E03A983FA9E6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EA7F1-305B-4AF6-9C57-8C9BEF358C3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F8CDC-1622-4F6F-8E02-DD574598EE29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F3442-A511-4C53-991D-575FF67101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CF589-E6E9-401A-B599-0F839CE091B7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A9A29-AD8F-464B-B80B-AFBAC4469C8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81FB0-F34E-41C1-ACD7-832271379DE0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CCFEE-46BB-4F7A-9520-4DC06B72353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034A-FDC7-491F-A568-933EF782C9FE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7C049-9A64-419E-8070-DD90F2C623A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5D021-C51B-4679-A32B-5EE7BD44BF13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08D0D-8743-43D5-A0C0-DB3A0DC4675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26C3C-81B3-482A-8BF6-2555E8AA5B30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AAF8B-F35B-468B-A3A5-99C653F8C27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85DC9-F4EC-4559-8F1C-5E129D38DDFE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0992B-2DBF-4E87-AC8B-172CD232413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8A75B-5FB1-46CE-B063-DF3F55D9A43B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90D61-8098-41A9-A6B9-A72005EF5A1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  <a:endParaRPr lang="en-US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0E3A60-F28A-47FA-ACB9-84841312A37C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E37433D-CAAA-464A-8B14-00BF37462B3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23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23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7727"/>
            <a:ext cx="6857999" cy="55399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GB" sz="1000" b="1" dirty="0" smtClean="0">
                <a:latin typeface="Times New Roman" pitchFamily="18" charset="0"/>
                <a:cs typeface="Times New Roman" pitchFamily="18" charset="0"/>
              </a:rPr>
              <a:t>Table S4. Mapping of LNCR </a:t>
            </a:r>
            <a:r>
              <a:rPr lang="en-GB" sz="1000" b="1" dirty="0" err="1" smtClean="0">
                <a:latin typeface="Times New Roman" pitchFamily="18" charset="0"/>
                <a:cs typeface="Times New Roman" pitchFamily="18" charset="0"/>
              </a:rPr>
              <a:t>rasiRNAs</a:t>
            </a:r>
            <a:r>
              <a:rPr lang="en-GB" sz="1000" b="1" dirty="0" smtClean="0">
                <a:latin typeface="Times New Roman" pitchFamily="18" charset="0"/>
                <a:cs typeface="Times New Roman" pitchFamily="18" charset="0"/>
              </a:rPr>
              <a:t> to genomic regions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000" dirty="0" err="1" smtClean="0">
                <a:latin typeface="Times New Roman" pitchFamily="18" charset="0"/>
                <a:cs typeface="Times New Roman" pitchFamily="18" charset="0"/>
              </a:rPr>
              <a:t>Postion</a:t>
            </a:r>
            <a:r>
              <a:rPr lang="en-GB" sz="1000" dirty="0" smtClean="0">
                <a:latin typeface="Times New Roman" pitchFamily="18" charset="0"/>
                <a:cs typeface="Times New Roman" pitchFamily="18" charset="0"/>
              </a:rPr>
              <a:t> of the LNCR </a:t>
            </a:r>
            <a:r>
              <a:rPr lang="en-GB" sz="1000" dirty="0" err="1" smtClean="0">
                <a:latin typeface="Times New Roman" pitchFamily="18" charset="0"/>
                <a:cs typeface="Times New Roman" pitchFamily="18" charset="0"/>
              </a:rPr>
              <a:t>rasiRNAs</a:t>
            </a:r>
            <a:r>
              <a:rPr lang="en-GB" sz="1000" dirty="0" smtClean="0">
                <a:latin typeface="Times New Roman" pitchFamily="18" charset="0"/>
                <a:cs typeface="Times New Roman" pitchFamily="18" charset="0"/>
              </a:rPr>
              <a:t> on some of the </a:t>
            </a:r>
            <a:r>
              <a:rPr lang="en-GB" sz="1000" i="1" dirty="0" smtClean="0"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GB" sz="1000" i="1" dirty="0" err="1" smtClean="0">
                <a:latin typeface="Times New Roman" pitchFamily="18" charset="0"/>
                <a:cs typeface="Times New Roman" pitchFamily="18" charset="0"/>
              </a:rPr>
              <a:t>frugiperda</a:t>
            </a:r>
            <a:r>
              <a:rPr lang="en-GB" sz="1000" dirty="0" smtClean="0">
                <a:latin typeface="Times New Roman" pitchFamily="18" charset="0"/>
                <a:cs typeface="Times New Roman" pitchFamily="18" charset="0"/>
              </a:rPr>
              <a:t> genomic regions that are cloned in bacterial artificial chromosome (BAC) and sequenced. Only perfect matches are presented.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8838" y="6937110"/>
            <a:ext cx="784638" cy="27699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n w="50800"/>
                <a:latin typeface="Times New Roman" pitchFamily="18" charset="0"/>
                <a:ea typeface="+mn-ea"/>
                <a:cs typeface="Times New Roman" pitchFamily="18" charset="0"/>
              </a:rPr>
              <a:t>Cluster 2</a:t>
            </a:r>
          </a:p>
        </p:txBody>
      </p:sp>
      <p:sp>
        <p:nvSpPr>
          <p:cNvPr id="6" name="Rectangle 5"/>
          <p:cNvSpPr/>
          <p:nvPr/>
        </p:nvSpPr>
        <p:spPr>
          <a:xfrm>
            <a:off x="267842" y="433417"/>
            <a:ext cx="806631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ln w="50800"/>
                <a:latin typeface="Times New Roman" pitchFamily="18" charset="0"/>
                <a:ea typeface="+mn-ea"/>
                <a:cs typeface="Times New Roman" pitchFamily="18" charset="0"/>
              </a:rPr>
              <a:t>Cluster</a:t>
            </a:r>
            <a:r>
              <a:rPr lang="fr-FR" sz="1400" b="1" dirty="0">
                <a:ln w="50800"/>
                <a:latin typeface="Times New Roman" pitchFamily="18" charset="0"/>
                <a:ea typeface="+mn-ea"/>
                <a:cs typeface="Times New Roman" pitchFamily="18" charset="0"/>
              </a:rPr>
              <a:t> 1</a:t>
            </a:r>
          </a:p>
        </p:txBody>
      </p:sp>
      <p:graphicFrame>
        <p:nvGraphicFramePr>
          <p:cNvPr id="37484" name="Group 620"/>
          <p:cNvGraphicFramePr>
            <a:graphicFrameLocks noGrp="1"/>
          </p:cNvGraphicFramePr>
          <p:nvPr/>
        </p:nvGraphicFramePr>
        <p:xfrm>
          <a:off x="58738" y="734283"/>
          <a:ext cx="6627812" cy="6223000"/>
        </p:xfrm>
        <a:graphic>
          <a:graphicData uri="http://schemas.openxmlformats.org/drawingml/2006/table">
            <a:tbl>
              <a:tblPr/>
              <a:tblGrid>
                <a:gridCol w="160337"/>
                <a:gridCol w="636803"/>
                <a:gridCol w="645897"/>
                <a:gridCol w="768350"/>
                <a:gridCol w="588963"/>
                <a:gridCol w="625475"/>
                <a:gridCol w="593725"/>
                <a:gridCol w="620712"/>
                <a:gridCol w="638175"/>
                <a:gridCol w="717550"/>
                <a:gridCol w="631825"/>
              </a:tblGrid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LNCR r</a:t>
                      </a:r>
                      <a:r>
                        <a:rPr kumimoji="0" lang="fr-FR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a</a:t>
                      </a:r>
                      <a:r>
                        <a:rPr kumimoji="0" lang="en-US" sz="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siRNA</a:t>
                      </a: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 ID</a:t>
                      </a:r>
                      <a:endParaRPr kumimoji="0" 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83A24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83A24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75E05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75E05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74P15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74P15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28P14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28P14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68P14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0291303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10173-10138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0154593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10175-10140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1192122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10172-10137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0107736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65264-65299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2572-2537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79336-79301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112439-112474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17251-17286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0150035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65271-65306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2814-2849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2565-2530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79329-79294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112446-112481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17258-17293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0291283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65275-65310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2818-2853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35134-35169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2561-2526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79325-79290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112450-112485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17262-17297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0065017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65303-65338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110329-110364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2846-2881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35162-35197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2533-2498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10145-10110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112478-112513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17290-17325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0072866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65300-65335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110326-110361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2536-2501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10148-10113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112475-112510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17287-17322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0661347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10179-10144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0611304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10174-10139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0154566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65273-65308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2816-2851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2563-2528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79327-79292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112448-112483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17260-17295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0171535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65298-65333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110324-110359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2841-2876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35157-35192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2538-2503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10150-10115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112473-112508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17285-17320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0109547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65277-65312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2820-2855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35136-35171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2559-2524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79323-79288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112452-112487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17264-17299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0099316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65268-65303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2812-2846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2568-2533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79332-79297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112443-112478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17255-17290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0057869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65306-65341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110332-110367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2849-2884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35165-35200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2530-2495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10142-10107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112481-112516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17293-17328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0105093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65272-65307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2815-2850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2564-2529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79328-79293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112447-112482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17259-17294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0105102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10176-10141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0099322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10180-10145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0285252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65301-65336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110327-110362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2844-2879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35160-35195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2535-2500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10147-10112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112476-112511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17288-17323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0125293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65274-65309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2817-2852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35133-35168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2562-2527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79326-79291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112449-112484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17261-17296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0146986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10182-10147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0175838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0029718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65294-65329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2837-2872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35153-35188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2542-2507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112469-112504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17281-17316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0051963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10178-10143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0093457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10181-10146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0231851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65276-65311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2819-2854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35135-35170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2560-2525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79324-79289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112451-112486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17263-17298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0164342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10189-10154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0158959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10183-10148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0087454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65305-65340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110331-110366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2848-2883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35164-35199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2531-2496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10143-10108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112480-112515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17292-17327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0109558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10171-10136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0171533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0184632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65255-65290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110281-110316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2581-2546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79345-79310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112430-112465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17242-17272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0154575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110299-110334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0291281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65275-65307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2818-2850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35134-35166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2561-2529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79325-79293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112450-112482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17262-17294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0291302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10173-10141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36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0231850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65276-65308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2819-2851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35135-35167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2560-2528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79324-79292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112451-112483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17263-17295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37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0483512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65270-65305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2813-2848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2566-2531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79330-79295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112445-112480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17257-17292</a:t>
                      </a:r>
                    </a:p>
                  </a:txBody>
                  <a:tcPr marL="3202" marR="3202" marT="320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7483" name="Group 619"/>
          <p:cNvGraphicFramePr>
            <a:graphicFrameLocks noGrp="1"/>
          </p:cNvGraphicFramePr>
          <p:nvPr/>
        </p:nvGraphicFramePr>
        <p:xfrm>
          <a:off x="58738" y="7194505"/>
          <a:ext cx="6724650" cy="1906588"/>
        </p:xfrm>
        <a:graphic>
          <a:graphicData uri="http://schemas.openxmlformats.org/drawingml/2006/table">
            <a:tbl>
              <a:tblPr/>
              <a:tblGrid>
                <a:gridCol w="150812"/>
                <a:gridCol w="596900"/>
                <a:gridCol w="654050"/>
                <a:gridCol w="682625"/>
                <a:gridCol w="733425"/>
                <a:gridCol w="571500"/>
                <a:gridCol w="342900"/>
                <a:gridCol w="352425"/>
                <a:gridCol w="676275"/>
                <a:gridCol w="628650"/>
                <a:gridCol w="768350"/>
                <a:gridCol w="566738"/>
              </a:tblGrid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LNCR </a:t>
                      </a:r>
                      <a:r>
                        <a:rPr kumimoji="0" lang="en-US" sz="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rasiRNA</a:t>
                      </a: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 ID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83A24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83A24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83A24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75E05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75E05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74P15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74P15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28P14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28P14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23" charset="0"/>
                        <a:ea typeface="Times New Roman" pitchFamily="-123" charset="0"/>
                        <a:cs typeface="Times New Roman" pitchFamily="-123" charset="0"/>
                      </a:endParaRP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68P14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BAC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38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0204233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64676-64711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98213-98248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109548-109583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2081-2116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80082-80047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12413-12378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111669-111704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39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0204215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16616-16651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40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0237742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2093-2128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80070-80035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12401-12334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111681-111740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16627-16702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41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0936377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12398-12339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111684-111735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16630-16697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42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1413597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2091-2136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80072-80037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12403-12344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111763-111714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16625-16708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43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0177726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2092-2127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80071-80036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12402-12335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111680-111739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16626-16709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44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1546380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2090-2125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80073-80038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16624-16699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45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1580243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2089-2124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80074-80039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16623-16698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46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S</a:t>
                      </a:r>
                      <a:r>
                        <a:rPr kumimoji="0" lang="fr-F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f_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0605540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2094-2129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80069-80034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x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23" charset="0"/>
                          <a:ea typeface="Times New Roman" pitchFamily="-123" charset="0"/>
                          <a:cs typeface="Times New Roman" pitchFamily="-123" charset="0"/>
                        </a:rPr>
                        <a:t>16628-16703</a:t>
                      </a:r>
                    </a:p>
                  </a:txBody>
                  <a:tcPr marL="2971" marR="2971" marT="2971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57349</TotalTime>
  <Words>700</Words>
  <Application>Microsoft Office PowerPoint</Application>
  <PresentationFormat>Affichage à l'écran (4:3)</PresentationFormat>
  <Paragraphs>559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stanojcic slavica</dc:creator>
  <cp:lastModifiedBy>stanojcic slavica</cp:lastModifiedBy>
  <cp:revision>462</cp:revision>
  <dcterms:created xsi:type="dcterms:W3CDTF">2010-06-16T13:03:54Z</dcterms:created>
  <dcterms:modified xsi:type="dcterms:W3CDTF">2011-07-17T14:51:48Z</dcterms:modified>
</cp:coreProperties>
</file>