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NCI-SB-DATA\SB\Parkhurst%20Lab\Maria\My%20Documents\NK%20cell%20clinical%20protocol\manuscript\Serum%20IL-15%2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cat>
            <c:strRef>
              <c:f>Sheet3!$A$11:$A$12</c:f>
              <c:strCache>
                <c:ptCount val="2"/>
                <c:pt idx="0">
                  <c:v>Pre-chemotherapy</c:v>
                </c:pt>
                <c:pt idx="1">
                  <c:v>Day 0</c:v>
                </c:pt>
              </c:strCache>
            </c:strRef>
          </c:cat>
          <c:val>
            <c:numRef>
              <c:f>Sheet3!$B$11:$B$12</c:f>
              <c:numCache>
                <c:formatCode>General</c:formatCode>
                <c:ptCount val="2"/>
                <c:pt idx="0">
                  <c:v>0.9</c:v>
                </c:pt>
                <c:pt idx="1">
                  <c:v>44.2</c:v>
                </c:pt>
              </c:numCache>
            </c:numRef>
          </c:val>
        </c:ser>
        <c:ser>
          <c:idx val="1"/>
          <c:order val="1"/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cat>
            <c:strRef>
              <c:f>Sheet3!$A$11:$A$12</c:f>
              <c:strCache>
                <c:ptCount val="2"/>
                <c:pt idx="0">
                  <c:v>Pre-chemotherapy</c:v>
                </c:pt>
                <c:pt idx="1">
                  <c:v>Day 0</c:v>
                </c:pt>
              </c:strCache>
            </c:strRef>
          </c:cat>
          <c:val>
            <c:numRef>
              <c:f>Sheet3!$C$11:$C$12</c:f>
              <c:numCache>
                <c:formatCode>General</c:formatCode>
                <c:ptCount val="2"/>
                <c:pt idx="0">
                  <c:v>9.8000000000000007</c:v>
                </c:pt>
                <c:pt idx="1">
                  <c:v>57.6</c:v>
                </c:pt>
              </c:numCache>
            </c:numRef>
          </c:val>
        </c:ser>
        <c:ser>
          <c:idx val="2"/>
          <c:order val="2"/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cat>
            <c:strRef>
              <c:f>Sheet3!$A$11:$A$12</c:f>
              <c:strCache>
                <c:ptCount val="2"/>
                <c:pt idx="0">
                  <c:v>Pre-chemotherapy</c:v>
                </c:pt>
                <c:pt idx="1">
                  <c:v>Day 0</c:v>
                </c:pt>
              </c:strCache>
            </c:strRef>
          </c:cat>
          <c:val>
            <c:numRef>
              <c:f>Sheet3!$D$11:$D$12</c:f>
              <c:numCache>
                <c:formatCode>General</c:formatCode>
                <c:ptCount val="2"/>
                <c:pt idx="0">
                  <c:v>8.6</c:v>
                </c:pt>
                <c:pt idx="1">
                  <c:v>35.6</c:v>
                </c:pt>
              </c:numCache>
            </c:numRef>
          </c:val>
        </c:ser>
        <c:ser>
          <c:idx val="3"/>
          <c:order val="3"/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cat>
            <c:strRef>
              <c:f>Sheet3!$A$11:$A$12</c:f>
              <c:strCache>
                <c:ptCount val="2"/>
                <c:pt idx="0">
                  <c:v>Pre-chemotherapy</c:v>
                </c:pt>
                <c:pt idx="1">
                  <c:v>Day 0</c:v>
                </c:pt>
              </c:strCache>
            </c:strRef>
          </c:cat>
          <c:val>
            <c:numRef>
              <c:f>Sheet3!$E$11:$E$12</c:f>
              <c:numCache>
                <c:formatCode>General</c:formatCode>
                <c:ptCount val="2"/>
                <c:pt idx="0">
                  <c:v>3.3</c:v>
                </c:pt>
                <c:pt idx="1">
                  <c:v>35.6</c:v>
                </c:pt>
              </c:numCache>
            </c:numRef>
          </c:val>
        </c:ser>
        <c:ser>
          <c:idx val="4"/>
          <c:order val="4"/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cat>
            <c:strRef>
              <c:f>Sheet3!$A$11:$A$12</c:f>
              <c:strCache>
                <c:ptCount val="2"/>
                <c:pt idx="0">
                  <c:v>Pre-chemotherapy</c:v>
                </c:pt>
                <c:pt idx="1">
                  <c:v>Day 0</c:v>
                </c:pt>
              </c:strCache>
            </c:strRef>
          </c:cat>
          <c:val>
            <c:numRef>
              <c:f>Sheet3!$F$11:$F$12</c:f>
              <c:numCache>
                <c:formatCode>General</c:formatCode>
                <c:ptCount val="2"/>
                <c:pt idx="0">
                  <c:v>4.0999999999999996</c:v>
                </c:pt>
                <c:pt idx="1">
                  <c:v>61.5</c:v>
                </c:pt>
              </c:numCache>
            </c:numRef>
          </c:val>
        </c:ser>
        <c:ser>
          <c:idx val="5"/>
          <c:order val="5"/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cat>
            <c:strRef>
              <c:f>Sheet3!$A$11:$A$12</c:f>
              <c:strCache>
                <c:ptCount val="2"/>
                <c:pt idx="0">
                  <c:v>Pre-chemotherapy</c:v>
                </c:pt>
                <c:pt idx="1">
                  <c:v>Day 0</c:v>
                </c:pt>
              </c:strCache>
            </c:strRef>
          </c:cat>
          <c:val>
            <c:numRef>
              <c:f>Sheet3!$G$11:$G$12</c:f>
              <c:numCache>
                <c:formatCode>General</c:formatCode>
                <c:ptCount val="2"/>
                <c:pt idx="0">
                  <c:v>3.6</c:v>
                </c:pt>
                <c:pt idx="1">
                  <c:v>53.2</c:v>
                </c:pt>
              </c:numCache>
            </c:numRef>
          </c:val>
        </c:ser>
        <c:ser>
          <c:idx val="6"/>
          <c:order val="6"/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cat>
            <c:strRef>
              <c:f>Sheet3!$A$11:$A$12</c:f>
              <c:strCache>
                <c:ptCount val="2"/>
                <c:pt idx="0">
                  <c:v>Pre-chemotherapy</c:v>
                </c:pt>
                <c:pt idx="1">
                  <c:v>Day 0</c:v>
                </c:pt>
              </c:strCache>
            </c:strRef>
          </c:cat>
          <c:val>
            <c:numRef>
              <c:f>Sheet3!$H$11:$H$12</c:f>
              <c:numCache>
                <c:formatCode>General</c:formatCode>
                <c:ptCount val="2"/>
                <c:pt idx="0">
                  <c:v>0.70000000000000051</c:v>
                </c:pt>
                <c:pt idx="1">
                  <c:v>31.1</c:v>
                </c:pt>
              </c:numCache>
            </c:numRef>
          </c:val>
        </c:ser>
        <c:marker val="1"/>
        <c:axId val="100510720"/>
        <c:axId val="105682048"/>
      </c:lineChart>
      <c:catAx>
        <c:axId val="100510720"/>
        <c:scaling>
          <c:orientation val="minMax"/>
        </c:scaling>
        <c:axPos val="b"/>
        <c:tickLblPos val="nextTo"/>
        <c:crossAx val="105682048"/>
        <c:crosses val="autoZero"/>
        <c:auto val="1"/>
        <c:lblAlgn val="ctr"/>
        <c:lblOffset val="100"/>
      </c:catAx>
      <c:valAx>
        <c:axId val="105682048"/>
        <c:scaling>
          <c:orientation val="minMax"/>
          <c:max val="65"/>
          <c:min val="0"/>
        </c:scaling>
        <c:axPos val="l"/>
        <c:numFmt formatCode="General" sourceLinked="1"/>
        <c:tickLblPos val="nextTo"/>
        <c:crossAx val="100510720"/>
        <c:crosses val="autoZero"/>
        <c:crossBetween val="between"/>
      </c:valAx>
      <c:spPr>
        <a:ln>
          <a:solidFill>
            <a:sysClr val="windowText" lastClr="000000"/>
          </a:solidFill>
        </a:ln>
      </c:spPr>
    </c:plotArea>
    <c:plotVisOnly val="1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BCE6-95A3-4E62-9B88-779064253CFE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5F779-649D-47CA-8C2D-7ACF83EA9F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BCE6-95A3-4E62-9B88-779064253CFE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5F779-649D-47CA-8C2D-7ACF83EA9F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BCE6-95A3-4E62-9B88-779064253CFE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5F779-649D-47CA-8C2D-7ACF83EA9F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BCE6-95A3-4E62-9B88-779064253CFE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5F779-649D-47CA-8C2D-7ACF83EA9F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BCE6-95A3-4E62-9B88-779064253CFE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5F779-649D-47CA-8C2D-7ACF83EA9F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BCE6-95A3-4E62-9B88-779064253CFE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5F779-649D-47CA-8C2D-7ACF83EA9F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BCE6-95A3-4E62-9B88-779064253CFE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5F779-649D-47CA-8C2D-7ACF83EA9F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BCE6-95A3-4E62-9B88-779064253CFE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5F779-649D-47CA-8C2D-7ACF83EA9F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BCE6-95A3-4E62-9B88-779064253CFE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5F779-649D-47CA-8C2D-7ACF83EA9F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BCE6-95A3-4E62-9B88-779064253CFE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5F779-649D-47CA-8C2D-7ACF83EA9F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BCE6-95A3-4E62-9B88-779064253CFE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5F779-649D-47CA-8C2D-7ACF83EA9F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6BCE6-95A3-4E62-9B88-779064253CFE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5F779-649D-47CA-8C2D-7ACF83EA9F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2286000" y="1371600"/>
          <a:ext cx="45720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839689" y="2680900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IL-15 (pg/ml)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2400" y="525780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Supplemental Figure </a:t>
            </a:r>
            <a:r>
              <a:rPr kumimoji="0" lang="en-US" sz="1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Lymphodepleting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chemotherapy increases circulating IL-15 levels. For seven of the eight patients treated with adoptively transferred NK cells, serum was collected before initiation of therapy and after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lymphodepletion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but before cell infusion. The concentration of IL-15 in each sample was determined using a commercially available enzyme-linked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immunosorbent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assay kits (R &amp; D Systems).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</dc:creator>
  <cp:lastModifiedBy>Temp</cp:lastModifiedBy>
  <cp:revision>5</cp:revision>
  <dcterms:created xsi:type="dcterms:W3CDTF">2011-03-25T19:38:57Z</dcterms:created>
  <dcterms:modified xsi:type="dcterms:W3CDTF">2011-07-27T16:36:59Z</dcterms:modified>
</cp:coreProperties>
</file>