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NCI-SB-DATA\SB\Parkhurst%20Lab\Maria\My%20Documents\NK%20cell%20clinical%20protocol\manuscript\NK%20Lysis%20Assay%20%20including%20normal%20tissue%2002-01-06%20(2)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NCI-SB-DATA\SB\Parkhurst%20Lab\Maria\My%20Documents\NK%20cell%20clinical%20protocol\manuscript\NK%20Lysis%20Assay%20%20including%20normal%20tissue%2002-01-06%20(2)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NCI-SB-DATA\SB\Parkhurst%20Lab\Maria\My%20Documents\NK%20cell%20clinical%20protocol\manuscript\NK%20Lysis%20Assay%20%20including%20normal%20tissue%2002-01-06%20(2)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17753206184881823"/>
          <c:y val="0.19351826618126255"/>
          <c:w val="0.60093535249443886"/>
          <c:h val="0.49631549403432534"/>
        </c:manualLayout>
      </c:layout>
      <c:lineChart>
        <c:grouping val="standard"/>
        <c:ser>
          <c:idx val="0"/>
          <c:order val="0"/>
          <c:tx>
            <c:strRef>
              <c:f>'plate 1-5'!$AU$20</c:f>
              <c:strCache>
                <c:ptCount val="1"/>
                <c:pt idx="0">
                  <c:v>Mel1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'plate 1-5'!$AT$21:$AT$24</c:f>
              <c:numCache>
                <c:formatCode>0.0</c:formatCode>
                <c:ptCount val="4"/>
                <c:pt idx="0">
                  <c:v>25</c:v>
                </c:pt>
                <c:pt idx="1">
                  <c:v>6.3</c:v>
                </c:pt>
                <c:pt idx="2">
                  <c:v>1.6</c:v>
                </c:pt>
                <c:pt idx="3">
                  <c:v>0.4</c:v>
                </c:pt>
              </c:numCache>
            </c:numRef>
          </c:cat>
          <c:val>
            <c:numRef>
              <c:f>'plate 1-5'!$AU$21:$AU$24</c:f>
              <c:numCache>
                <c:formatCode>0</c:formatCode>
                <c:ptCount val="4"/>
                <c:pt idx="0">
                  <c:v>80.876250915303871</c:v>
                </c:pt>
                <c:pt idx="1">
                  <c:v>82.877715401513299</c:v>
                </c:pt>
                <c:pt idx="2">
                  <c:v>71.381498657554175</c:v>
                </c:pt>
                <c:pt idx="3">
                  <c:v>38.845496704906026</c:v>
                </c:pt>
              </c:numCache>
            </c:numRef>
          </c:val>
        </c:ser>
        <c:ser>
          <c:idx val="1"/>
          <c:order val="1"/>
          <c:tx>
            <c:strRef>
              <c:f>'plate 1-5'!$AV$20</c:f>
              <c:strCache>
                <c:ptCount val="1"/>
                <c:pt idx="0">
                  <c:v>Mel2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square"/>
            <c:size val="7"/>
            <c:spPr>
              <a:solidFill>
                <a:sysClr val="windowText" lastClr="000000"/>
              </a:solidFill>
              <a:ln>
                <a:solidFill>
                  <a:sysClr val="windowText" lastClr="000000"/>
                </a:solidFill>
              </a:ln>
            </c:spPr>
          </c:marker>
          <c:cat>
            <c:numRef>
              <c:f>'plate 1-5'!$AT$21:$AT$24</c:f>
              <c:numCache>
                <c:formatCode>0.0</c:formatCode>
                <c:ptCount val="4"/>
                <c:pt idx="0">
                  <c:v>25</c:v>
                </c:pt>
                <c:pt idx="1">
                  <c:v>6.3</c:v>
                </c:pt>
                <c:pt idx="2">
                  <c:v>1.6</c:v>
                </c:pt>
                <c:pt idx="3">
                  <c:v>0.4</c:v>
                </c:pt>
              </c:numCache>
            </c:numRef>
          </c:cat>
          <c:val>
            <c:numRef>
              <c:f>'plate 1-5'!$AV$21:$AV$24</c:f>
              <c:numCache>
                <c:formatCode>0</c:formatCode>
                <c:ptCount val="4"/>
                <c:pt idx="0">
                  <c:v>77.263869039885662</c:v>
                </c:pt>
                <c:pt idx="1">
                  <c:v>71.963102507470452</c:v>
                </c:pt>
                <c:pt idx="2">
                  <c:v>58.490320904248414</c:v>
                </c:pt>
                <c:pt idx="3">
                  <c:v>30.375470962712743</c:v>
                </c:pt>
              </c:numCache>
            </c:numRef>
          </c:val>
        </c:ser>
        <c:ser>
          <c:idx val="2"/>
          <c:order val="2"/>
          <c:tx>
            <c:strRef>
              <c:f>'plate 1-5'!$BA$20</c:f>
              <c:strCache>
                <c:ptCount val="1"/>
                <c:pt idx="0">
                  <c:v>RCC1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triangle"/>
            <c:size val="7"/>
            <c:spPr>
              <a:solidFill>
                <a:sysClr val="windowText" lastClr="000000"/>
              </a:solidFill>
              <a:ln>
                <a:solidFill>
                  <a:sysClr val="windowText" lastClr="000000"/>
                </a:solidFill>
              </a:ln>
            </c:spPr>
          </c:marker>
          <c:cat>
            <c:numRef>
              <c:f>'plate 1-5'!$AT$21:$AT$24</c:f>
              <c:numCache>
                <c:formatCode>0.0</c:formatCode>
                <c:ptCount val="4"/>
                <c:pt idx="0">
                  <c:v>25</c:v>
                </c:pt>
                <c:pt idx="1">
                  <c:v>6.3</c:v>
                </c:pt>
                <c:pt idx="2">
                  <c:v>1.6</c:v>
                </c:pt>
                <c:pt idx="3">
                  <c:v>0.4</c:v>
                </c:pt>
              </c:numCache>
            </c:numRef>
          </c:cat>
          <c:val>
            <c:numRef>
              <c:f>'plate 1-5'!$BA$21:$BA$24</c:f>
              <c:numCache>
                <c:formatCode>0</c:formatCode>
                <c:ptCount val="4"/>
                <c:pt idx="0">
                  <c:v>91.883495145631059</c:v>
                </c:pt>
                <c:pt idx="1">
                  <c:v>88.621359223300971</c:v>
                </c:pt>
                <c:pt idx="2">
                  <c:v>78.912621359223294</c:v>
                </c:pt>
                <c:pt idx="3">
                  <c:v>48.407766990291229</c:v>
                </c:pt>
              </c:numCache>
            </c:numRef>
          </c:val>
        </c:ser>
        <c:ser>
          <c:idx val="3"/>
          <c:order val="3"/>
          <c:tx>
            <c:strRef>
              <c:f>'plate 1-5'!$BB$20</c:f>
              <c:strCache>
                <c:ptCount val="1"/>
                <c:pt idx="0">
                  <c:v>RCC2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diamond"/>
            <c:size val="7"/>
            <c:spPr>
              <a:solidFill>
                <a:sysClr val="windowText" lastClr="000000"/>
              </a:solidFill>
              <a:ln>
                <a:solidFill>
                  <a:sysClr val="windowText" lastClr="000000"/>
                </a:solidFill>
              </a:ln>
            </c:spPr>
          </c:marker>
          <c:cat>
            <c:numRef>
              <c:f>'plate 1-5'!$AT$21:$AT$24</c:f>
              <c:numCache>
                <c:formatCode>0.0</c:formatCode>
                <c:ptCount val="4"/>
                <c:pt idx="0">
                  <c:v>25</c:v>
                </c:pt>
                <c:pt idx="1">
                  <c:v>6.3</c:v>
                </c:pt>
                <c:pt idx="2">
                  <c:v>1.6</c:v>
                </c:pt>
                <c:pt idx="3">
                  <c:v>0.4</c:v>
                </c:pt>
              </c:numCache>
            </c:numRef>
          </c:cat>
          <c:val>
            <c:numRef>
              <c:f>'plate 1-5'!$BB$21:$BB$24</c:f>
              <c:numCache>
                <c:formatCode>0</c:formatCode>
                <c:ptCount val="4"/>
                <c:pt idx="0">
                  <c:v>70.419529113586279</c:v>
                </c:pt>
                <c:pt idx="1">
                  <c:v>55.59927966384307</c:v>
                </c:pt>
                <c:pt idx="2">
                  <c:v>30.420863069432421</c:v>
                </c:pt>
                <c:pt idx="3">
                  <c:v>11.438671379977318</c:v>
                </c:pt>
              </c:numCache>
            </c:numRef>
          </c:val>
        </c:ser>
        <c:ser>
          <c:idx val="4"/>
          <c:order val="4"/>
          <c:tx>
            <c:strRef>
              <c:f>'plate 1-5'!$BE$20</c:f>
              <c:strCache>
                <c:ptCount val="1"/>
                <c:pt idx="0">
                  <c:v>PBMC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'plate 1-5'!$AT$21:$AT$24</c:f>
              <c:numCache>
                <c:formatCode>0.0</c:formatCode>
                <c:ptCount val="4"/>
                <c:pt idx="0">
                  <c:v>25</c:v>
                </c:pt>
                <c:pt idx="1">
                  <c:v>6.3</c:v>
                </c:pt>
                <c:pt idx="2">
                  <c:v>1.6</c:v>
                </c:pt>
                <c:pt idx="3">
                  <c:v>0.4</c:v>
                </c:pt>
              </c:numCache>
            </c:numRef>
          </c:cat>
          <c:val>
            <c:numRef>
              <c:f>'plate 1-5'!$BE$21:$BE$24</c:f>
              <c:numCache>
                <c:formatCode>0</c:formatCode>
                <c:ptCount val="4"/>
                <c:pt idx="0">
                  <c:v>11.482381530984219</c:v>
                </c:pt>
                <c:pt idx="1">
                  <c:v>4.0704738760631853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marker val="1"/>
        <c:axId val="87009536"/>
        <c:axId val="87019904"/>
      </c:lineChart>
      <c:catAx>
        <c:axId val="87009536"/>
        <c:scaling>
          <c:orientation val="minMax"/>
        </c:scaling>
        <c:axPos val="b"/>
        <c:numFmt formatCode="0.0" sourceLinked="1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87019904"/>
        <c:crosses val="autoZero"/>
        <c:auto val="1"/>
        <c:lblAlgn val="ctr"/>
        <c:lblOffset val="100"/>
      </c:catAx>
      <c:valAx>
        <c:axId val="87019904"/>
        <c:scaling>
          <c:orientation val="minMax"/>
          <c:max val="100"/>
        </c:scaling>
        <c:axPos val="l"/>
        <c:numFmt formatCode="0" sourceLinked="1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87009536"/>
        <c:crosses val="autoZero"/>
        <c:crossBetween val="between"/>
        <c:majorUnit val="20"/>
      </c:valAx>
      <c:spPr>
        <a:ln>
          <a:solidFill>
            <a:sysClr val="windowText" lastClr="000000"/>
          </a:solidFill>
        </a:ln>
      </c:spPr>
    </c:plotArea>
    <c:plotVisOnly val="1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11547661655929373"/>
          <c:y val="0.14211942257217874"/>
          <c:w val="0.54381472202338399"/>
          <c:h val="0.49454323417906121"/>
        </c:manualLayout>
      </c:layout>
      <c:lineChart>
        <c:grouping val="standard"/>
        <c:ser>
          <c:idx val="0"/>
          <c:order val="0"/>
          <c:tx>
            <c:strRef>
              <c:f>'plate 1-5'!$AU$2</c:f>
              <c:strCache>
                <c:ptCount val="1"/>
                <c:pt idx="0">
                  <c:v>Mel1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circle"/>
            <c:size val="7"/>
            <c:spPr>
              <a:solidFill>
                <a:sysClr val="windowText" lastClr="000000"/>
              </a:solidFill>
              <a:ln>
                <a:solidFill>
                  <a:schemeClr val="tx2">
                    <a:lumMod val="50000"/>
                  </a:schemeClr>
                </a:solidFill>
              </a:ln>
            </c:spPr>
          </c:marker>
          <c:cat>
            <c:numRef>
              <c:f>'plate 1-5'!$AT$3:$AT$6</c:f>
              <c:numCache>
                <c:formatCode>0.0</c:formatCode>
                <c:ptCount val="4"/>
                <c:pt idx="0">
                  <c:v>50</c:v>
                </c:pt>
                <c:pt idx="1">
                  <c:v>12.5</c:v>
                </c:pt>
                <c:pt idx="2">
                  <c:v>3.1</c:v>
                </c:pt>
                <c:pt idx="3">
                  <c:v>0.8</c:v>
                </c:pt>
              </c:numCache>
            </c:numRef>
          </c:cat>
          <c:val>
            <c:numRef>
              <c:f>'plate 1-5'!$AU$3:$AU$6</c:f>
              <c:numCache>
                <c:formatCode>0</c:formatCode>
                <c:ptCount val="4"/>
                <c:pt idx="0">
                  <c:v>78.740541859897476</c:v>
                </c:pt>
                <c:pt idx="1">
                  <c:v>79.057847205272196</c:v>
                </c:pt>
                <c:pt idx="2">
                  <c:v>70.710275811569389</c:v>
                </c:pt>
                <c:pt idx="3">
                  <c:v>51.562118623382993</c:v>
                </c:pt>
              </c:numCache>
            </c:numRef>
          </c:val>
        </c:ser>
        <c:ser>
          <c:idx val="1"/>
          <c:order val="1"/>
          <c:tx>
            <c:strRef>
              <c:f>'plate 1-5'!$AV$2</c:f>
              <c:strCache>
                <c:ptCount val="1"/>
                <c:pt idx="0">
                  <c:v>Mel2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square"/>
            <c:size val="7"/>
            <c:spPr>
              <a:solidFill>
                <a:sysClr val="windowText" lastClr="000000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'plate 1-5'!$AT$3:$AT$6</c:f>
              <c:numCache>
                <c:formatCode>0.0</c:formatCode>
                <c:ptCount val="4"/>
                <c:pt idx="0">
                  <c:v>50</c:v>
                </c:pt>
                <c:pt idx="1">
                  <c:v>12.5</c:v>
                </c:pt>
                <c:pt idx="2">
                  <c:v>3.1</c:v>
                </c:pt>
                <c:pt idx="3">
                  <c:v>0.8</c:v>
                </c:pt>
              </c:numCache>
            </c:numRef>
          </c:cat>
          <c:val>
            <c:numRef>
              <c:f>'plate 1-5'!$AV$3:$AV$6</c:f>
              <c:numCache>
                <c:formatCode>0</c:formatCode>
                <c:ptCount val="4"/>
                <c:pt idx="0">
                  <c:v>80.161101727945947</c:v>
                </c:pt>
                <c:pt idx="1">
                  <c:v>82.200857476939078</c:v>
                </c:pt>
                <c:pt idx="2">
                  <c:v>69.507600363778124</c:v>
                </c:pt>
                <c:pt idx="3">
                  <c:v>41.65259191892951</c:v>
                </c:pt>
              </c:numCache>
            </c:numRef>
          </c:val>
        </c:ser>
        <c:ser>
          <c:idx val="2"/>
          <c:order val="2"/>
          <c:tx>
            <c:strRef>
              <c:f>'plate 1-5'!$BA$2</c:f>
              <c:strCache>
                <c:ptCount val="1"/>
                <c:pt idx="0">
                  <c:v>RCC1</c:v>
                </c:pt>
              </c:strCache>
            </c:strRef>
          </c:tx>
          <c:spPr>
            <a:ln>
              <a:solidFill>
                <a:srgbClr val="1F497D">
                  <a:lumMod val="50000"/>
                </a:srgbClr>
              </a:solidFill>
            </a:ln>
          </c:spPr>
          <c:marker>
            <c:symbol val="triangle"/>
            <c:size val="7"/>
            <c:spPr>
              <a:solidFill>
                <a:sysClr val="windowText" lastClr="000000"/>
              </a:solidFill>
              <a:ln>
                <a:solidFill>
                  <a:srgbClr val="1F497D">
                    <a:lumMod val="50000"/>
                  </a:srgbClr>
                </a:solidFill>
              </a:ln>
            </c:spPr>
          </c:marker>
          <c:cat>
            <c:numRef>
              <c:f>'plate 1-5'!$AT$3:$AT$6</c:f>
              <c:numCache>
                <c:formatCode>0.0</c:formatCode>
                <c:ptCount val="4"/>
                <c:pt idx="0">
                  <c:v>50</c:v>
                </c:pt>
                <c:pt idx="1">
                  <c:v>12.5</c:v>
                </c:pt>
                <c:pt idx="2">
                  <c:v>3.1</c:v>
                </c:pt>
                <c:pt idx="3">
                  <c:v>0.8</c:v>
                </c:pt>
              </c:numCache>
            </c:numRef>
          </c:cat>
          <c:val>
            <c:numRef>
              <c:f>'plate 1-5'!$BA$3:$BA$6</c:f>
              <c:numCache>
                <c:formatCode>0</c:formatCode>
                <c:ptCount val="4"/>
                <c:pt idx="0">
                  <c:v>85.087378640776649</c:v>
                </c:pt>
                <c:pt idx="1">
                  <c:v>92.233009708737896</c:v>
                </c:pt>
                <c:pt idx="2">
                  <c:v>77.300970873786227</c:v>
                </c:pt>
                <c:pt idx="3">
                  <c:v>56.446601941747502</c:v>
                </c:pt>
              </c:numCache>
            </c:numRef>
          </c:val>
        </c:ser>
        <c:ser>
          <c:idx val="3"/>
          <c:order val="3"/>
          <c:tx>
            <c:strRef>
              <c:f>'plate 1-5'!$BB$2</c:f>
              <c:strCache>
                <c:ptCount val="1"/>
                <c:pt idx="0">
                  <c:v>RCC2</c:v>
                </c:pt>
              </c:strCache>
            </c:strRef>
          </c:tx>
          <c:spPr>
            <a:ln>
              <a:solidFill>
                <a:srgbClr val="1F497D">
                  <a:lumMod val="50000"/>
                </a:srgbClr>
              </a:solidFill>
            </a:ln>
          </c:spPr>
          <c:marker>
            <c:symbol val="diamond"/>
            <c:size val="7"/>
            <c:spPr>
              <a:solidFill>
                <a:sysClr val="windowText" lastClr="000000"/>
              </a:solidFill>
              <a:ln>
                <a:solidFill>
                  <a:srgbClr val="1F497D">
                    <a:lumMod val="50000"/>
                  </a:srgbClr>
                </a:solidFill>
              </a:ln>
            </c:spPr>
          </c:marker>
          <c:cat>
            <c:numRef>
              <c:f>'plate 1-5'!$AT$3:$AT$6</c:f>
              <c:numCache>
                <c:formatCode>0.0</c:formatCode>
                <c:ptCount val="4"/>
                <c:pt idx="0">
                  <c:v>50</c:v>
                </c:pt>
                <c:pt idx="1">
                  <c:v>12.5</c:v>
                </c:pt>
                <c:pt idx="2">
                  <c:v>3.1</c:v>
                </c:pt>
                <c:pt idx="3">
                  <c:v>0.8</c:v>
                </c:pt>
              </c:numCache>
            </c:numRef>
          </c:cat>
          <c:val>
            <c:numRef>
              <c:f>'plate 1-5'!$BB$3:$BB$6</c:f>
              <c:numCache>
                <c:formatCode>0</c:formatCode>
                <c:ptCount val="4"/>
                <c:pt idx="0">
                  <c:v>69.218968852130914</c:v>
                </c:pt>
                <c:pt idx="1">
                  <c:v>64.856933235509828</c:v>
                </c:pt>
                <c:pt idx="2">
                  <c:v>40.278796771826862</c:v>
                </c:pt>
                <c:pt idx="3">
                  <c:v>12.859334356032829</c:v>
                </c:pt>
              </c:numCache>
            </c:numRef>
          </c:val>
        </c:ser>
        <c:ser>
          <c:idx val="4"/>
          <c:order val="4"/>
          <c:tx>
            <c:strRef>
              <c:f>'plate 1-5'!$BE$2</c:f>
              <c:strCache>
                <c:ptCount val="1"/>
                <c:pt idx="0">
                  <c:v>PBMC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</c:marker>
          <c:cat>
            <c:numRef>
              <c:f>'plate 1-5'!$AT$3:$AT$6</c:f>
              <c:numCache>
                <c:formatCode>0.0</c:formatCode>
                <c:ptCount val="4"/>
                <c:pt idx="0">
                  <c:v>50</c:v>
                </c:pt>
                <c:pt idx="1">
                  <c:v>12.5</c:v>
                </c:pt>
                <c:pt idx="2">
                  <c:v>3.1</c:v>
                </c:pt>
                <c:pt idx="3">
                  <c:v>0.8</c:v>
                </c:pt>
              </c:numCache>
            </c:numRef>
          </c:cat>
          <c:val>
            <c:numRef>
              <c:f>'plate 1-5'!$BE$3:$BE$6</c:f>
              <c:numCache>
                <c:formatCode>0</c:formatCode>
                <c:ptCount val="4"/>
                <c:pt idx="0">
                  <c:v>17.67922235722963</c:v>
                </c:pt>
                <c:pt idx="1">
                  <c:v>2.0048602673147022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marker val="1"/>
        <c:axId val="87115648"/>
        <c:axId val="87126016"/>
      </c:lineChart>
      <c:catAx>
        <c:axId val="87115648"/>
        <c:scaling>
          <c:orientation val="minMax"/>
        </c:scaling>
        <c:axPos val="b"/>
        <c:numFmt formatCode="0.0" sourceLinked="1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87126016"/>
        <c:crosses val="autoZero"/>
        <c:auto val="1"/>
        <c:lblAlgn val="ctr"/>
        <c:lblOffset val="100"/>
      </c:catAx>
      <c:valAx>
        <c:axId val="87126016"/>
        <c:scaling>
          <c:orientation val="minMax"/>
          <c:max val="100"/>
        </c:scaling>
        <c:axPos val="l"/>
        <c:numFmt formatCode="0" sourceLinked="1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87115648"/>
        <c:crosses val="autoZero"/>
        <c:crossBetween val="between"/>
        <c:majorUnit val="20"/>
      </c:valAx>
      <c:spPr>
        <a:ln>
          <a:solidFill>
            <a:schemeClr val="tx1"/>
          </a:solidFill>
        </a:ln>
      </c:spPr>
    </c:plotArea>
    <c:plotVisOnly val="1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16139504364280061"/>
          <c:y val="0.2054050140284189"/>
          <c:w val="0.55858420313739854"/>
          <c:h val="0.62271879808127462"/>
        </c:manualLayout>
      </c:layout>
      <c:lineChart>
        <c:grouping val="standard"/>
        <c:ser>
          <c:idx val="0"/>
          <c:order val="0"/>
          <c:tx>
            <c:strRef>
              <c:f>'plate 1-5'!$AU$11</c:f>
              <c:strCache>
                <c:ptCount val="1"/>
                <c:pt idx="0">
                  <c:v>Mel1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</c:marker>
          <c:cat>
            <c:numRef>
              <c:f>'plate 1-5'!$AT$12:$AT$15</c:f>
              <c:numCache>
                <c:formatCode>0.0</c:formatCode>
                <c:ptCount val="4"/>
                <c:pt idx="0">
                  <c:v>50</c:v>
                </c:pt>
                <c:pt idx="1">
                  <c:v>12.5</c:v>
                </c:pt>
                <c:pt idx="2">
                  <c:v>3.1</c:v>
                </c:pt>
                <c:pt idx="3">
                  <c:v>0.8</c:v>
                </c:pt>
              </c:numCache>
            </c:numRef>
          </c:cat>
          <c:val>
            <c:numRef>
              <c:f>'plate 1-5'!$AU$12:$AU$15</c:f>
              <c:numCache>
                <c:formatCode>0</c:formatCode>
                <c:ptCount val="4"/>
                <c:pt idx="0">
                  <c:v>80.827434708323153</c:v>
                </c:pt>
                <c:pt idx="1">
                  <c:v>75.494264095679881</c:v>
                </c:pt>
                <c:pt idx="2">
                  <c:v>71.674395899438494</c:v>
                </c:pt>
                <c:pt idx="3">
                  <c:v>57.11496216743955</c:v>
                </c:pt>
              </c:numCache>
            </c:numRef>
          </c:val>
        </c:ser>
        <c:ser>
          <c:idx val="1"/>
          <c:order val="1"/>
          <c:tx>
            <c:strRef>
              <c:f>'plate 1-5'!$AV$11</c:f>
              <c:strCache>
                <c:ptCount val="1"/>
                <c:pt idx="0">
                  <c:v>Mel2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square"/>
            <c:size val="7"/>
            <c:spPr>
              <a:solidFill>
                <a:sysClr val="windowText" lastClr="000000"/>
              </a:solidFill>
              <a:ln>
                <a:solidFill>
                  <a:sysClr val="windowText" lastClr="000000"/>
                </a:solidFill>
              </a:ln>
            </c:spPr>
          </c:marker>
          <c:cat>
            <c:numRef>
              <c:f>'plate 1-5'!$AT$12:$AT$15</c:f>
              <c:numCache>
                <c:formatCode>0.0</c:formatCode>
                <c:ptCount val="4"/>
                <c:pt idx="0">
                  <c:v>50</c:v>
                </c:pt>
                <c:pt idx="1">
                  <c:v>12.5</c:v>
                </c:pt>
                <c:pt idx="2">
                  <c:v>3.1</c:v>
                </c:pt>
                <c:pt idx="3">
                  <c:v>0.8</c:v>
                </c:pt>
              </c:numCache>
            </c:numRef>
          </c:cat>
          <c:val>
            <c:numRef>
              <c:f>'plate 1-5'!$AV$12:$AV$15</c:f>
              <c:numCache>
                <c:formatCode>0</c:formatCode>
                <c:ptCount val="4"/>
                <c:pt idx="0">
                  <c:v>79.862284006755814</c:v>
                </c:pt>
                <c:pt idx="1">
                  <c:v>77.367805638560498</c:v>
                </c:pt>
                <c:pt idx="2">
                  <c:v>70.624918799532281</c:v>
                </c:pt>
                <c:pt idx="3">
                  <c:v>50.993893724827863</c:v>
                </c:pt>
              </c:numCache>
            </c:numRef>
          </c:val>
        </c:ser>
        <c:ser>
          <c:idx val="2"/>
          <c:order val="2"/>
          <c:tx>
            <c:strRef>
              <c:f>'plate 1-5'!$BA$11</c:f>
              <c:strCache>
                <c:ptCount val="1"/>
                <c:pt idx="0">
                  <c:v>RCC1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triangle"/>
            <c:size val="7"/>
            <c:spPr>
              <a:solidFill>
                <a:sysClr val="windowText" lastClr="000000"/>
              </a:solidFill>
              <a:ln>
                <a:solidFill>
                  <a:sysClr val="windowText" lastClr="000000"/>
                </a:solidFill>
              </a:ln>
            </c:spPr>
          </c:marker>
          <c:cat>
            <c:numRef>
              <c:f>'plate 1-5'!$AT$12:$AT$15</c:f>
              <c:numCache>
                <c:formatCode>0.0</c:formatCode>
                <c:ptCount val="4"/>
                <c:pt idx="0">
                  <c:v>50</c:v>
                </c:pt>
                <c:pt idx="1">
                  <c:v>12.5</c:v>
                </c:pt>
                <c:pt idx="2">
                  <c:v>3.1</c:v>
                </c:pt>
                <c:pt idx="3">
                  <c:v>0.8</c:v>
                </c:pt>
              </c:numCache>
            </c:numRef>
          </c:cat>
          <c:val>
            <c:numRef>
              <c:f>'plate 1-5'!$BA$12:$BA$15</c:f>
              <c:numCache>
                <c:formatCode>0</c:formatCode>
                <c:ptCount val="4"/>
                <c:pt idx="0">
                  <c:v>91.844660194174764</c:v>
                </c:pt>
                <c:pt idx="1">
                  <c:v>96.058252427184399</c:v>
                </c:pt>
                <c:pt idx="2">
                  <c:v>90.951456310679589</c:v>
                </c:pt>
                <c:pt idx="3">
                  <c:v>71.728155339805838</c:v>
                </c:pt>
              </c:numCache>
            </c:numRef>
          </c:val>
        </c:ser>
        <c:ser>
          <c:idx val="3"/>
          <c:order val="3"/>
          <c:tx>
            <c:strRef>
              <c:f>'plate 1-5'!$BB$11</c:f>
              <c:strCache>
                <c:ptCount val="1"/>
                <c:pt idx="0">
                  <c:v>RCC2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diamond"/>
            <c:size val="7"/>
            <c:spPr>
              <a:solidFill>
                <a:sysClr val="windowText" lastClr="000000"/>
              </a:solidFill>
              <a:ln>
                <a:solidFill>
                  <a:sysClr val="windowText" lastClr="000000"/>
                </a:solidFill>
              </a:ln>
            </c:spPr>
          </c:marker>
          <c:cat>
            <c:numRef>
              <c:f>'plate 1-5'!$AT$12:$AT$15</c:f>
              <c:numCache>
                <c:formatCode>0.0</c:formatCode>
                <c:ptCount val="4"/>
                <c:pt idx="0">
                  <c:v>50</c:v>
                </c:pt>
                <c:pt idx="1">
                  <c:v>12.5</c:v>
                </c:pt>
                <c:pt idx="2">
                  <c:v>3.1</c:v>
                </c:pt>
                <c:pt idx="3">
                  <c:v>0.8</c:v>
                </c:pt>
              </c:numCache>
            </c:numRef>
          </c:cat>
          <c:val>
            <c:numRef>
              <c:f>'plate 1-5'!$BB$12:$BB$15</c:f>
              <c:numCache>
                <c:formatCode>0</c:formatCode>
                <c:ptCount val="4"/>
                <c:pt idx="0">
                  <c:v>72.173681051157189</c:v>
                </c:pt>
                <c:pt idx="1">
                  <c:v>67.724938304542079</c:v>
                </c:pt>
                <c:pt idx="2">
                  <c:v>61.655439204962306</c:v>
                </c:pt>
                <c:pt idx="3">
                  <c:v>33.348896151537318</c:v>
                </c:pt>
              </c:numCache>
            </c:numRef>
          </c:val>
        </c:ser>
        <c:ser>
          <c:idx val="4"/>
          <c:order val="4"/>
          <c:tx>
            <c:strRef>
              <c:f>'plate 1-5'!$BE$11</c:f>
              <c:strCache>
                <c:ptCount val="1"/>
                <c:pt idx="0">
                  <c:v>PBMC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</c:marker>
          <c:cat>
            <c:numRef>
              <c:f>'plate 1-5'!$AT$12:$AT$15</c:f>
              <c:numCache>
                <c:formatCode>0.0</c:formatCode>
                <c:ptCount val="4"/>
                <c:pt idx="0">
                  <c:v>50</c:v>
                </c:pt>
                <c:pt idx="1">
                  <c:v>12.5</c:v>
                </c:pt>
                <c:pt idx="2">
                  <c:v>3.1</c:v>
                </c:pt>
                <c:pt idx="3">
                  <c:v>0.8</c:v>
                </c:pt>
              </c:numCache>
            </c:numRef>
          </c:cat>
          <c:val>
            <c:numRef>
              <c:f>'plate 1-5'!$BE$12:$BE$15</c:f>
              <c:numCache>
                <c:formatCode>0</c:formatCode>
                <c:ptCount val="4"/>
                <c:pt idx="0">
                  <c:v>18.651275820170131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marker val="1"/>
        <c:axId val="87046400"/>
        <c:axId val="87056384"/>
      </c:lineChart>
      <c:catAx>
        <c:axId val="87046400"/>
        <c:scaling>
          <c:orientation val="minMax"/>
        </c:scaling>
        <c:axPos val="b"/>
        <c:numFmt formatCode="0.0" sourceLinked="1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87056384"/>
        <c:crosses val="autoZero"/>
        <c:auto val="1"/>
        <c:lblAlgn val="ctr"/>
        <c:lblOffset val="100"/>
      </c:catAx>
      <c:valAx>
        <c:axId val="87056384"/>
        <c:scaling>
          <c:orientation val="minMax"/>
          <c:max val="100"/>
        </c:scaling>
        <c:axPos val="l"/>
        <c:numFmt formatCode="0" sourceLinked="1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87046400"/>
        <c:crosses val="autoZero"/>
        <c:crossBetween val="between"/>
        <c:majorUnit val="20"/>
      </c:valAx>
      <c:spPr>
        <a:ln>
          <a:solidFill>
            <a:sysClr val="windowText" lastClr="000000"/>
          </a:solidFill>
        </a:ln>
      </c:spPr>
    </c:plotArea>
    <c:legend>
      <c:legendPos val="r"/>
      <c:layout/>
      <c:txPr>
        <a:bodyPr/>
        <a:lstStyle/>
        <a:p>
          <a:pPr>
            <a:defRPr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</c:chart>
  <c:externalData r:id="rId2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8F203-C29C-4D28-A4A0-3BD3D4B59982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D20D5-4A08-4B3E-9DC6-0E4CDF4926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7012F-3EE3-4B8F-825D-AD5D48E9A7D2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3CD32-211D-40F7-A594-F33FB8C9D9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32735-5571-4CB9-AB65-42CF58209DD2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3D45A-4C93-41B0-AE40-71EB70CB6A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972CE-ABE2-434F-981E-ACF9C5B92AF1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493D2-D836-43C5-BF3B-076E8DED0A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3F1EC-3586-4F33-B5A9-197BEE77BF6A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2CDAB-34EE-4E33-9E71-D8D7F6C29B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7B916-EF0E-4B7C-BEE5-EDDCC0382A5C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FA767-868B-4DC7-B596-D8E1CB61D5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31107-6427-44AD-A91C-36113B5CE1AB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1F569-C0ED-4A5C-9ED5-F9C6B37883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A6354-27CC-4770-B967-A655EA2D4152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AA4D1-10A5-468C-ABA2-A262540154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82E79-D486-4FB6-B7C1-C490340EA516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D3ECE-66BE-447E-9A7D-AFC32AC45F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659C9-EFA9-4818-BD93-284B7C60D735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88C92-22D4-4F82-AC86-B82EFA867E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0C76F-6FE2-46E0-95AC-76B4353E6F66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2E62A-102C-4DE5-A3A0-FC9D69D02C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87C1A8A-C365-4C72-83D1-2E0118290DC2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F6ABB21-0667-45E9-B323-6411A2CAB8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 noGrp="1"/>
          </p:cNvGraphicFramePr>
          <p:nvPr/>
        </p:nvGraphicFramePr>
        <p:xfrm>
          <a:off x="777388" y="1600200"/>
          <a:ext cx="3039282" cy="27630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3139588" y="1752600"/>
          <a:ext cx="33528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 noGrp="1"/>
          </p:cNvGraphicFramePr>
          <p:nvPr/>
        </p:nvGraphicFramePr>
        <p:xfrm>
          <a:off x="5196988" y="1676400"/>
          <a:ext cx="3276600" cy="220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53" name="TextBox 10"/>
          <p:cNvSpPr txBox="1">
            <a:spLocks noChangeArrowheads="1"/>
          </p:cNvSpPr>
          <p:nvPr/>
        </p:nvSpPr>
        <p:spPr bwMode="auto">
          <a:xfrm>
            <a:off x="1311275" y="3810000"/>
            <a:ext cx="1828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cs typeface="Arial" charset="0"/>
              </a:rPr>
              <a:t>E:T ratio</a:t>
            </a:r>
          </a:p>
        </p:txBody>
      </p:sp>
      <p:sp>
        <p:nvSpPr>
          <p:cNvPr id="2054" name="TextBox 11"/>
          <p:cNvSpPr txBox="1">
            <a:spLocks noChangeArrowheads="1"/>
          </p:cNvSpPr>
          <p:nvPr/>
        </p:nvSpPr>
        <p:spPr bwMode="auto">
          <a:xfrm>
            <a:off x="3521075" y="3810000"/>
            <a:ext cx="1828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cs typeface="Arial" charset="0"/>
              </a:rPr>
              <a:t>E:T ratio</a:t>
            </a:r>
          </a:p>
        </p:txBody>
      </p:sp>
      <p:sp>
        <p:nvSpPr>
          <p:cNvPr id="2055" name="TextBox 12"/>
          <p:cNvSpPr txBox="1">
            <a:spLocks noChangeArrowheads="1"/>
          </p:cNvSpPr>
          <p:nvPr/>
        </p:nvSpPr>
        <p:spPr bwMode="auto">
          <a:xfrm>
            <a:off x="5730875" y="3810000"/>
            <a:ext cx="1828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cs typeface="Arial" charset="0"/>
              </a:rPr>
              <a:t>E:T ratio</a:t>
            </a:r>
          </a:p>
        </p:txBody>
      </p:sp>
      <p:sp>
        <p:nvSpPr>
          <p:cNvPr id="2056" name="TextBox 13"/>
          <p:cNvSpPr txBox="1">
            <a:spLocks noChangeArrowheads="1"/>
          </p:cNvSpPr>
          <p:nvPr/>
        </p:nvSpPr>
        <p:spPr bwMode="auto">
          <a:xfrm rot="-5400000">
            <a:off x="138113" y="2681287"/>
            <a:ext cx="1371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cs typeface="Arial" charset="0"/>
              </a:rPr>
              <a:t>% Specific Lysis</a:t>
            </a:r>
          </a:p>
        </p:txBody>
      </p:sp>
      <p:sp>
        <p:nvSpPr>
          <p:cNvPr id="2057" name="TextBox 14"/>
          <p:cNvSpPr txBox="1">
            <a:spLocks noChangeArrowheads="1"/>
          </p:cNvSpPr>
          <p:nvPr/>
        </p:nvSpPr>
        <p:spPr bwMode="auto">
          <a:xfrm>
            <a:off x="1311275" y="1828800"/>
            <a:ext cx="1828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cs typeface="Arial" charset="0"/>
              </a:rPr>
              <a:t>Pre-clinical Patient 1</a:t>
            </a:r>
          </a:p>
        </p:txBody>
      </p:sp>
      <p:sp>
        <p:nvSpPr>
          <p:cNvPr id="2058" name="TextBox 15"/>
          <p:cNvSpPr txBox="1">
            <a:spLocks noChangeArrowheads="1"/>
          </p:cNvSpPr>
          <p:nvPr/>
        </p:nvSpPr>
        <p:spPr bwMode="auto">
          <a:xfrm>
            <a:off x="3521075" y="1828800"/>
            <a:ext cx="1828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cs typeface="Arial" charset="0"/>
              </a:rPr>
              <a:t>Pre-clinical Patient 2</a:t>
            </a:r>
          </a:p>
        </p:txBody>
      </p:sp>
      <p:sp>
        <p:nvSpPr>
          <p:cNvPr id="2059" name="TextBox 16"/>
          <p:cNvSpPr txBox="1">
            <a:spLocks noChangeArrowheads="1"/>
          </p:cNvSpPr>
          <p:nvPr/>
        </p:nvSpPr>
        <p:spPr bwMode="auto">
          <a:xfrm>
            <a:off x="5730875" y="1828800"/>
            <a:ext cx="1828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cs typeface="Arial" charset="0"/>
              </a:rPr>
              <a:t>Pre-clinical Patient 3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04800" y="4495800"/>
            <a:ext cx="8610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Supplemental Figure </a:t>
            </a:r>
            <a:r>
              <a:rPr kumimoji="0" lang="en-US" sz="1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: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NK cells activated in vitro with OKT3 and IL-2 at clinical scale </a:t>
            </a: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lyse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tumor cell lines in vitro. CD3+ T cells were depleted from whole PBMCs from 3 pre-clinical patients using a </a:t>
            </a: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Clinimacs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machine and anti-CD3 reagent (</a:t>
            </a: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Miltenyi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Biotech) and were subsequently expanded in vitro with OKT3 and IL-2. Approximately 21 days later, the resulting cell populations were evaluated for the ability to </a:t>
            </a: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lyse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two melanoma cell lines (</a:t>
            </a: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mel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 and two renal cell carcinoma (RCC) cell lines in comparison to </a:t>
            </a: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autologous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or </a:t>
            </a: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allogeneic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PBMCs using standard 4-hour </a:t>
            </a:r>
            <a:r>
              <a:rPr kumimoji="0" lang="en-US" sz="1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51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Cr release assays.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123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NCI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Temp</dc:creator>
  <cp:lastModifiedBy>Temp</cp:lastModifiedBy>
  <cp:revision>5</cp:revision>
  <dcterms:created xsi:type="dcterms:W3CDTF">2010-10-15T19:15:21Z</dcterms:created>
  <dcterms:modified xsi:type="dcterms:W3CDTF">2011-07-27T16:36:47Z</dcterms:modified>
</cp:coreProperties>
</file>