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470" r:id="rId2"/>
    <p:sldId id="471" r:id="rId3"/>
    <p:sldId id="469" r:id="rId4"/>
    <p:sldId id="445" r:id="rId5"/>
    <p:sldId id="472" r:id="rId6"/>
    <p:sldId id="47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6582" autoAdjust="0"/>
    <p:restoredTop sz="97952" autoAdjust="0"/>
  </p:normalViewPr>
  <p:slideViewPr>
    <p:cSldViewPr>
      <p:cViewPr>
        <p:scale>
          <a:sx n="110" d="100"/>
          <a:sy n="110" d="100"/>
        </p:scale>
        <p:origin x="-34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colony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colony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20100909data\datafigureB0109\ki67pcna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20100909data\datafigureB0109\ki67pcna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41189413470417707"/>
          <c:y val="0.10114942528735632"/>
          <c:w val="0.54198775792965659"/>
          <c:h val="0.39663535161553076"/>
        </c:manualLayout>
      </c:layout>
      <c:barChart>
        <c:barDir val="col"/>
        <c:grouping val="clustered"/>
        <c:ser>
          <c:idx val="1"/>
          <c:order val="1"/>
          <c:spPr>
            <a:solidFill>
              <a:sysClr val="window" lastClr="FFFFFF">
                <a:lumMod val="65000"/>
              </a:sysClr>
            </a:solidFill>
            <a:ln>
              <a:solidFill>
                <a:sysClr val="windowText" lastClr="000000"/>
              </a:solidFill>
            </a:ln>
          </c:spPr>
          <c:errBars>
            <c:errBarType val="plus"/>
            <c:errValType val="cust"/>
            <c:plus>
              <c:numLit>
                <c:formatCode>General</c:formatCode>
                <c:ptCount val="4"/>
                <c:pt idx="0">
                  <c:v>5</c:v>
                </c:pt>
                <c:pt idx="1">
                  <c:v>13</c:v>
                </c:pt>
                <c:pt idx="2">
                  <c:v>4</c:v>
                </c:pt>
                <c:pt idx="3">
                  <c:v>1.2</c:v>
                </c:pt>
              </c:numLit>
            </c:plus>
            <c:minus>
              <c:numLit>
                <c:formatCode>General</c:formatCode>
                <c:ptCount val="4"/>
                <c:pt idx="0">
                  <c:v>5</c:v>
                </c:pt>
                <c:pt idx="1">
                  <c:v>13</c:v>
                </c:pt>
                <c:pt idx="2">
                  <c:v>4</c:v>
                </c:pt>
                <c:pt idx="3">
                  <c:v>1.2</c:v>
                </c:pt>
              </c:numLit>
            </c:minus>
          </c:errBars>
          <c:cat>
            <c:multiLvlStrRef>
              <c:f>Sheet1!$B$99:$E$99</c:f>
            </c:multiLvlStrRef>
          </c:cat>
          <c:val>
            <c:numRef>
              <c:f>Sheet1!$B$100:$E$100</c:f>
            </c:numRef>
          </c:val>
        </c:ser>
        <c:ser>
          <c:idx val="0"/>
          <c:order val="0"/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errBars>
            <c:errBarType val="plus"/>
            <c:errValType val="cust"/>
            <c:plus>
              <c:numLit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4</c:v>
                </c:pt>
                <c:pt idx="3">
                  <c:v>1.7000000000000004</c:v>
                </c:pt>
              </c:numLit>
            </c:plus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c:spPr>
          </c:errBars>
          <c:cat>
            <c:strRef>
              <c:f>[colony.xls]Sheet1!$B$92:$E$92</c:f>
              <c:strCache>
                <c:ptCount val="4"/>
                <c:pt idx="0">
                  <c:v>GFP Control</c:v>
                </c:pt>
                <c:pt idx="1">
                  <c:v>GFP-mPGES-1</c:v>
                </c:pt>
                <c:pt idx="2">
                  <c:v>RNAi Control</c:v>
                </c:pt>
                <c:pt idx="3">
                  <c:v>mPGES-1 RNAi</c:v>
                </c:pt>
              </c:strCache>
            </c:strRef>
          </c:cat>
          <c:val>
            <c:numRef>
              <c:f>[colony.xls]Sheet1!$B$93:$E$93</c:f>
              <c:numCache>
                <c:formatCode>General</c:formatCode>
                <c:ptCount val="4"/>
                <c:pt idx="0">
                  <c:v>21.4</c:v>
                </c:pt>
                <c:pt idx="1">
                  <c:v>53.2</c:v>
                </c:pt>
                <c:pt idx="2">
                  <c:v>21.5</c:v>
                </c:pt>
                <c:pt idx="3">
                  <c:v>5.6199999999999966</c:v>
                </c:pt>
              </c:numCache>
            </c:numRef>
          </c:val>
        </c:ser>
        <c:gapWidth val="300"/>
        <c:axId val="62458496"/>
        <c:axId val="62497152"/>
      </c:barChart>
      <c:catAx>
        <c:axId val="6245849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2700000" vert="horz"/>
          <a:lstStyle/>
          <a:p>
            <a:pPr>
              <a:defRPr sz="7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62497152"/>
        <c:crosses val="autoZero"/>
        <c:auto val="1"/>
        <c:lblAlgn val="ctr"/>
        <c:lblOffset val="100"/>
      </c:catAx>
      <c:valAx>
        <c:axId val="62497152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7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altLang="en-US"/>
                  <a:t>colony formation rate(%)</a:t>
                </a:r>
              </a:p>
            </c:rich>
          </c:tx>
          <c:layout>
            <c:manualLayout>
              <c:xMode val="edge"/>
              <c:yMode val="edge"/>
              <c:x val="0.10045662100456618"/>
              <c:y val="9.0702947845805008E-3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 sz="7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6245849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29704580018912441"/>
          <c:y val="6.0185185185185147E-2"/>
          <c:w val="0.60221404178332916"/>
          <c:h val="0.82052456984543243"/>
        </c:manualLayout>
      </c:layout>
      <c:barChart>
        <c:barDir val="col"/>
        <c:grouping val="clustered"/>
        <c:ser>
          <c:idx val="0"/>
          <c:order val="0"/>
          <c:spPr>
            <a:solidFill>
              <a:sysClr val="window" lastClr="FFFFFF">
                <a:lumMod val="65000"/>
              </a:sysClr>
            </a:solidFill>
            <a:ln>
              <a:solidFill>
                <a:sysClr val="windowText" lastClr="000000"/>
              </a:solidFill>
            </a:ln>
          </c:spPr>
          <c:errBars>
            <c:errBarType val="plus"/>
            <c:errValType val="cust"/>
            <c:plus>
              <c:numLit>
                <c:formatCode>General</c:formatCode>
                <c:ptCount val="4"/>
                <c:pt idx="0">
                  <c:v>5</c:v>
                </c:pt>
                <c:pt idx="1">
                  <c:v>13</c:v>
                </c:pt>
                <c:pt idx="2">
                  <c:v>4</c:v>
                </c:pt>
                <c:pt idx="3">
                  <c:v>1.2</c:v>
                </c:pt>
              </c:numLit>
            </c:plus>
            <c:spPr>
              <a:solidFill>
                <a:sysClr val="window" lastClr="FFFFFF">
                  <a:lumMod val="65000"/>
                </a:sysClr>
              </a:solidFill>
              <a:ln>
                <a:solidFill>
                  <a:sysClr val="windowText" lastClr="000000"/>
                </a:solidFill>
              </a:ln>
            </c:spPr>
          </c:errBars>
          <c:cat>
            <c:strRef>
              <c:f>Sheet1!$B$99:$E$99</c:f>
              <c:strCache>
                <c:ptCount val="4"/>
                <c:pt idx="0">
                  <c:v>GFP Control</c:v>
                </c:pt>
                <c:pt idx="1">
                  <c:v>GFP-mPGES-1</c:v>
                </c:pt>
                <c:pt idx="2">
                  <c:v>RNAi Control</c:v>
                </c:pt>
                <c:pt idx="3">
                  <c:v>mPGES-1 RNAi</c:v>
                </c:pt>
              </c:strCache>
            </c:strRef>
          </c:cat>
          <c:val>
            <c:numRef>
              <c:f>Sheet1!$B$100:$E$100</c:f>
              <c:numCache>
                <c:formatCode>General</c:formatCode>
                <c:ptCount val="4"/>
                <c:pt idx="0">
                  <c:v>19.600000000000001</c:v>
                </c:pt>
                <c:pt idx="1">
                  <c:v>59.5</c:v>
                </c:pt>
                <c:pt idx="2">
                  <c:v>18.2</c:v>
                </c:pt>
                <c:pt idx="3">
                  <c:v>4.21</c:v>
                </c:pt>
              </c:numCache>
            </c:numRef>
          </c:val>
        </c:ser>
        <c:gapWidth val="300"/>
        <c:axId val="62398464"/>
        <c:axId val="62400000"/>
      </c:barChart>
      <c:catAx>
        <c:axId val="62398464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2700000" vert="horz"/>
          <a:lstStyle/>
          <a:p>
            <a:pPr>
              <a:defRPr sz="7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62400000"/>
        <c:crosses val="autoZero"/>
        <c:auto val="1"/>
        <c:lblAlgn val="ctr"/>
        <c:lblOffset val="100"/>
      </c:catAx>
      <c:valAx>
        <c:axId val="62400000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7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altLang="en-US" dirty="0"/>
                  <a:t>colony formation rate(%)</a:t>
                </a:r>
              </a:p>
            </c:rich>
          </c:tx>
          <c:layout>
            <c:manualLayout>
              <c:xMode val="edge"/>
              <c:yMode val="edge"/>
              <c:x val="0"/>
              <c:y val="2.041089691374785E-3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 sz="7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6239846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39482536730128842"/>
          <c:y val="7.486631016042837E-2"/>
          <c:w val="0.53668200934559063"/>
          <c:h val="0.49197860962567286"/>
        </c:manualLayout>
      </c:layout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</c:spPr>
          <c:errBars>
            <c:errBarType val="plus"/>
            <c:errValType val="cust"/>
            <c:plus>
              <c:numLit>
                <c:formatCode>General</c:formatCode>
                <c:ptCount val="4"/>
                <c:pt idx="0">
                  <c:v>5</c:v>
                </c:pt>
                <c:pt idx="1">
                  <c:v>23</c:v>
                </c:pt>
                <c:pt idx="2">
                  <c:v>4</c:v>
                </c:pt>
                <c:pt idx="3">
                  <c:v>2</c:v>
                </c:pt>
              </c:numLit>
            </c:plus>
            <c:minus>
              <c:numLit>
                <c:formatCode>General</c:formatCode>
                <c:ptCount val="4"/>
                <c:pt idx="0">
                  <c:v>5</c:v>
                </c:pt>
                <c:pt idx="1">
                  <c:v>23</c:v>
                </c:pt>
                <c:pt idx="2">
                  <c:v>4</c:v>
                </c:pt>
                <c:pt idx="3">
                  <c:v>2</c:v>
                </c:pt>
              </c:numLit>
            </c:minus>
          </c:errBars>
          <c:cat>
            <c:strRef>
              <c:f>Sheet1!$B$153:$E$153</c:f>
              <c:strCache>
                <c:ptCount val="4"/>
                <c:pt idx="0">
                  <c:v>GFP Control</c:v>
                </c:pt>
                <c:pt idx="1">
                  <c:v>GFP-mPGES-1</c:v>
                </c:pt>
                <c:pt idx="2">
                  <c:v>RNAi Control</c:v>
                </c:pt>
                <c:pt idx="3">
                  <c:v>mPGES-1 RNAi</c:v>
                </c:pt>
              </c:strCache>
            </c:strRef>
          </c:cat>
          <c:val>
            <c:numRef>
              <c:f>Sheet1!$B$154:$E$154</c:f>
              <c:numCache>
                <c:formatCode>General</c:formatCode>
                <c:ptCount val="4"/>
                <c:pt idx="0">
                  <c:v>25.9</c:v>
                </c:pt>
                <c:pt idx="1">
                  <c:v>94.1</c:v>
                </c:pt>
                <c:pt idx="2">
                  <c:v>31.3</c:v>
                </c:pt>
                <c:pt idx="3">
                  <c:v>12.7</c:v>
                </c:pt>
              </c:numCache>
            </c:numRef>
          </c:val>
        </c:ser>
        <c:gapWidth val="300"/>
        <c:axId val="62708736"/>
        <c:axId val="62710528"/>
      </c:barChart>
      <c:catAx>
        <c:axId val="6270873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2700000" vert="horz"/>
          <a:lstStyle/>
          <a:p>
            <a:pPr>
              <a:defRPr sz="7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62710528"/>
        <c:crosses val="autoZero"/>
        <c:auto val="1"/>
        <c:lblAlgn val="ctr"/>
        <c:lblOffset val="100"/>
      </c:catAx>
      <c:valAx>
        <c:axId val="62710528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7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altLang="en-US" sz="700"/>
                  <a:t>PCNA positive expression(%)</a:t>
                </a:r>
              </a:p>
            </c:rich>
          </c:tx>
          <c:layout>
            <c:manualLayout>
              <c:xMode val="edge"/>
              <c:yMode val="edge"/>
              <c:x val="8.1899090550480155E-2"/>
              <c:y val="7.9519092371518841E-4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 sz="7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6270873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38673592884222807"/>
          <c:y val="7.1428571428571425E-2"/>
          <c:w val="0.54888597258676064"/>
          <c:h val="0.51530612244897955"/>
        </c:manualLayout>
      </c:layout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</c:spPr>
          <c:errBars>
            <c:errBarType val="plus"/>
            <c:errValType val="cust"/>
            <c:plus>
              <c:numLit>
                <c:formatCode>General</c:formatCode>
                <c:ptCount val="4"/>
                <c:pt idx="0">
                  <c:v>10</c:v>
                </c:pt>
                <c:pt idx="1">
                  <c:v>15</c:v>
                </c:pt>
                <c:pt idx="2">
                  <c:v>7</c:v>
                </c:pt>
                <c:pt idx="3">
                  <c:v>3</c:v>
                </c:pt>
              </c:numLit>
            </c:plus>
            <c:minus>
              <c:numLit>
                <c:formatCode>General</c:formatCode>
                <c:ptCount val="4"/>
                <c:pt idx="0">
                  <c:v>10</c:v>
                </c:pt>
                <c:pt idx="1">
                  <c:v>15</c:v>
                </c:pt>
                <c:pt idx="2">
                  <c:v>7</c:v>
                </c:pt>
                <c:pt idx="3">
                  <c:v>3</c:v>
                </c:pt>
              </c:numLit>
            </c:minus>
          </c:errBars>
          <c:cat>
            <c:strRef>
              <c:f>Sheet1!$B$143:$E$143</c:f>
              <c:strCache>
                <c:ptCount val="4"/>
                <c:pt idx="0">
                  <c:v>GFP Control</c:v>
                </c:pt>
                <c:pt idx="1">
                  <c:v>GFP-mPGES-1</c:v>
                </c:pt>
                <c:pt idx="2">
                  <c:v>RNAi Control</c:v>
                </c:pt>
                <c:pt idx="3">
                  <c:v>mPGES-1 RNAi</c:v>
                </c:pt>
              </c:strCache>
            </c:strRef>
          </c:cat>
          <c:val>
            <c:numRef>
              <c:f>Sheet1!$B$144:$E$144</c:f>
              <c:numCache>
                <c:formatCode>General</c:formatCode>
                <c:ptCount val="4"/>
                <c:pt idx="0">
                  <c:v>33.5</c:v>
                </c:pt>
                <c:pt idx="1">
                  <c:v>82.4</c:v>
                </c:pt>
                <c:pt idx="2">
                  <c:v>29.150000000000031</c:v>
                </c:pt>
                <c:pt idx="3">
                  <c:v>10.6</c:v>
                </c:pt>
              </c:numCache>
            </c:numRef>
          </c:val>
        </c:ser>
        <c:gapWidth val="300"/>
        <c:axId val="75166080"/>
        <c:axId val="75167616"/>
      </c:barChart>
      <c:catAx>
        <c:axId val="7516608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2700000" vert="horz"/>
          <a:lstStyle/>
          <a:p>
            <a:pPr>
              <a:defRPr sz="7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75167616"/>
        <c:crosses val="autoZero"/>
        <c:auto val="1"/>
        <c:lblAlgn val="ctr"/>
        <c:lblOffset val="100"/>
      </c:catAx>
      <c:valAx>
        <c:axId val="75167616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7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altLang="en-US" sz="700"/>
                  <a:t>PCNA positive expression rate(%)</a:t>
                </a:r>
              </a:p>
            </c:rich>
          </c:tx>
          <c:layout>
            <c:manualLayout>
              <c:xMode val="edge"/>
              <c:yMode val="edge"/>
              <c:x val="8.1855497229513047E-2"/>
              <c:y val="5.5797846697734202E-2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 sz="7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7516608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DE0B5C-5CB4-4FA1-8B3F-4C0B09F87131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F6617-5FC7-4DEE-90B2-9C1A9A4DE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E4B1E8-8E49-49B9-8F1A-00130E9C7DE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66F2A-1D9D-429D-B1C8-A8F207F80B7B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0EDE5-991F-46EA-9C53-D46A301E12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66F2A-1D9D-429D-B1C8-A8F207F80B7B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0EDE5-991F-46EA-9C53-D46A301E12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66F2A-1D9D-429D-B1C8-A8F207F80B7B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0EDE5-991F-46EA-9C53-D46A301E12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66F2A-1D9D-429D-B1C8-A8F207F80B7B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0EDE5-991F-46EA-9C53-D46A301E12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66F2A-1D9D-429D-B1C8-A8F207F80B7B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0EDE5-991F-46EA-9C53-D46A301E12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66F2A-1D9D-429D-B1C8-A8F207F80B7B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0EDE5-991F-46EA-9C53-D46A301E12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66F2A-1D9D-429D-B1C8-A8F207F80B7B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0EDE5-991F-46EA-9C53-D46A301E12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66F2A-1D9D-429D-B1C8-A8F207F80B7B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0EDE5-991F-46EA-9C53-D46A301E12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66F2A-1D9D-429D-B1C8-A8F207F80B7B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0EDE5-991F-46EA-9C53-D46A301E12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66F2A-1D9D-429D-B1C8-A8F207F80B7B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0EDE5-991F-46EA-9C53-D46A301E12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66F2A-1D9D-429D-B1C8-A8F207F80B7B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0EDE5-991F-46EA-9C53-D46A301E12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66F2A-1D9D-429D-B1C8-A8F207F80B7B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0EDE5-991F-46EA-9C53-D46A301E12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chart" Target="../charts/chart2.xml"/><Relationship Id="rId5" Type="http://schemas.openxmlformats.org/officeDocument/2006/relationships/image" Target="../media/image12.jpeg"/><Relationship Id="rId10" Type="http://schemas.openxmlformats.org/officeDocument/2006/relationships/chart" Target="../charts/chart1.xml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4.jpeg"/><Relationship Id="rId18" Type="http://schemas.openxmlformats.org/officeDocument/2006/relationships/image" Target="../media/image39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12" Type="http://schemas.openxmlformats.org/officeDocument/2006/relationships/image" Target="../media/image33.jpeg"/><Relationship Id="rId17" Type="http://schemas.openxmlformats.org/officeDocument/2006/relationships/image" Target="../media/image38.jpeg"/><Relationship Id="rId2" Type="http://schemas.openxmlformats.org/officeDocument/2006/relationships/image" Target="../media/image25.jpeg"/><Relationship Id="rId16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11" Type="http://schemas.openxmlformats.org/officeDocument/2006/relationships/chart" Target="../charts/chart4.xml"/><Relationship Id="rId5" Type="http://schemas.openxmlformats.org/officeDocument/2006/relationships/image" Target="../media/image28.jpeg"/><Relationship Id="rId15" Type="http://schemas.openxmlformats.org/officeDocument/2006/relationships/image" Target="../media/image36.jpeg"/><Relationship Id="rId10" Type="http://schemas.openxmlformats.org/officeDocument/2006/relationships/chart" Target="../charts/chart3.xml"/><Relationship Id="rId19" Type="http://schemas.openxmlformats.org/officeDocument/2006/relationships/image" Target="../media/image40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Relationship Id="rId14" Type="http://schemas.openxmlformats.org/officeDocument/2006/relationships/image" Target="../media/image3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2618812" y="1571612"/>
            <a:ext cx="1495988" cy="2215708"/>
            <a:chOff x="2133600" y="1571612"/>
            <a:chExt cx="1495988" cy="2215708"/>
          </a:xfrm>
        </p:grpSpPr>
        <p:sp>
          <p:nvSpPr>
            <p:cNvPr id="5" name="Text Box 19"/>
            <p:cNvSpPr txBox="1">
              <a:spLocks noChangeArrowheads="1"/>
            </p:cNvSpPr>
            <p:nvPr/>
          </p:nvSpPr>
          <p:spPr bwMode="auto">
            <a:xfrm>
              <a:off x="2452673" y="3571876"/>
              <a:ext cx="106680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/>
                <a:t>       Hep3B cell lines</a:t>
              </a:r>
              <a:endParaRPr lang="en-US" sz="800" dirty="0"/>
            </a:p>
          </p:txBody>
        </p:sp>
        <p:sp>
          <p:nvSpPr>
            <p:cNvPr id="6" name="Text Box 15"/>
            <p:cNvSpPr txBox="1">
              <a:spLocks noChangeArrowheads="1"/>
            </p:cNvSpPr>
            <p:nvPr/>
          </p:nvSpPr>
          <p:spPr bwMode="auto">
            <a:xfrm>
              <a:off x="2255816" y="2366955"/>
              <a:ext cx="53340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/>
                <a:t>COX-2</a:t>
              </a:r>
              <a:endParaRPr lang="en-US" sz="800" dirty="0"/>
            </a:p>
          </p:txBody>
        </p:sp>
        <p:sp>
          <p:nvSpPr>
            <p:cNvPr id="7" name="Text Box 16"/>
            <p:cNvSpPr txBox="1">
              <a:spLocks noChangeArrowheads="1"/>
            </p:cNvSpPr>
            <p:nvPr/>
          </p:nvSpPr>
          <p:spPr bwMode="auto">
            <a:xfrm>
              <a:off x="2181225" y="2699357"/>
              <a:ext cx="60960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/>
                <a:t>  </a:t>
              </a:r>
              <a:r>
                <a:rPr lang="en-US" sz="800" dirty="0" err="1" smtClean="0"/>
                <a:t>cPGES</a:t>
              </a:r>
              <a:endParaRPr lang="en-US" sz="800" dirty="0"/>
            </a:p>
          </p:txBody>
        </p:sp>
        <p:sp>
          <p:nvSpPr>
            <p:cNvPr id="8" name="Text Box 17"/>
            <p:cNvSpPr txBox="1">
              <a:spLocks noChangeArrowheads="1"/>
            </p:cNvSpPr>
            <p:nvPr/>
          </p:nvSpPr>
          <p:spPr bwMode="auto">
            <a:xfrm>
              <a:off x="2133600" y="3014719"/>
              <a:ext cx="60960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/>
                <a:t>mPGES-2</a:t>
              </a:r>
              <a:endParaRPr lang="en-US" sz="800" dirty="0"/>
            </a:p>
          </p:txBody>
        </p:sp>
        <p:sp>
          <p:nvSpPr>
            <p:cNvPr id="9" name="Text Box 17"/>
            <p:cNvSpPr txBox="1">
              <a:spLocks noChangeArrowheads="1"/>
            </p:cNvSpPr>
            <p:nvPr/>
          </p:nvSpPr>
          <p:spPr bwMode="auto">
            <a:xfrm>
              <a:off x="2184378" y="3286124"/>
              <a:ext cx="53340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/>
                <a:t>  </a:t>
              </a:r>
              <a:r>
                <a:rPr lang="el-GR" sz="800" dirty="0" smtClean="0"/>
                <a:t>β</a:t>
              </a:r>
              <a:r>
                <a:rPr lang="en-US" sz="800" dirty="0" smtClean="0"/>
                <a:t>-</a:t>
              </a:r>
              <a:r>
                <a:rPr lang="en-US" sz="800" dirty="0" err="1" smtClean="0"/>
                <a:t>actin</a:t>
              </a:r>
              <a:endParaRPr lang="en-US" sz="800" dirty="0"/>
            </a:p>
          </p:txBody>
        </p:sp>
        <p:sp>
          <p:nvSpPr>
            <p:cNvPr id="12" name="TextBox 11"/>
            <p:cNvSpPr txBox="1"/>
            <p:nvPr/>
          </p:nvSpPr>
          <p:spPr>
            <a:xfrm rot="18263607">
              <a:off x="2506181" y="1954813"/>
              <a:ext cx="8000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 GFP control</a:t>
              </a:r>
              <a:endParaRPr lang="en-US" sz="800" dirty="0"/>
            </a:p>
          </p:txBody>
        </p:sp>
        <p:sp>
          <p:nvSpPr>
            <p:cNvPr id="13" name="TextBox 12"/>
            <p:cNvSpPr txBox="1"/>
            <p:nvPr/>
          </p:nvSpPr>
          <p:spPr>
            <a:xfrm rot="18315066">
              <a:off x="2904685" y="1980497"/>
              <a:ext cx="74247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err="1" smtClean="0"/>
                <a:t>RNAi</a:t>
              </a:r>
              <a:r>
                <a:rPr lang="en-US" sz="800" dirty="0" smtClean="0"/>
                <a:t> control</a:t>
              </a:r>
              <a:endParaRPr lang="en-US" sz="800" dirty="0"/>
            </a:p>
          </p:txBody>
        </p:sp>
        <p:sp>
          <p:nvSpPr>
            <p:cNvPr id="14" name="TextBox 13"/>
            <p:cNvSpPr txBox="1"/>
            <p:nvPr/>
          </p:nvSpPr>
          <p:spPr>
            <a:xfrm rot="18243729">
              <a:off x="2707151" y="1940591"/>
              <a:ext cx="8323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i="1" dirty="0" smtClean="0"/>
                <a:t>GFP-mPGES-1</a:t>
              </a:r>
              <a:endParaRPr lang="en-US" sz="800" i="1" dirty="0"/>
            </a:p>
          </p:txBody>
        </p:sp>
        <p:sp>
          <p:nvSpPr>
            <p:cNvPr id="15" name="TextBox 14"/>
            <p:cNvSpPr txBox="1"/>
            <p:nvPr/>
          </p:nvSpPr>
          <p:spPr>
            <a:xfrm rot="18255417">
              <a:off x="3072271" y="1913485"/>
              <a:ext cx="8991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mPGES-1 </a:t>
              </a:r>
              <a:r>
                <a:rPr lang="en-US" sz="800" dirty="0" err="1" smtClean="0"/>
                <a:t>RNAi</a:t>
              </a:r>
              <a:endParaRPr lang="en-US" sz="800" dirty="0"/>
            </a:p>
          </p:txBody>
        </p:sp>
        <p:pic>
          <p:nvPicPr>
            <p:cNvPr id="37" name="Picture 36" descr="Picture35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43174" y="2357430"/>
              <a:ext cx="865632" cy="2316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" name="Picture 37" descr="Picture3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43174" y="2643182"/>
              <a:ext cx="865632" cy="292608"/>
            </a:xfrm>
            <a:prstGeom prst="rect">
              <a:avLst/>
            </a:prstGeom>
          </p:spPr>
        </p:pic>
        <p:pic>
          <p:nvPicPr>
            <p:cNvPr id="39" name="Picture 38" descr="Picture37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43174" y="3000372"/>
              <a:ext cx="865632" cy="225552"/>
            </a:xfrm>
            <a:prstGeom prst="rect">
              <a:avLst/>
            </a:prstGeom>
          </p:spPr>
        </p:pic>
        <p:pic>
          <p:nvPicPr>
            <p:cNvPr id="40" name="Picture 39" descr="Picture38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643174" y="3286124"/>
              <a:ext cx="865632" cy="22555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5" name="Text Box 16"/>
          <p:cNvSpPr txBox="1">
            <a:spLocks noChangeArrowheads="1"/>
          </p:cNvSpPr>
          <p:nvPr/>
        </p:nvSpPr>
        <p:spPr bwMode="auto">
          <a:xfrm>
            <a:off x="4876802" y="2725247"/>
            <a:ext cx="6096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    </a:t>
            </a:r>
            <a:r>
              <a:rPr lang="en-US" sz="800" dirty="0" err="1" smtClean="0"/>
              <a:t>cPGES</a:t>
            </a:r>
            <a:endParaRPr lang="en-US" sz="800" dirty="0"/>
          </a:p>
        </p:txBody>
      </p:sp>
      <p:grpSp>
        <p:nvGrpSpPr>
          <p:cNvPr id="36" name="Group 35"/>
          <p:cNvGrpSpPr/>
          <p:nvPr/>
        </p:nvGrpSpPr>
        <p:grpSpPr>
          <a:xfrm>
            <a:off x="4857750" y="1622805"/>
            <a:ext cx="1533525" cy="2164515"/>
            <a:chOff x="4857750" y="1622805"/>
            <a:chExt cx="1533525" cy="2164515"/>
          </a:xfrm>
        </p:grpSpPr>
        <p:sp>
          <p:nvSpPr>
            <p:cNvPr id="23" name="Text Box 19"/>
            <p:cNvSpPr txBox="1">
              <a:spLocks noChangeArrowheads="1"/>
            </p:cNvSpPr>
            <p:nvPr/>
          </p:nvSpPr>
          <p:spPr bwMode="auto">
            <a:xfrm>
              <a:off x="5324475" y="3571876"/>
              <a:ext cx="106680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/>
                <a:t>   Huh7 cell lines</a:t>
              </a:r>
              <a:endParaRPr lang="en-US" sz="800" dirty="0"/>
            </a:p>
          </p:txBody>
        </p:sp>
        <p:sp>
          <p:nvSpPr>
            <p:cNvPr id="24" name="Text Box 15"/>
            <p:cNvSpPr txBox="1">
              <a:spLocks noChangeArrowheads="1"/>
            </p:cNvSpPr>
            <p:nvPr/>
          </p:nvSpPr>
          <p:spPr bwMode="auto">
            <a:xfrm>
              <a:off x="4981578" y="2451676"/>
              <a:ext cx="53340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/>
                <a:t>COX-2</a:t>
              </a:r>
              <a:endParaRPr lang="en-US" sz="800" dirty="0"/>
            </a:p>
          </p:txBody>
        </p:sp>
        <p:sp>
          <p:nvSpPr>
            <p:cNvPr id="26" name="Text Box 17"/>
            <p:cNvSpPr txBox="1">
              <a:spLocks noChangeArrowheads="1"/>
            </p:cNvSpPr>
            <p:nvPr/>
          </p:nvSpPr>
          <p:spPr bwMode="auto">
            <a:xfrm>
              <a:off x="4857750" y="3015761"/>
              <a:ext cx="60960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/>
                <a:t>mPGES-2</a:t>
              </a:r>
              <a:endParaRPr lang="en-US" sz="800" dirty="0"/>
            </a:p>
          </p:txBody>
        </p:sp>
        <p:sp>
          <p:nvSpPr>
            <p:cNvPr id="27" name="Text Box 17"/>
            <p:cNvSpPr txBox="1">
              <a:spLocks noChangeArrowheads="1"/>
            </p:cNvSpPr>
            <p:nvPr/>
          </p:nvSpPr>
          <p:spPr bwMode="auto">
            <a:xfrm>
              <a:off x="4929190" y="3286124"/>
              <a:ext cx="53340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800" dirty="0" smtClean="0"/>
                <a:t>β</a:t>
              </a:r>
              <a:r>
                <a:rPr lang="en-US" sz="800" dirty="0" smtClean="0"/>
                <a:t>-</a:t>
              </a:r>
              <a:r>
                <a:rPr lang="en-US" sz="800" dirty="0" err="1" smtClean="0"/>
                <a:t>actin</a:t>
              </a:r>
              <a:endParaRPr lang="en-US" sz="800" dirty="0"/>
            </a:p>
          </p:txBody>
        </p:sp>
        <p:sp>
          <p:nvSpPr>
            <p:cNvPr id="28" name="TextBox 27"/>
            <p:cNvSpPr txBox="1"/>
            <p:nvPr/>
          </p:nvSpPr>
          <p:spPr>
            <a:xfrm rot="18263607">
              <a:off x="5220825" y="2006006"/>
              <a:ext cx="8000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 GFP control</a:t>
              </a:r>
              <a:endParaRPr lang="en-US" sz="800" dirty="0"/>
            </a:p>
          </p:txBody>
        </p:sp>
        <p:sp>
          <p:nvSpPr>
            <p:cNvPr id="29" name="TextBox 28"/>
            <p:cNvSpPr txBox="1"/>
            <p:nvPr/>
          </p:nvSpPr>
          <p:spPr>
            <a:xfrm rot="18315066">
              <a:off x="5619329" y="2031690"/>
              <a:ext cx="74247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err="1" smtClean="0"/>
                <a:t>RNAi</a:t>
              </a:r>
              <a:r>
                <a:rPr lang="en-US" sz="800" dirty="0" smtClean="0"/>
                <a:t> control</a:t>
              </a:r>
              <a:endParaRPr lang="en-US" sz="800" dirty="0"/>
            </a:p>
          </p:txBody>
        </p:sp>
        <p:sp>
          <p:nvSpPr>
            <p:cNvPr id="30" name="TextBox 29"/>
            <p:cNvSpPr txBox="1"/>
            <p:nvPr/>
          </p:nvSpPr>
          <p:spPr>
            <a:xfrm rot="18243729">
              <a:off x="5427723" y="2002948"/>
              <a:ext cx="80540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i="1" dirty="0" smtClean="0"/>
                <a:t>GFP-mPGES-1</a:t>
              </a:r>
              <a:endParaRPr lang="en-US" sz="800" i="1" dirty="0"/>
            </a:p>
          </p:txBody>
        </p:sp>
        <p:sp>
          <p:nvSpPr>
            <p:cNvPr id="31" name="TextBox 30"/>
            <p:cNvSpPr txBox="1"/>
            <p:nvPr/>
          </p:nvSpPr>
          <p:spPr>
            <a:xfrm rot="18255417">
              <a:off x="5786915" y="1964678"/>
              <a:ext cx="8991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mPGES-1 </a:t>
              </a:r>
              <a:r>
                <a:rPr lang="en-US" sz="800" dirty="0" err="1" smtClean="0"/>
                <a:t>RNAi</a:t>
              </a:r>
              <a:endParaRPr lang="en-US" sz="800" dirty="0"/>
            </a:p>
          </p:txBody>
        </p:sp>
        <p:pic>
          <p:nvPicPr>
            <p:cNvPr id="42" name="Picture 41" descr="Picture39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357818" y="2428868"/>
              <a:ext cx="871728" cy="2255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" name="Picture 42" descr="Picture40.jp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357818" y="2714620"/>
              <a:ext cx="871728" cy="231648"/>
            </a:xfrm>
            <a:prstGeom prst="rect">
              <a:avLst/>
            </a:prstGeom>
          </p:spPr>
        </p:pic>
        <p:pic>
          <p:nvPicPr>
            <p:cNvPr id="44" name="Picture 43" descr="Picture41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357818" y="3000372"/>
              <a:ext cx="871728" cy="2255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" name="Picture 44" descr="Picture42.jp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357818" y="3286124"/>
              <a:ext cx="871728" cy="225552"/>
            </a:xfrm>
            <a:prstGeom prst="rect">
              <a:avLst/>
            </a:prstGeom>
          </p:spPr>
        </p:pic>
      </p:grpSp>
      <p:sp>
        <p:nvSpPr>
          <p:cNvPr id="32" name="TextBox 31"/>
          <p:cNvSpPr txBox="1"/>
          <p:nvPr/>
        </p:nvSpPr>
        <p:spPr>
          <a:xfrm>
            <a:off x="990600" y="685800"/>
            <a:ext cx="2577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S1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667000" y="1752600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A</a:t>
            </a:r>
            <a:endParaRPr lang="en-US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4953000" y="180975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-228600" y="152400"/>
            <a:ext cx="2438400" cy="28956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6"/>
          <p:cNvSpPr txBox="1"/>
          <p:nvPr/>
        </p:nvSpPr>
        <p:spPr>
          <a:xfrm>
            <a:off x="685800" y="685800"/>
            <a:ext cx="2524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S2</a:t>
            </a:r>
            <a:endParaRPr lang="en-US" dirty="0"/>
          </a:p>
        </p:txBody>
      </p:sp>
      <p:grpSp>
        <p:nvGrpSpPr>
          <p:cNvPr id="2" name="Group 192"/>
          <p:cNvGrpSpPr/>
          <p:nvPr/>
        </p:nvGrpSpPr>
        <p:grpSpPr>
          <a:xfrm>
            <a:off x="3429000" y="1981200"/>
            <a:ext cx="1524000" cy="1524000"/>
            <a:chOff x="457200" y="228600"/>
            <a:chExt cx="3429000" cy="3429000"/>
          </a:xfrm>
        </p:grpSpPr>
        <p:pic>
          <p:nvPicPr>
            <p:cNvPr id="186" name="Picture 16"/>
            <p:cNvPicPr>
              <a:picLocks noChangeAspect="1" noChangeArrowheads="1"/>
            </p:cNvPicPr>
            <p:nvPr/>
          </p:nvPicPr>
          <p:blipFill>
            <a:blip r:embed="rId2" cstate="print">
              <a:lum bright="6000" contrast="18000"/>
            </a:blip>
            <a:srcRect/>
            <a:stretch>
              <a:fillRect/>
            </a:stretch>
          </p:blipFill>
          <p:spPr bwMode="auto">
            <a:xfrm>
              <a:off x="457200" y="1981200"/>
              <a:ext cx="1676400" cy="167640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87" name="Picture 8"/>
            <p:cNvPicPr>
              <a:picLocks noChangeAspect="1" noChangeArrowheads="1"/>
            </p:cNvPicPr>
            <p:nvPr/>
          </p:nvPicPr>
          <p:blipFill>
            <a:blip r:embed="rId3" cstate="print">
              <a:lum bright="6000" contrast="18000"/>
            </a:blip>
            <a:srcRect/>
            <a:stretch>
              <a:fillRect/>
            </a:stretch>
          </p:blipFill>
          <p:spPr bwMode="auto">
            <a:xfrm>
              <a:off x="457200" y="228600"/>
              <a:ext cx="1676400" cy="167640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88" name="Picture 16"/>
            <p:cNvPicPr>
              <a:picLocks noChangeAspect="1" noChangeArrowheads="1"/>
            </p:cNvPicPr>
            <p:nvPr/>
          </p:nvPicPr>
          <p:blipFill>
            <a:blip r:embed="rId4" cstate="print">
              <a:lum bright="6000" contrast="18000"/>
            </a:blip>
            <a:srcRect/>
            <a:stretch>
              <a:fillRect/>
            </a:stretch>
          </p:blipFill>
          <p:spPr bwMode="auto">
            <a:xfrm>
              <a:off x="2209800" y="1981200"/>
              <a:ext cx="1676400" cy="167640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89" name="Picture 13"/>
            <p:cNvPicPr>
              <a:picLocks noChangeAspect="1" noChangeArrowheads="1"/>
            </p:cNvPicPr>
            <p:nvPr/>
          </p:nvPicPr>
          <p:blipFill>
            <a:blip r:embed="rId5" cstate="print">
              <a:lum bright="6000" contrast="18000"/>
            </a:blip>
            <a:srcRect/>
            <a:stretch>
              <a:fillRect/>
            </a:stretch>
          </p:blipFill>
          <p:spPr bwMode="auto">
            <a:xfrm>
              <a:off x="2209800" y="228600"/>
              <a:ext cx="1676150" cy="168166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</p:pic>
      </p:grpSp>
      <p:grpSp>
        <p:nvGrpSpPr>
          <p:cNvPr id="3" name="Group 240"/>
          <p:cNvGrpSpPr/>
          <p:nvPr/>
        </p:nvGrpSpPr>
        <p:grpSpPr>
          <a:xfrm>
            <a:off x="3429000" y="3962400"/>
            <a:ext cx="1524000" cy="1524000"/>
            <a:chOff x="5562600" y="609600"/>
            <a:chExt cx="3429000" cy="3429000"/>
          </a:xfrm>
        </p:grpSpPr>
        <p:pic>
          <p:nvPicPr>
            <p:cNvPr id="191" name="Picture 14"/>
            <p:cNvPicPr>
              <a:picLocks noChangeAspect="1" noChangeArrowheads="1"/>
            </p:cNvPicPr>
            <p:nvPr/>
          </p:nvPicPr>
          <p:blipFill>
            <a:blip r:embed="rId6" cstate="print">
              <a:lum bright="-9000" contrast="1000"/>
            </a:blip>
            <a:srcRect/>
            <a:stretch>
              <a:fillRect/>
            </a:stretch>
          </p:blipFill>
          <p:spPr bwMode="auto">
            <a:xfrm>
              <a:off x="5562600" y="609600"/>
              <a:ext cx="1676400" cy="167640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92" name="Picture 2"/>
            <p:cNvPicPr>
              <a:picLocks noChangeAspect="1" noChangeArrowheads="1"/>
            </p:cNvPicPr>
            <p:nvPr/>
          </p:nvPicPr>
          <p:blipFill>
            <a:blip r:embed="rId7" cstate="print">
              <a:lum bright="-9000" contrast="1000"/>
            </a:blip>
            <a:srcRect/>
            <a:stretch>
              <a:fillRect/>
            </a:stretch>
          </p:blipFill>
          <p:spPr bwMode="auto">
            <a:xfrm>
              <a:off x="5562600" y="2362200"/>
              <a:ext cx="1676400" cy="167640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93" name="Picture 23"/>
            <p:cNvPicPr>
              <a:picLocks noChangeAspect="1" noChangeArrowheads="1"/>
            </p:cNvPicPr>
            <p:nvPr/>
          </p:nvPicPr>
          <p:blipFill>
            <a:blip r:embed="rId8" cstate="print">
              <a:lum bright="-9000" contrast="1000"/>
            </a:blip>
            <a:srcRect/>
            <a:stretch>
              <a:fillRect/>
            </a:stretch>
          </p:blipFill>
          <p:spPr bwMode="auto">
            <a:xfrm>
              <a:off x="7315200" y="2362200"/>
              <a:ext cx="1676400" cy="167640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94" name="Picture 13"/>
            <p:cNvPicPr>
              <a:picLocks noChangeAspect="1" noChangeArrowheads="1"/>
            </p:cNvPicPr>
            <p:nvPr/>
          </p:nvPicPr>
          <p:blipFill>
            <a:blip r:embed="rId9" cstate="print">
              <a:lum bright="-9000" contrast="1000"/>
            </a:blip>
            <a:srcRect/>
            <a:stretch>
              <a:fillRect/>
            </a:stretch>
          </p:blipFill>
          <p:spPr bwMode="auto">
            <a:xfrm>
              <a:off x="7315200" y="609600"/>
              <a:ext cx="1676400" cy="167640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288" name="Text Box 8"/>
          <p:cNvSpPr txBox="1">
            <a:spLocks noChangeArrowheads="1"/>
          </p:cNvSpPr>
          <p:nvPr/>
        </p:nvSpPr>
        <p:spPr bwMode="auto">
          <a:xfrm>
            <a:off x="4267200" y="2819400"/>
            <a:ext cx="8382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700" dirty="0" smtClean="0">
                <a:solidFill>
                  <a:schemeClr val="bg1"/>
                </a:solidFill>
                <a:ea typeface="宋体" charset="-122"/>
              </a:rPr>
              <a:t>mPGES-1 </a:t>
            </a:r>
            <a:r>
              <a:rPr lang="en-US" altLang="zh-CN" sz="700" dirty="0" err="1" smtClean="0">
                <a:solidFill>
                  <a:schemeClr val="bg1"/>
                </a:solidFill>
                <a:ea typeface="宋体" charset="-122"/>
              </a:rPr>
              <a:t>RNAi</a:t>
            </a:r>
            <a:endParaRPr lang="en-US" altLang="zh-CN" sz="700" dirty="0">
              <a:solidFill>
                <a:schemeClr val="bg1"/>
              </a:solidFill>
              <a:ea typeface="宋体" charset="-122"/>
            </a:endParaRPr>
          </a:p>
        </p:txBody>
      </p:sp>
      <p:sp>
        <p:nvSpPr>
          <p:cNvPr id="289" name="Text Box 8"/>
          <p:cNvSpPr txBox="1">
            <a:spLocks noChangeArrowheads="1"/>
          </p:cNvSpPr>
          <p:nvPr/>
        </p:nvSpPr>
        <p:spPr bwMode="auto">
          <a:xfrm>
            <a:off x="3429000" y="1981200"/>
            <a:ext cx="6858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700" dirty="0" smtClean="0">
                <a:solidFill>
                  <a:schemeClr val="bg1"/>
                </a:solidFill>
                <a:ea typeface="宋体" charset="-122"/>
              </a:rPr>
              <a:t> GFP control</a:t>
            </a:r>
            <a:endParaRPr lang="en-US" altLang="zh-CN" sz="700" dirty="0">
              <a:solidFill>
                <a:schemeClr val="bg1"/>
              </a:solidFill>
              <a:ea typeface="宋体" charset="-122"/>
            </a:endParaRPr>
          </a:p>
        </p:txBody>
      </p:sp>
      <p:sp>
        <p:nvSpPr>
          <p:cNvPr id="290" name="Text Box 8"/>
          <p:cNvSpPr txBox="1">
            <a:spLocks noChangeArrowheads="1"/>
          </p:cNvSpPr>
          <p:nvPr/>
        </p:nvSpPr>
        <p:spPr bwMode="auto">
          <a:xfrm>
            <a:off x="4267200" y="1981200"/>
            <a:ext cx="87123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700" dirty="0" smtClean="0">
                <a:solidFill>
                  <a:schemeClr val="bg1"/>
                </a:solidFill>
                <a:ea typeface="宋体" charset="-122"/>
              </a:rPr>
              <a:t>GFP-mPGES-1</a:t>
            </a:r>
            <a:endParaRPr lang="en-US" altLang="zh-CN" sz="700" dirty="0">
              <a:solidFill>
                <a:schemeClr val="bg1"/>
              </a:solidFill>
              <a:ea typeface="宋体" charset="-122"/>
            </a:endParaRPr>
          </a:p>
        </p:txBody>
      </p:sp>
      <p:sp>
        <p:nvSpPr>
          <p:cNvPr id="291" name="Text Box 8"/>
          <p:cNvSpPr txBox="1">
            <a:spLocks noChangeArrowheads="1"/>
          </p:cNvSpPr>
          <p:nvPr/>
        </p:nvSpPr>
        <p:spPr bwMode="auto">
          <a:xfrm>
            <a:off x="3429000" y="2819400"/>
            <a:ext cx="7620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700" dirty="0" err="1" smtClean="0">
                <a:solidFill>
                  <a:schemeClr val="bg1"/>
                </a:solidFill>
                <a:ea typeface="宋体" charset="-122"/>
              </a:rPr>
              <a:t>RNAi</a:t>
            </a:r>
            <a:r>
              <a:rPr lang="en-US" altLang="zh-CN" sz="700" dirty="0" smtClean="0">
                <a:solidFill>
                  <a:schemeClr val="bg1"/>
                </a:solidFill>
                <a:ea typeface="宋体" charset="-122"/>
              </a:rPr>
              <a:t> control</a:t>
            </a:r>
            <a:endParaRPr lang="en-US" altLang="zh-CN" sz="700" dirty="0">
              <a:solidFill>
                <a:schemeClr val="bg1"/>
              </a:solidFill>
              <a:ea typeface="宋体" charset="-122"/>
            </a:endParaRPr>
          </a:p>
        </p:txBody>
      </p:sp>
      <p:sp>
        <p:nvSpPr>
          <p:cNvPr id="292" name="Text Box 8"/>
          <p:cNvSpPr txBox="1">
            <a:spLocks noChangeArrowheads="1"/>
          </p:cNvSpPr>
          <p:nvPr/>
        </p:nvSpPr>
        <p:spPr bwMode="auto">
          <a:xfrm>
            <a:off x="4191000" y="4800600"/>
            <a:ext cx="8382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700" dirty="0" smtClean="0">
                <a:solidFill>
                  <a:schemeClr val="bg1"/>
                </a:solidFill>
                <a:ea typeface="宋体" charset="-122"/>
              </a:rPr>
              <a:t>mPGES-1 </a:t>
            </a:r>
            <a:r>
              <a:rPr lang="en-US" altLang="zh-CN" sz="700" dirty="0" err="1" smtClean="0">
                <a:solidFill>
                  <a:schemeClr val="bg1"/>
                </a:solidFill>
                <a:ea typeface="宋体" charset="-122"/>
              </a:rPr>
              <a:t>RNAi</a:t>
            </a:r>
            <a:endParaRPr lang="en-US" altLang="zh-CN" sz="700" dirty="0">
              <a:solidFill>
                <a:schemeClr val="bg1"/>
              </a:solidFill>
              <a:ea typeface="宋体" charset="-122"/>
            </a:endParaRPr>
          </a:p>
        </p:txBody>
      </p:sp>
      <p:sp>
        <p:nvSpPr>
          <p:cNvPr id="293" name="Text Box 8"/>
          <p:cNvSpPr txBox="1">
            <a:spLocks noChangeArrowheads="1"/>
          </p:cNvSpPr>
          <p:nvPr/>
        </p:nvSpPr>
        <p:spPr bwMode="auto">
          <a:xfrm>
            <a:off x="3429000" y="3962400"/>
            <a:ext cx="6858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700" dirty="0" smtClean="0">
                <a:solidFill>
                  <a:schemeClr val="bg1"/>
                </a:solidFill>
                <a:ea typeface="宋体" charset="-122"/>
              </a:rPr>
              <a:t> GFP control</a:t>
            </a:r>
            <a:endParaRPr lang="en-US" altLang="zh-CN" sz="700" dirty="0">
              <a:solidFill>
                <a:schemeClr val="bg1"/>
              </a:solidFill>
              <a:ea typeface="宋体" charset="-122"/>
            </a:endParaRPr>
          </a:p>
        </p:txBody>
      </p:sp>
      <p:sp>
        <p:nvSpPr>
          <p:cNvPr id="294" name="Text Box 8"/>
          <p:cNvSpPr txBox="1">
            <a:spLocks noChangeArrowheads="1"/>
          </p:cNvSpPr>
          <p:nvPr/>
        </p:nvSpPr>
        <p:spPr bwMode="auto">
          <a:xfrm>
            <a:off x="4191000" y="3962400"/>
            <a:ext cx="87123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700" dirty="0" smtClean="0">
                <a:solidFill>
                  <a:schemeClr val="bg1"/>
                </a:solidFill>
                <a:ea typeface="宋体" charset="-122"/>
              </a:rPr>
              <a:t>GFP-mPGES-1</a:t>
            </a:r>
            <a:endParaRPr lang="en-US" altLang="zh-CN" sz="700" dirty="0">
              <a:solidFill>
                <a:schemeClr val="bg1"/>
              </a:solidFill>
              <a:ea typeface="宋体" charset="-122"/>
            </a:endParaRPr>
          </a:p>
        </p:txBody>
      </p:sp>
      <p:sp>
        <p:nvSpPr>
          <p:cNvPr id="295" name="Text Box 8"/>
          <p:cNvSpPr txBox="1">
            <a:spLocks noChangeArrowheads="1"/>
          </p:cNvSpPr>
          <p:nvPr/>
        </p:nvSpPr>
        <p:spPr bwMode="auto">
          <a:xfrm>
            <a:off x="3429000" y="4752945"/>
            <a:ext cx="7620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700" dirty="0" err="1" smtClean="0">
                <a:solidFill>
                  <a:schemeClr val="bg1"/>
                </a:solidFill>
                <a:ea typeface="宋体" charset="-122"/>
              </a:rPr>
              <a:t>RNAi</a:t>
            </a:r>
            <a:r>
              <a:rPr lang="en-US" altLang="zh-CN" sz="700" dirty="0" smtClean="0">
                <a:solidFill>
                  <a:schemeClr val="bg1"/>
                </a:solidFill>
                <a:ea typeface="宋体" charset="-122"/>
              </a:rPr>
              <a:t> control</a:t>
            </a:r>
            <a:endParaRPr lang="en-US" altLang="zh-CN" sz="700" dirty="0">
              <a:solidFill>
                <a:schemeClr val="bg1"/>
              </a:solidFill>
              <a:ea typeface="宋体" charset="-122"/>
            </a:endParaRPr>
          </a:p>
        </p:txBody>
      </p:sp>
      <p:grpSp>
        <p:nvGrpSpPr>
          <p:cNvPr id="5" name="Group 263"/>
          <p:cNvGrpSpPr/>
          <p:nvPr/>
        </p:nvGrpSpPr>
        <p:grpSpPr>
          <a:xfrm>
            <a:off x="5638800" y="4029075"/>
            <a:ext cx="533400" cy="228600"/>
            <a:chOff x="3048000" y="2667000"/>
            <a:chExt cx="533400" cy="228600"/>
          </a:xfrm>
        </p:grpSpPr>
        <p:cxnSp>
          <p:nvCxnSpPr>
            <p:cNvPr id="244" name="Straight Connector 243"/>
            <p:cNvCxnSpPr/>
            <p:nvPr/>
          </p:nvCxnSpPr>
          <p:spPr>
            <a:xfrm>
              <a:off x="3200400" y="2817812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3163094" y="2856706"/>
              <a:ext cx="76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3391694" y="2856706"/>
              <a:ext cx="76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TextBox 246"/>
            <p:cNvSpPr txBox="1"/>
            <p:nvPr/>
          </p:nvSpPr>
          <p:spPr>
            <a:xfrm>
              <a:off x="3048000" y="2667000"/>
              <a:ext cx="5334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smtClean="0"/>
                <a:t>   P&lt;0.01</a:t>
              </a:r>
              <a:endParaRPr lang="en-US" sz="700" dirty="0"/>
            </a:p>
          </p:txBody>
        </p:sp>
      </p:grpSp>
      <p:grpSp>
        <p:nvGrpSpPr>
          <p:cNvPr id="6" name="Group 264"/>
          <p:cNvGrpSpPr/>
          <p:nvPr/>
        </p:nvGrpSpPr>
        <p:grpSpPr>
          <a:xfrm>
            <a:off x="6026992" y="4257675"/>
            <a:ext cx="533400" cy="228600"/>
            <a:chOff x="3048000" y="2667000"/>
            <a:chExt cx="533400" cy="228600"/>
          </a:xfrm>
        </p:grpSpPr>
        <p:cxnSp>
          <p:nvCxnSpPr>
            <p:cNvPr id="240" name="Straight Connector 239"/>
            <p:cNvCxnSpPr/>
            <p:nvPr/>
          </p:nvCxnSpPr>
          <p:spPr>
            <a:xfrm>
              <a:off x="3200400" y="2817812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5400000">
              <a:off x="3163094" y="2856706"/>
              <a:ext cx="76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5400000">
              <a:off x="3391694" y="2856706"/>
              <a:ext cx="76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TextBox 242"/>
            <p:cNvSpPr txBox="1"/>
            <p:nvPr/>
          </p:nvSpPr>
          <p:spPr>
            <a:xfrm>
              <a:off x="3048000" y="2667000"/>
              <a:ext cx="5334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smtClean="0"/>
                <a:t>   P&lt;0.01</a:t>
              </a:r>
              <a:endParaRPr lang="en-US" sz="700" dirty="0"/>
            </a:p>
          </p:txBody>
        </p:sp>
      </p:grpSp>
      <p:graphicFrame>
        <p:nvGraphicFramePr>
          <p:cNvPr id="196" name="Chart 195"/>
          <p:cNvGraphicFramePr/>
          <p:nvPr/>
        </p:nvGraphicFramePr>
        <p:xfrm>
          <a:off x="5105400" y="4105275"/>
          <a:ext cx="1447800" cy="1381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pSp>
        <p:nvGrpSpPr>
          <p:cNvPr id="8" name="Group 269"/>
          <p:cNvGrpSpPr/>
          <p:nvPr/>
        </p:nvGrpSpPr>
        <p:grpSpPr>
          <a:xfrm>
            <a:off x="5587044" y="1971675"/>
            <a:ext cx="533400" cy="228600"/>
            <a:chOff x="3048000" y="2667000"/>
            <a:chExt cx="533400" cy="228600"/>
          </a:xfrm>
        </p:grpSpPr>
        <p:cxnSp>
          <p:nvCxnSpPr>
            <p:cNvPr id="257" name="Straight Connector 256"/>
            <p:cNvCxnSpPr/>
            <p:nvPr/>
          </p:nvCxnSpPr>
          <p:spPr>
            <a:xfrm>
              <a:off x="3200400" y="2817812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163094" y="2856706"/>
              <a:ext cx="76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5400000">
              <a:off x="3391694" y="2856706"/>
              <a:ext cx="76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0" name="TextBox 259"/>
            <p:cNvSpPr txBox="1"/>
            <p:nvPr/>
          </p:nvSpPr>
          <p:spPr>
            <a:xfrm>
              <a:off x="3048000" y="2667000"/>
              <a:ext cx="5334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smtClean="0"/>
                <a:t>   P&lt;0.01</a:t>
              </a:r>
              <a:endParaRPr lang="en-US" sz="700" dirty="0"/>
            </a:p>
          </p:txBody>
        </p:sp>
      </p:grpSp>
      <p:grpSp>
        <p:nvGrpSpPr>
          <p:cNvPr id="9" name="Group 274"/>
          <p:cNvGrpSpPr/>
          <p:nvPr/>
        </p:nvGrpSpPr>
        <p:grpSpPr>
          <a:xfrm>
            <a:off x="6026992" y="2124075"/>
            <a:ext cx="533400" cy="228600"/>
            <a:chOff x="3048000" y="2667000"/>
            <a:chExt cx="533400" cy="228600"/>
          </a:xfrm>
        </p:grpSpPr>
        <p:cxnSp>
          <p:nvCxnSpPr>
            <p:cNvPr id="252" name="Straight Connector 251"/>
            <p:cNvCxnSpPr/>
            <p:nvPr/>
          </p:nvCxnSpPr>
          <p:spPr>
            <a:xfrm>
              <a:off x="3200400" y="2817812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3163094" y="2856706"/>
              <a:ext cx="76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5400000">
              <a:off x="3391694" y="2856706"/>
              <a:ext cx="76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" name="TextBox 255"/>
            <p:cNvSpPr txBox="1"/>
            <p:nvPr/>
          </p:nvSpPr>
          <p:spPr>
            <a:xfrm>
              <a:off x="3048000" y="2667000"/>
              <a:ext cx="5334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smtClean="0"/>
                <a:t>   P&lt;0.01</a:t>
              </a:r>
              <a:endParaRPr lang="en-US" sz="700" dirty="0"/>
            </a:p>
          </p:txBody>
        </p:sp>
      </p:grpSp>
      <p:graphicFrame>
        <p:nvGraphicFramePr>
          <p:cNvPr id="228" name="Chart 227"/>
          <p:cNvGraphicFramePr>
            <a:graphicFrameLocks/>
          </p:cNvGraphicFramePr>
          <p:nvPr/>
        </p:nvGraphicFramePr>
        <p:xfrm>
          <a:off x="5257800" y="2124075"/>
          <a:ext cx="1352550" cy="1381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3014930" y="1879872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A</a:t>
            </a:r>
            <a:endParaRPr lang="en-US" sz="1600" dirty="0"/>
          </a:p>
        </p:txBody>
      </p:sp>
      <p:sp>
        <p:nvSpPr>
          <p:cNvPr id="53" name="TextBox 52"/>
          <p:cNvSpPr txBox="1"/>
          <p:nvPr/>
        </p:nvSpPr>
        <p:spPr>
          <a:xfrm>
            <a:off x="3048000" y="38524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52400" y="1371600"/>
            <a:ext cx="8929718" cy="4114800"/>
            <a:chOff x="214282" y="2438400"/>
            <a:chExt cx="8929718" cy="3776682"/>
          </a:xfrm>
        </p:grpSpPr>
        <p:grpSp>
          <p:nvGrpSpPr>
            <p:cNvPr id="23" name="Group 22"/>
            <p:cNvGrpSpPr/>
            <p:nvPr/>
          </p:nvGrpSpPr>
          <p:grpSpPr>
            <a:xfrm>
              <a:off x="214282" y="4357694"/>
              <a:ext cx="4357718" cy="1857388"/>
              <a:chOff x="214282" y="4357694"/>
              <a:chExt cx="4357718" cy="1857388"/>
            </a:xfrm>
          </p:grpSpPr>
          <p:pic>
            <p:nvPicPr>
              <p:cNvPr id="14" name="Picture 13" descr="Picture7.jpg"/>
              <p:cNvPicPr>
                <a:picLocks noChangeAspect="1"/>
              </p:cNvPicPr>
              <p:nvPr/>
            </p:nvPicPr>
            <p:blipFill>
              <a:blip r:embed="rId2" cstate="print">
                <a:lum bright="16000"/>
              </a:blip>
              <a:stretch>
                <a:fillRect/>
              </a:stretch>
            </p:blipFill>
            <p:spPr>
              <a:xfrm>
                <a:off x="214282" y="4357694"/>
                <a:ext cx="4357718" cy="1857388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2971800" y="4419600"/>
                <a:ext cx="137161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 smtClean="0"/>
                  <a:t>RNAi</a:t>
                </a:r>
                <a:r>
                  <a:rPr lang="en-US" sz="1400" dirty="0" smtClean="0"/>
                  <a:t> control</a:t>
                </a:r>
                <a:endParaRPr lang="en-US" sz="1400" dirty="0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214282" y="2438400"/>
              <a:ext cx="4357718" cy="1857388"/>
              <a:chOff x="214282" y="2428868"/>
              <a:chExt cx="4357718" cy="1857388"/>
            </a:xfrm>
          </p:grpSpPr>
          <p:pic>
            <p:nvPicPr>
              <p:cNvPr id="12" name="Picture 11" descr="Picture5.jpg"/>
              <p:cNvPicPr>
                <a:picLocks noChangeAspect="1"/>
              </p:cNvPicPr>
              <p:nvPr/>
            </p:nvPicPr>
            <p:blipFill>
              <a:blip r:embed="rId3" cstate="print">
                <a:lum bright="16000"/>
              </a:blip>
              <a:stretch>
                <a:fillRect/>
              </a:stretch>
            </p:blipFill>
            <p:spPr>
              <a:xfrm>
                <a:off x="214282" y="2428868"/>
                <a:ext cx="4357718" cy="1857388"/>
              </a:xfrm>
              <a:prstGeom prst="rect">
                <a:avLst/>
              </a:prstGeom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2819400" y="2514600"/>
                <a:ext cx="163832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     GFP control</a:t>
                </a:r>
                <a:endParaRPr lang="en-US" sz="1400" dirty="0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4643438" y="2438400"/>
              <a:ext cx="4500562" cy="1857388"/>
              <a:chOff x="4643438" y="2428868"/>
              <a:chExt cx="4500562" cy="1857388"/>
            </a:xfrm>
          </p:grpSpPr>
          <p:pic>
            <p:nvPicPr>
              <p:cNvPr id="13" name="Picture 12" descr="Picture6.jpg"/>
              <p:cNvPicPr>
                <a:picLocks noChangeAspect="1"/>
              </p:cNvPicPr>
              <p:nvPr/>
            </p:nvPicPr>
            <p:blipFill>
              <a:blip r:embed="rId4" cstate="print">
                <a:lum bright="16000"/>
              </a:blip>
              <a:stretch>
                <a:fillRect/>
              </a:stretch>
            </p:blipFill>
            <p:spPr>
              <a:xfrm>
                <a:off x="4643438" y="2428868"/>
                <a:ext cx="4357718" cy="1857388"/>
              </a:xfrm>
              <a:prstGeom prst="rect">
                <a:avLst/>
              </a:prstGeom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7505680" y="2438400"/>
                <a:ext cx="163832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GFP-mPGES-1</a:t>
                </a:r>
                <a:endParaRPr lang="en-US" sz="1400" dirty="0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4643439" y="4357694"/>
              <a:ext cx="4357718" cy="1857388"/>
              <a:chOff x="4643439" y="4357694"/>
              <a:chExt cx="4357718" cy="1857388"/>
            </a:xfrm>
          </p:grpSpPr>
          <p:pic>
            <p:nvPicPr>
              <p:cNvPr id="15" name="Picture 14" descr="Picture8.jpg"/>
              <p:cNvPicPr>
                <a:picLocks noChangeAspect="1"/>
              </p:cNvPicPr>
              <p:nvPr/>
            </p:nvPicPr>
            <p:blipFill>
              <a:blip r:embed="rId5" cstate="print">
                <a:lum bright="16000"/>
              </a:blip>
              <a:stretch>
                <a:fillRect/>
              </a:stretch>
            </p:blipFill>
            <p:spPr>
              <a:xfrm>
                <a:off x="4643439" y="4357694"/>
                <a:ext cx="4357718" cy="185738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7467600" y="4419600"/>
                <a:ext cx="135732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    mPGES-1RNAi</a:t>
                </a:r>
                <a:endParaRPr lang="en-US" sz="1400" dirty="0"/>
              </a:p>
            </p:txBody>
          </p:sp>
        </p:grpSp>
      </p:grpSp>
      <p:sp>
        <p:nvSpPr>
          <p:cNvPr id="10" name="TextBox 9"/>
          <p:cNvSpPr txBox="1"/>
          <p:nvPr/>
        </p:nvSpPr>
        <p:spPr>
          <a:xfrm>
            <a:off x="152400" y="914400"/>
            <a:ext cx="4862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A</a:t>
            </a:r>
            <a:endParaRPr lang="zh-CN" alt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304800"/>
            <a:ext cx="2524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S3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57162" y="3695720"/>
            <a:ext cx="4371766" cy="2095480"/>
            <a:chOff x="157162" y="3924320"/>
            <a:chExt cx="4371766" cy="1857388"/>
          </a:xfrm>
        </p:grpSpPr>
        <p:pic>
          <p:nvPicPr>
            <p:cNvPr id="76" name="Picture 75" descr="Picture1.jpg"/>
            <p:cNvPicPr>
              <a:picLocks noChangeAspect="1"/>
            </p:cNvPicPr>
            <p:nvPr/>
          </p:nvPicPr>
          <p:blipFill>
            <a:blip r:embed="rId2" cstate="print">
              <a:lum bright="16000"/>
            </a:blip>
            <a:stretch>
              <a:fillRect/>
            </a:stretch>
          </p:blipFill>
          <p:spPr>
            <a:xfrm>
              <a:off x="157162" y="3924320"/>
              <a:ext cx="4371766" cy="185738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8" name="TextBox 77"/>
            <p:cNvSpPr txBox="1"/>
            <p:nvPr/>
          </p:nvSpPr>
          <p:spPr>
            <a:xfrm>
              <a:off x="2895600" y="3962400"/>
              <a:ext cx="12049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/>
                <a:t>RNAi</a:t>
              </a:r>
              <a:r>
                <a:rPr lang="en-US" sz="1400" dirty="0" smtClean="0"/>
                <a:t> control</a:t>
              </a:r>
              <a:endParaRPr lang="en-US" sz="14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57162" y="1538294"/>
            <a:ext cx="4357718" cy="2095480"/>
            <a:chOff x="157162" y="1995494"/>
            <a:chExt cx="4357718" cy="1857388"/>
          </a:xfrm>
        </p:grpSpPr>
        <p:pic>
          <p:nvPicPr>
            <p:cNvPr id="66" name="Picture 65" descr="Picture3.jpg"/>
            <p:cNvPicPr>
              <a:picLocks noChangeAspect="1"/>
            </p:cNvPicPr>
            <p:nvPr/>
          </p:nvPicPr>
          <p:blipFill>
            <a:blip r:embed="rId3" cstate="print">
              <a:lum bright="16000"/>
            </a:blip>
            <a:stretch>
              <a:fillRect/>
            </a:stretch>
          </p:blipFill>
          <p:spPr>
            <a:xfrm>
              <a:off x="157162" y="1995494"/>
              <a:ext cx="4357718" cy="1857388"/>
            </a:xfrm>
            <a:prstGeom prst="rect">
              <a:avLst/>
            </a:prstGeom>
          </p:spPr>
        </p:pic>
        <p:sp>
          <p:nvSpPr>
            <p:cNvPr id="79" name="TextBox 78"/>
            <p:cNvSpPr txBox="1"/>
            <p:nvPr/>
          </p:nvSpPr>
          <p:spPr>
            <a:xfrm>
              <a:off x="2667000" y="2057400"/>
              <a:ext cx="1752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     GFP control</a:t>
              </a:r>
              <a:endParaRPr lang="en-US" sz="14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72000" y="1524000"/>
            <a:ext cx="4357718" cy="2095480"/>
            <a:chOff x="4572000" y="1981200"/>
            <a:chExt cx="4357718" cy="1857388"/>
          </a:xfrm>
        </p:grpSpPr>
        <p:pic>
          <p:nvPicPr>
            <p:cNvPr id="67" name="Picture 66" descr="Picture4.jpg"/>
            <p:cNvPicPr>
              <a:picLocks noChangeAspect="1"/>
            </p:cNvPicPr>
            <p:nvPr/>
          </p:nvPicPr>
          <p:blipFill>
            <a:blip r:embed="rId4" cstate="print">
              <a:lum bright="16000"/>
            </a:blip>
            <a:stretch>
              <a:fillRect/>
            </a:stretch>
          </p:blipFill>
          <p:spPr>
            <a:xfrm>
              <a:off x="4572000" y="1981200"/>
              <a:ext cx="4357718" cy="1857388"/>
            </a:xfrm>
            <a:prstGeom prst="rect">
              <a:avLst/>
            </a:prstGeom>
          </p:spPr>
        </p:pic>
        <p:sp>
          <p:nvSpPr>
            <p:cNvPr id="89" name="TextBox 88"/>
            <p:cNvSpPr txBox="1"/>
            <p:nvPr/>
          </p:nvSpPr>
          <p:spPr>
            <a:xfrm>
              <a:off x="7315200" y="2057400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GFP-mPGES-1</a:t>
              </a:r>
              <a:endParaRPr lang="en-US" sz="14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586318" y="3695719"/>
            <a:ext cx="4357718" cy="2095481"/>
            <a:chOff x="4586318" y="3924319"/>
            <a:chExt cx="4357718" cy="1857389"/>
          </a:xfrm>
        </p:grpSpPr>
        <p:pic>
          <p:nvPicPr>
            <p:cNvPr id="77" name="Picture 76" descr="Picture2.jpg"/>
            <p:cNvPicPr>
              <a:picLocks noChangeAspect="1"/>
            </p:cNvPicPr>
            <p:nvPr/>
          </p:nvPicPr>
          <p:blipFill>
            <a:blip r:embed="rId5" cstate="print">
              <a:lum bright="16000"/>
            </a:blip>
            <a:stretch>
              <a:fillRect/>
            </a:stretch>
          </p:blipFill>
          <p:spPr>
            <a:xfrm>
              <a:off x="4586318" y="3924319"/>
              <a:ext cx="4357718" cy="185738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0" name="TextBox 89"/>
            <p:cNvSpPr txBox="1"/>
            <p:nvPr/>
          </p:nvSpPr>
          <p:spPr>
            <a:xfrm>
              <a:off x="7391400" y="3962400"/>
              <a:ext cx="13573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    mPGES-1RNAi</a:t>
              </a:r>
              <a:endParaRPr lang="en-US" sz="1400" dirty="0"/>
            </a:p>
          </p:txBody>
        </p:sp>
      </p:grpSp>
      <p:sp>
        <p:nvSpPr>
          <p:cNvPr id="91" name="TextBox 90"/>
          <p:cNvSpPr txBox="1"/>
          <p:nvPr/>
        </p:nvSpPr>
        <p:spPr>
          <a:xfrm>
            <a:off x="76200" y="1066801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B</a:t>
            </a:r>
            <a:endParaRPr lang="zh-CN" altLang="en-US" sz="1400" dirty="0"/>
          </a:p>
        </p:txBody>
      </p:sp>
      <p:sp>
        <p:nvSpPr>
          <p:cNvPr id="92" name="TextBox 91"/>
          <p:cNvSpPr txBox="1"/>
          <p:nvPr/>
        </p:nvSpPr>
        <p:spPr>
          <a:xfrm>
            <a:off x="76200" y="381000"/>
            <a:ext cx="2524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S3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Box 92"/>
          <p:cNvSpPr txBox="1"/>
          <p:nvPr/>
        </p:nvSpPr>
        <p:spPr>
          <a:xfrm>
            <a:off x="2654319" y="106680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</a:t>
            </a:r>
            <a:endParaRPr lang="en-US" sz="1600" dirty="0"/>
          </a:p>
        </p:txBody>
      </p:sp>
      <p:sp>
        <p:nvSpPr>
          <p:cNvPr id="96" name="TextBox 95"/>
          <p:cNvSpPr txBox="1"/>
          <p:nvPr/>
        </p:nvSpPr>
        <p:spPr>
          <a:xfrm>
            <a:off x="2619381" y="327660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</a:t>
            </a:r>
            <a:endParaRPr lang="en-US" sz="1600" dirty="0"/>
          </a:p>
        </p:txBody>
      </p:sp>
      <p:sp>
        <p:nvSpPr>
          <p:cNvPr id="100" name="TextBox 99"/>
          <p:cNvSpPr txBox="1"/>
          <p:nvPr/>
        </p:nvSpPr>
        <p:spPr>
          <a:xfrm>
            <a:off x="282533" y="164068"/>
            <a:ext cx="2524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S4</a:t>
            </a:r>
            <a:endParaRPr lang="en-US" dirty="0"/>
          </a:p>
        </p:txBody>
      </p:sp>
      <p:grpSp>
        <p:nvGrpSpPr>
          <p:cNvPr id="4" name="Group 136"/>
          <p:cNvGrpSpPr/>
          <p:nvPr/>
        </p:nvGrpSpPr>
        <p:grpSpPr>
          <a:xfrm>
            <a:off x="2641201" y="3352805"/>
            <a:ext cx="2890307" cy="1421046"/>
            <a:chOff x="4593820" y="3581405"/>
            <a:chExt cx="2890307" cy="1421046"/>
          </a:xfrm>
        </p:grpSpPr>
        <p:sp>
          <p:nvSpPr>
            <p:cNvPr id="138" name="TextBox 137"/>
            <p:cNvSpPr txBox="1"/>
            <p:nvPr/>
          </p:nvSpPr>
          <p:spPr>
            <a:xfrm rot="19041536">
              <a:off x="6568666" y="3628178"/>
              <a:ext cx="91546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mPGES-1 </a:t>
              </a:r>
              <a:r>
                <a:rPr lang="en-US" sz="800" dirty="0" err="1" smtClean="0"/>
                <a:t>RNAi</a:t>
              </a:r>
              <a:endParaRPr lang="en-US" sz="800" dirty="0"/>
            </a:p>
          </p:txBody>
        </p:sp>
        <p:grpSp>
          <p:nvGrpSpPr>
            <p:cNvPr id="11" name="Group 205"/>
            <p:cNvGrpSpPr/>
            <p:nvPr/>
          </p:nvGrpSpPr>
          <p:grpSpPr>
            <a:xfrm>
              <a:off x="4593820" y="3581405"/>
              <a:ext cx="2481435" cy="1421046"/>
              <a:chOff x="6237784" y="3400540"/>
              <a:chExt cx="2159983" cy="1214907"/>
            </a:xfrm>
          </p:grpSpPr>
          <p:grpSp>
            <p:nvGrpSpPr>
              <p:cNvPr id="12" name="Group 161"/>
              <p:cNvGrpSpPr/>
              <p:nvPr/>
            </p:nvGrpSpPr>
            <p:grpSpPr>
              <a:xfrm>
                <a:off x="6553200" y="3810000"/>
                <a:ext cx="1828801" cy="805447"/>
                <a:chOff x="685800" y="381000"/>
                <a:chExt cx="5727192" cy="2831592"/>
              </a:xfrm>
            </p:grpSpPr>
            <p:pic>
              <p:nvPicPr>
                <p:cNvPr id="147" name="Picture 146" descr="Picture13.jpg"/>
                <p:cNvPicPr>
                  <a:picLocks noChangeAspect="1"/>
                </p:cNvPicPr>
                <p:nvPr/>
              </p:nvPicPr>
              <p:blipFill>
                <a:blip r:embed="rId2" cstate="print"/>
                <a:srcRect l="10684" r="28775" b="13088"/>
                <a:stretch>
                  <a:fillRect/>
                </a:stretch>
              </p:blipFill>
              <p:spPr>
                <a:xfrm>
                  <a:off x="685800" y="381000"/>
                  <a:ext cx="1371600" cy="1371600"/>
                </a:xfrm>
                <a:prstGeom prst="rect">
                  <a:avLst/>
                </a:prstGeom>
              </p:spPr>
            </p:pic>
            <p:pic>
              <p:nvPicPr>
                <p:cNvPr id="148" name="Picture 147" descr="Picture14.jpg"/>
                <p:cNvPicPr>
                  <a:picLocks noChangeAspect="1"/>
                </p:cNvPicPr>
                <p:nvPr/>
              </p:nvPicPr>
              <p:blipFill>
                <a:blip r:embed="rId3" cstate="print"/>
                <a:srcRect l="16026" r="25214" b="13088"/>
                <a:stretch>
                  <a:fillRect/>
                </a:stretch>
              </p:blipFill>
              <p:spPr>
                <a:xfrm>
                  <a:off x="2133600" y="381000"/>
                  <a:ext cx="1371600" cy="1371600"/>
                </a:xfrm>
                <a:prstGeom prst="rect">
                  <a:avLst/>
                </a:prstGeom>
              </p:spPr>
            </p:pic>
            <p:pic>
              <p:nvPicPr>
                <p:cNvPr id="149" name="Picture 148" descr="Picture15.jpg"/>
                <p:cNvPicPr>
                  <a:picLocks noChangeAspect="1"/>
                </p:cNvPicPr>
                <p:nvPr/>
              </p:nvPicPr>
              <p:blipFill>
                <a:blip r:embed="rId4" cstate="print"/>
                <a:srcRect l="19587" r="19872" b="13088"/>
                <a:stretch>
                  <a:fillRect/>
                </a:stretch>
              </p:blipFill>
              <p:spPr>
                <a:xfrm>
                  <a:off x="3581400" y="381000"/>
                  <a:ext cx="1371600" cy="1371600"/>
                </a:xfrm>
                <a:prstGeom prst="rect">
                  <a:avLst/>
                </a:prstGeom>
              </p:spPr>
            </p:pic>
            <p:pic>
              <p:nvPicPr>
                <p:cNvPr id="150" name="Picture 149" descr="Picture16.jpg"/>
                <p:cNvPicPr>
                  <a:picLocks noChangeAspect="1"/>
                </p:cNvPicPr>
                <p:nvPr/>
              </p:nvPicPr>
              <p:blipFill>
                <a:blip r:embed="rId5" cstate="print"/>
                <a:srcRect l="16026" r="25214" b="13088"/>
                <a:stretch>
                  <a:fillRect/>
                </a:stretch>
              </p:blipFill>
              <p:spPr>
                <a:xfrm>
                  <a:off x="5029200" y="381000"/>
                  <a:ext cx="1371600" cy="1371600"/>
                </a:xfrm>
                <a:prstGeom prst="rect">
                  <a:avLst/>
                </a:prstGeom>
              </p:spPr>
            </p:pic>
            <p:pic>
              <p:nvPicPr>
                <p:cNvPr id="151" name="Picture 150" descr="Picture88.jpg"/>
                <p:cNvPicPr>
                  <a:picLocks noChangeAspect="1"/>
                </p:cNvPicPr>
                <p:nvPr/>
              </p:nvPicPr>
              <p:blipFill>
                <a:blip r:embed="rId6" cstate="print"/>
                <a:stretch>
                  <a:fillRect/>
                </a:stretch>
              </p:blipFill>
              <p:spPr>
                <a:xfrm>
                  <a:off x="685800" y="1828800"/>
                  <a:ext cx="1383792" cy="1383792"/>
                </a:xfrm>
                <a:prstGeom prst="rect">
                  <a:avLst/>
                </a:prstGeom>
              </p:spPr>
            </p:pic>
            <p:pic>
              <p:nvPicPr>
                <p:cNvPr id="152" name="Picture 151" descr="Picture89.jpg"/>
                <p:cNvPicPr>
                  <a:picLocks noChangeAspect="1"/>
                </p:cNvPicPr>
                <p:nvPr/>
              </p:nvPicPr>
              <p:blipFill>
                <a:blip r:embed="rId7" cstate="print"/>
                <a:stretch>
                  <a:fillRect/>
                </a:stretch>
              </p:blipFill>
              <p:spPr>
                <a:xfrm>
                  <a:off x="2133600" y="1828800"/>
                  <a:ext cx="1377696" cy="1383792"/>
                </a:xfrm>
                <a:prstGeom prst="rect">
                  <a:avLst/>
                </a:prstGeom>
              </p:spPr>
            </p:pic>
            <p:pic>
              <p:nvPicPr>
                <p:cNvPr id="153" name="Picture 152" descr="Picture90.jpg"/>
                <p:cNvPicPr>
                  <a:picLocks noChangeAspect="1"/>
                </p:cNvPicPr>
                <p:nvPr/>
              </p:nvPicPr>
              <p:blipFill>
                <a:blip r:embed="rId8" cstate="print"/>
                <a:stretch>
                  <a:fillRect/>
                </a:stretch>
              </p:blipFill>
              <p:spPr>
                <a:xfrm>
                  <a:off x="3581400" y="1828800"/>
                  <a:ext cx="1383792" cy="1383792"/>
                </a:xfrm>
                <a:prstGeom prst="rect">
                  <a:avLst/>
                </a:prstGeom>
              </p:spPr>
            </p:pic>
            <p:pic>
              <p:nvPicPr>
                <p:cNvPr id="154" name="Picture 153" descr="Picture91.jpg"/>
                <p:cNvPicPr>
                  <a:picLocks noChangeAspect="1"/>
                </p:cNvPicPr>
                <p:nvPr/>
              </p:nvPicPr>
              <p:blipFill>
                <a:blip r:embed="rId9" cstate="print"/>
                <a:stretch>
                  <a:fillRect/>
                </a:stretch>
              </p:blipFill>
              <p:spPr>
                <a:xfrm>
                  <a:off x="5029200" y="1828800"/>
                  <a:ext cx="1383792" cy="1383792"/>
                </a:xfrm>
                <a:prstGeom prst="rect">
                  <a:avLst/>
                </a:prstGeom>
              </p:spPr>
            </p:pic>
            <p:cxnSp>
              <p:nvCxnSpPr>
                <p:cNvPr id="159" name="Straight Connector 158"/>
                <p:cNvCxnSpPr/>
                <p:nvPr/>
              </p:nvCxnSpPr>
              <p:spPr>
                <a:xfrm>
                  <a:off x="1828800" y="1676400"/>
                  <a:ext cx="1524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1" name="TextBox 140"/>
              <p:cNvSpPr txBox="1"/>
              <p:nvPr/>
            </p:nvSpPr>
            <p:spPr>
              <a:xfrm rot="19041536">
                <a:off x="7497801" y="3400540"/>
                <a:ext cx="89996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err="1" smtClean="0"/>
                  <a:t>RNAi</a:t>
                </a:r>
                <a:r>
                  <a:rPr lang="en-US" sz="800" dirty="0" smtClean="0"/>
                  <a:t> control</a:t>
                </a:r>
                <a:endParaRPr lang="en-US" sz="800" dirty="0"/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 rot="19041536">
                <a:off x="7025588" y="3452417"/>
                <a:ext cx="816647" cy="1841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i="1" dirty="0" smtClean="0"/>
                  <a:t>GFP-mPGES-1</a:t>
                </a:r>
                <a:endParaRPr lang="en-US" sz="800" i="1" dirty="0"/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 rot="19041536">
                <a:off x="6630161" y="3444038"/>
                <a:ext cx="80341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 GFP control</a:t>
                </a:r>
                <a:endParaRPr lang="en-US" sz="800" dirty="0"/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6262589" y="3947650"/>
                <a:ext cx="505757" cy="1841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err="1" smtClean="0"/>
                  <a:t>H&amp;E</a:t>
                </a:r>
                <a:endParaRPr lang="en-US" sz="800" dirty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6237784" y="4191000"/>
                <a:ext cx="457200" cy="289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           PCNA</a:t>
                </a:r>
                <a:endParaRPr lang="en-US" sz="800" dirty="0"/>
              </a:p>
            </p:txBody>
          </p:sp>
        </p:grpSp>
      </p:grpSp>
      <p:grpSp>
        <p:nvGrpSpPr>
          <p:cNvPr id="228" name="Group 282"/>
          <p:cNvGrpSpPr/>
          <p:nvPr/>
        </p:nvGrpSpPr>
        <p:grpSpPr>
          <a:xfrm>
            <a:off x="5917722" y="1190625"/>
            <a:ext cx="838200" cy="610394"/>
            <a:chOff x="7848600" y="1371600"/>
            <a:chExt cx="838200" cy="610394"/>
          </a:xfrm>
        </p:grpSpPr>
        <p:grpSp>
          <p:nvGrpSpPr>
            <p:cNvPr id="240" name="Group 258"/>
            <p:cNvGrpSpPr/>
            <p:nvPr/>
          </p:nvGrpSpPr>
          <p:grpSpPr>
            <a:xfrm>
              <a:off x="8153400" y="1752600"/>
              <a:ext cx="533400" cy="229394"/>
              <a:chOff x="228600" y="2819400"/>
              <a:chExt cx="533400" cy="229394"/>
            </a:xfrm>
          </p:grpSpPr>
          <p:grpSp>
            <p:nvGrpSpPr>
              <p:cNvPr id="244" name="Group 212"/>
              <p:cNvGrpSpPr/>
              <p:nvPr/>
            </p:nvGrpSpPr>
            <p:grpSpPr>
              <a:xfrm>
                <a:off x="381000" y="2971800"/>
                <a:ext cx="152400" cy="76994"/>
                <a:chOff x="914400" y="3048000"/>
                <a:chExt cx="152400" cy="76994"/>
              </a:xfrm>
            </p:grpSpPr>
            <p:cxnSp>
              <p:nvCxnSpPr>
                <p:cNvPr id="262" name="Straight Connector 261"/>
                <p:cNvCxnSpPr/>
                <p:nvPr/>
              </p:nvCxnSpPr>
              <p:spPr>
                <a:xfrm>
                  <a:off x="915194" y="3048000"/>
                  <a:ext cx="151606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3" name="Straight Connector 262"/>
                <p:cNvCxnSpPr/>
                <p:nvPr/>
              </p:nvCxnSpPr>
              <p:spPr>
                <a:xfrm rot="5400000">
                  <a:off x="877094" y="3086100"/>
                  <a:ext cx="762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263"/>
                <p:cNvCxnSpPr/>
                <p:nvPr/>
              </p:nvCxnSpPr>
              <p:spPr>
                <a:xfrm rot="5400000">
                  <a:off x="1028700" y="3086100"/>
                  <a:ext cx="762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1" name="TextBox 260"/>
              <p:cNvSpPr txBox="1"/>
              <p:nvPr/>
            </p:nvSpPr>
            <p:spPr>
              <a:xfrm>
                <a:off x="228600" y="2819400"/>
                <a:ext cx="533400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 smtClean="0"/>
                  <a:t>  P&lt;0.01</a:t>
                </a:r>
                <a:endParaRPr lang="en-US" sz="700" dirty="0"/>
              </a:p>
            </p:txBody>
          </p:sp>
        </p:grpSp>
        <p:grpSp>
          <p:nvGrpSpPr>
            <p:cNvPr id="245" name="Group 264"/>
            <p:cNvGrpSpPr/>
            <p:nvPr/>
          </p:nvGrpSpPr>
          <p:grpSpPr>
            <a:xfrm>
              <a:off x="7848600" y="1371600"/>
              <a:ext cx="533400" cy="229394"/>
              <a:chOff x="228600" y="2819400"/>
              <a:chExt cx="533400" cy="229394"/>
            </a:xfrm>
          </p:grpSpPr>
          <p:grpSp>
            <p:nvGrpSpPr>
              <p:cNvPr id="246" name="Group 212"/>
              <p:cNvGrpSpPr/>
              <p:nvPr/>
            </p:nvGrpSpPr>
            <p:grpSpPr>
              <a:xfrm>
                <a:off x="381000" y="2971800"/>
                <a:ext cx="152400" cy="76994"/>
                <a:chOff x="914400" y="3048000"/>
                <a:chExt cx="152400" cy="76994"/>
              </a:xfrm>
            </p:grpSpPr>
            <p:cxnSp>
              <p:nvCxnSpPr>
                <p:cNvPr id="268" name="Straight Connector 267"/>
                <p:cNvCxnSpPr/>
                <p:nvPr/>
              </p:nvCxnSpPr>
              <p:spPr>
                <a:xfrm>
                  <a:off x="915194" y="3048000"/>
                  <a:ext cx="151606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Straight Connector 268"/>
                <p:cNvCxnSpPr/>
                <p:nvPr/>
              </p:nvCxnSpPr>
              <p:spPr>
                <a:xfrm rot="5400000">
                  <a:off x="877094" y="3086100"/>
                  <a:ext cx="762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/>
                <p:cNvCxnSpPr/>
                <p:nvPr/>
              </p:nvCxnSpPr>
              <p:spPr>
                <a:xfrm rot="5400000">
                  <a:off x="1028700" y="3086100"/>
                  <a:ext cx="762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7" name="TextBox 266"/>
              <p:cNvSpPr txBox="1"/>
              <p:nvPr/>
            </p:nvSpPr>
            <p:spPr>
              <a:xfrm>
                <a:off x="228600" y="2819400"/>
                <a:ext cx="533400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 smtClean="0"/>
                  <a:t>  P&lt;0.01</a:t>
                </a:r>
                <a:endParaRPr lang="en-US" sz="700" dirty="0"/>
              </a:p>
            </p:txBody>
          </p:sp>
        </p:grpSp>
      </p:grpSp>
      <p:graphicFrame>
        <p:nvGraphicFramePr>
          <p:cNvPr id="212" name="Chart 211"/>
          <p:cNvGraphicFramePr>
            <a:graphicFrameLocks/>
          </p:cNvGraphicFramePr>
          <p:nvPr/>
        </p:nvGraphicFramePr>
        <p:xfrm>
          <a:off x="5486400" y="1266825"/>
          <a:ext cx="1219200" cy="1476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pSp>
        <p:nvGrpSpPr>
          <p:cNvPr id="252" name="Group 270"/>
          <p:cNvGrpSpPr/>
          <p:nvPr/>
        </p:nvGrpSpPr>
        <p:grpSpPr>
          <a:xfrm>
            <a:off x="6374922" y="3885406"/>
            <a:ext cx="533400" cy="229394"/>
            <a:chOff x="228600" y="2819400"/>
            <a:chExt cx="533400" cy="229394"/>
          </a:xfrm>
        </p:grpSpPr>
        <p:grpSp>
          <p:nvGrpSpPr>
            <p:cNvPr id="253" name="Group 212"/>
            <p:cNvGrpSpPr/>
            <p:nvPr/>
          </p:nvGrpSpPr>
          <p:grpSpPr>
            <a:xfrm>
              <a:off x="381000" y="2971800"/>
              <a:ext cx="152400" cy="76994"/>
              <a:chOff x="914400" y="3048000"/>
              <a:chExt cx="152400" cy="76994"/>
            </a:xfrm>
          </p:grpSpPr>
          <p:cxnSp>
            <p:nvCxnSpPr>
              <p:cNvPr id="274" name="Straight Connector 273"/>
              <p:cNvCxnSpPr/>
              <p:nvPr/>
            </p:nvCxnSpPr>
            <p:spPr>
              <a:xfrm>
                <a:off x="915194" y="3048000"/>
                <a:ext cx="151606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Straight Connector 274"/>
              <p:cNvCxnSpPr/>
              <p:nvPr/>
            </p:nvCxnSpPr>
            <p:spPr>
              <a:xfrm rot="5400000">
                <a:off x="877094" y="3086100"/>
                <a:ext cx="762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/>
              <p:cNvCxnSpPr/>
              <p:nvPr/>
            </p:nvCxnSpPr>
            <p:spPr>
              <a:xfrm rot="5400000">
                <a:off x="1028700" y="30861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3" name="TextBox 272"/>
            <p:cNvSpPr txBox="1"/>
            <p:nvPr/>
          </p:nvSpPr>
          <p:spPr>
            <a:xfrm>
              <a:off x="228600" y="2819400"/>
              <a:ext cx="5334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smtClean="0"/>
                <a:t>  P&lt;0.01</a:t>
              </a:r>
              <a:endParaRPr lang="en-US" sz="700" dirty="0"/>
            </a:p>
          </p:txBody>
        </p:sp>
      </p:grpSp>
      <p:grpSp>
        <p:nvGrpSpPr>
          <p:cNvPr id="32" name="Group 276"/>
          <p:cNvGrpSpPr/>
          <p:nvPr/>
        </p:nvGrpSpPr>
        <p:grpSpPr>
          <a:xfrm>
            <a:off x="5993922" y="3352800"/>
            <a:ext cx="533400" cy="229394"/>
            <a:chOff x="228600" y="2819400"/>
            <a:chExt cx="533400" cy="229394"/>
          </a:xfrm>
        </p:grpSpPr>
        <p:grpSp>
          <p:nvGrpSpPr>
            <p:cNvPr id="33" name="Group 212"/>
            <p:cNvGrpSpPr/>
            <p:nvPr/>
          </p:nvGrpSpPr>
          <p:grpSpPr>
            <a:xfrm>
              <a:off x="381000" y="2971800"/>
              <a:ext cx="152400" cy="76994"/>
              <a:chOff x="914400" y="3048000"/>
              <a:chExt cx="152400" cy="76994"/>
            </a:xfrm>
          </p:grpSpPr>
          <p:cxnSp>
            <p:nvCxnSpPr>
              <p:cNvPr id="280" name="Straight Connector 279"/>
              <p:cNvCxnSpPr/>
              <p:nvPr/>
            </p:nvCxnSpPr>
            <p:spPr>
              <a:xfrm>
                <a:off x="915194" y="3048000"/>
                <a:ext cx="151606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Straight Connector 280"/>
              <p:cNvCxnSpPr/>
              <p:nvPr/>
            </p:nvCxnSpPr>
            <p:spPr>
              <a:xfrm rot="5400000">
                <a:off x="877094" y="3086100"/>
                <a:ext cx="762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Straight Connector 281"/>
              <p:cNvCxnSpPr/>
              <p:nvPr/>
            </p:nvCxnSpPr>
            <p:spPr>
              <a:xfrm rot="5400000">
                <a:off x="1028700" y="30861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9" name="TextBox 278"/>
            <p:cNvSpPr txBox="1"/>
            <p:nvPr/>
          </p:nvSpPr>
          <p:spPr>
            <a:xfrm>
              <a:off x="228600" y="2819400"/>
              <a:ext cx="5334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smtClean="0"/>
                <a:t>  P&lt;0.01</a:t>
              </a:r>
              <a:endParaRPr lang="en-US" sz="700" dirty="0"/>
            </a:p>
          </p:txBody>
        </p:sp>
      </p:grpSp>
      <p:graphicFrame>
        <p:nvGraphicFramePr>
          <p:cNvPr id="177" name="Chart 176"/>
          <p:cNvGraphicFramePr>
            <a:graphicFrameLocks/>
          </p:cNvGraphicFramePr>
          <p:nvPr/>
        </p:nvGraphicFramePr>
        <p:xfrm>
          <a:off x="5504711" y="3352800"/>
          <a:ext cx="1371600" cy="1866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cxnSp>
        <p:nvCxnSpPr>
          <p:cNvPr id="188" name="Straight Connector 187"/>
          <p:cNvCxnSpPr/>
          <p:nvPr/>
        </p:nvCxnSpPr>
        <p:spPr>
          <a:xfrm>
            <a:off x="5556895" y="7339026"/>
            <a:ext cx="7924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290"/>
          <p:cNvGrpSpPr/>
          <p:nvPr/>
        </p:nvGrpSpPr>
        <p:grpSpPr>
          <a:xfrm>
            <a:off x="2612623" y="859153"/>
            <a:ext cx="2480096" cy="1791422"/>
            <a:chOff x="4835104" y="859153"/>
            <a:chExt cx="2480096" cy="1791422"/>
          </a:xfrm>
        </p:grpSpPr>
        <p:sp>
          <p:nvSpPr>
            <p:cNvPr id="191" name="TextBox 190"/>
            <p:cNvSpPr txBox="1"/>
            <p:nvPr/>
          </p:nvSpPr>
          <p:spPr>
            <a:xfrm>
              <a:off x="4835104" y="2286000"/>
              <a:ext cx="4572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 PCNA</a:t>
              </a:r>
              <a:endParaRPr lang="en-US" sz="800" dirty="0"/>
            </a:p>
          </p:txBody>
        </p:sp>
        <p:sp>
          <p:nvSpPr>
            <p:cNvPr id="194" name="TextBox 193"/>
            <p:cNvSpPr txBox="1"/>
            <p:nvPr/>
          </p:nvSpPr>
          <p:spPr>
            <a:xfrm rot="18642131">
              <a:off x="6716578" y="1210543"/>
              <a:ext cx="90337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mPGES-1 </a:t>
              </a:r>
              <a:r>
                <a:rPr lang="en-US" sz="800" dirty="0" err="1" smtClean="0"/>
                <a:t>RNAi</a:t>
              </a:r>
              <a:endParaRPr lang="en-US" sz="800" dirty="0"/>
            </a:p>
          </p:txBody>
        </p:sp>
        <p:sp>
          <p:nvSpPr>
            <p:cNvPr id="196" name="TextBox 195"/>
            <p:cNvSpPr txBox="1"/>
            <p:nvPr/>
          </p:nvSpPr>
          <p:spPr>
            <a:xfrm rot="18786391">
              <a:off x="6202617" y="1255033"/>
              <a:ext cx="8662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err="1" smtClean="0"/>
                <a:t>RNAi</a:t>
              </a:r>
              <a:r>
                <a:rPr lang="en-US" sz="800" dirty="0" smtClean="0"/>
                <a:t> control</a:t>
              </a:r>
              <a:endParaRPr lang="en-US" sz="800" dirty="0"/>
            </a:p>
          </p:txBody>
        </p:sp>
        <p:sp>
          <p:nvSpPr>
            <p:cNvPr id="202" name="TextBox 201"/>
            <p:cNvSpPr txBox="1"/>
            <p:nvPr/>
          </p:nvSpPr>
          <p:spPr>
            <a:xfrm rot="18835415">
              <a:off x="5726471" y="1216063"/>
              <a:ext cx="9292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i="1" dirty="0" smtClean="0"/>
                <a:t>GFP-mPGES-1</a:t>
              </a:r>
              <a:endParaRPr lang="en-US" sz="800" i="1" dirty="0"/>
            </a:p>
          </p:txBody>
        </p:sp>
        <p:sp>
          <p:nvSpPr>
            <p:cNvPr id="203" name="TextBox 202"/>
            <p:cNvSpPr txBox="1"/>
            <p:nvPr/>
          </p:nvSpPr>
          <p:spPr>
            <a:xfrm rot="19041536">
              <a:off x="5152866" y="1298902"/>
              <a:ext cx="76935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 GFP control</a:t>
              </a:r>
              <a:endParaRPr lang="en-US" sz="800" dirty="0"/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4876800" y="1800956"/>
              <a:ext cx="75862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err="1" smtClean="0"/>
                <a:t>H&amp;E</a:t>
              </a:r>
              <a:endParaRPr lang="en-US" sz="800" dirty="0"/>
            </a:p>
          </p:txBody>
        </p:sp>
        <p:grpSp>
          <p:nvGrpSpPr>
            <p:cNvPr id="35" name="Group 289"/>
            <p:cNvGrpSpPr/>
            <p:nvPr/>
          </p:nvGrpSpPr>
          <p:grpSpPr>
            <a:xfrm>
              <a:off x="5181600" y="1648556"/>
              <a:ext cx="2133600" cy="1002019"/>
              <a:chOff x="5181600" y="1648556"/>
              <a:chExt cx="2133600" cy="1002019"/>
            </a:xfrm>
          </p:grpSpPr>
          <p:pic>
            <p:nvPicPr>
              <p:cNvPr id="233" name="Picture 232" descr="Picture3.jpg"/>
              <p:cNvPicPr>
                <a:picLocks noChangeAspect="1"/>
              </p:cNvPicPr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5720847" y="1648556"/>
                <a:ext cx="515858" cy="478261"/>
              </a:xfrm>
              <a:prstGeom prst="rect">
                <a:avLst/>
              </a:prstGeom>
            </p:spPr>
          </p:pic>
          <p:pic>
            <p:nvPicPr>
              <p:cNvPr id="234" name="Picture 233" descr="Picture4.jpg"/>
              <p:cNvPicPr>
                <a:picLocks noChangeAspect="1"/>
              </p:cNvPicPr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6260095" y="1648556"/>
                <a:ext cx="515858" cy="478261"/>
              </a:xfrm>
              <a:prstGeom prst="rect">
                <a:avLst/>
              </a:prstGeom>
            </p:spPr>
          </p:pic>
          <p:pic>
            <p:nvPicPr>
              <p:cNvPr id="235" name="Picture 234" descr="Picture5.jpg"/>
              <p:cNvPicPr>
                <a:picLocks noChangeAspect="1"/>
              </p:cNvPicPr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6799342" y="1648556"/>
                <a:ext cx="515858" cy="47826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6" name="Picture 235" descr="Picture6.jpg"/>
              <p:cNvPicPr>
                <a:picLocks noChangeAspect="1"/>
              </p:cNvPicPr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5181600" y="2133600"/>
                <a:ext cx="516470" cy="516975"/>
              </a:xfrm>
              <a:prstGeom prst="rect">
                <a:avLst/>
              </a:prstGeom>
            </p:spPr>
          </p:pic>
          <p:pic>
            <p:nvPicPr>
              <p:cNvPr id="237" name="Picture 236" descr="Picture7.jpg"/>
              <p:cNvPicPr>
                <a:picLocks noChangeAspect="1"/>
              </p:cNvPicPr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5720847" y="2150025"/>
                <a:ext cx="515858" cy="48581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8" name="Picture 237" descr="Picture8.jpg"/>
              <p:cNvPicPr>
                <a:picLocks noChangeAspect="1"/>
              </p:cNvPicPr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6260095" y="2150025"/>
                <a:ext cx="514647" cy="489131"/>
              </a:xfrm>
              <a:prstGeom prst="rect">
                <a:avLst/>
              </a:prstGeom>
            </p:spPr>
          </p:pic>
          <p:pic>
            <p:nvPicPr>
              <p:cNvPr id="239" name="Picture 238" descr="Picture9.jpg"/>
              <p:cNvPicPr>
                <a:picLocks noChangeAspect="1"/>
              </p:cNvPicPr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6799342" y="2150025"/>
                <a:ext cx="514647" cy="489131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36" name="Group 69"/>
              <p:cNvGrpSpPr/>
              <p:nvPr/>
            </p:nvGrpSpPr>
            <p:grpSpPr>
              <a:xfrm>
                <a:off x="5181600" y="1648556"/>
                <a:ext cx="515858" cy="478261"/>
                <a:chOff x="2000232" y="642918"/>
                <a:chExt cx="1298448" cy="1158240"/>
              </a:xfrm>
            </p:grpSpPr>
            <p:cxnSp>
              <p:nvCxnSpPr>
                <p:cNvPr id="241" name="Straight Connector 240"/>
                <p:cNvCxnSpPr/>
                <p:nvPr/>
              </p:nvCxnSpPr>
              <p:spPr>
                <a:xfrm>
                  <a:off x="2974118" y="1682400"/>
                  <a:ext cx="149829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42" name="Picture 241" descr="Picture2.jpg"/>
                <p:cNvPicPr>
                  <a:picLocks noChangeAspect="1"/>
                </p:cNvPicPr>
                <p:nvPr/>
              </p:nvPicPr>
              <p:blipFill>
                <a:blip r:embed="rId19" cstate="print"/>
                <a:stretch>
                  <a:fillRect/>
                </a:stretch>
              </p:blipFill>
              <p:spPr>
                <a:xfrm>
                  <a:off x="2000232" y="642918"/>
                  <a:ext cx="1298448" cy="115824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cxnSp>
              <p:nvCxnSpPr>
                <p:cNvPr id="243" name="Straight Connector 242"/>
                <p:cNvCxnSpPr/>
                <p:nvPr/>
              </p:nvCxnSpPr>
              <p:spPr>
                <a:xfrm>
                  <a:off x="3000365" y="1633046"/>
                  <a:ext cx="142876" cy="1589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Box 73"/>
          <p:cNvSpPr txBox="1"/>
          <p:nvPr/>
        </p:nvSpPr>
        <p:spPr>
          <a:xfrm>
            <a:off x="139714" y="152400"/>
            <a:ext cx="2524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S5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3524250" y="838200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 </a:t>
            </a:r>
            <a:endParaRPr lang="en-US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3505200" y="3800475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 </a:t>
            </a:r>
            <a:endParaRPr lang="en-US" sz="1200" dirty="0"/>
          </a:p>
        </p:txBody>
      </p:sp>
      <p:grpSp>
        <p:nvGrpSpPr>
          <p:cNvPr id="17" name="Group 219"/>
          <p:cNvGrpSpPr/>
          <p:nvPr/>
        </p:nvGrpSpPr>
        <p:grpSpPr>
          <a:xfrm>
            <a:off x="3581400" y="1143000"/>
            <a:ext cx="2057400" cy="2057400"/>
            <a:chOff x="714348" y="3071810"/>
            <a:chExt cx="2938854" cy="2655770"/>
          </a:xfrm>
        </p:grpSpPr>
        <p:pic>
          <p:nvPicPr>
            <p:cNvPr id="221" name="Picture 220" descr="Picture3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14546" y="3071810"/>
              <a:ext cx="1438656" cy="1298448"/>
            </a:xfrm>
            <a:prstGeom prst="rect">
              <a:avLst/>
            </a:prstGeom>
          </p:spPr>
        </p:pic>
        <p:pic>
          <p:nvPicPr>
            <p:cNvPr id="222" name="Picture 221" descr="Picture4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14348" y="4429132"/>
              <a:ext cx="1444752" cy="1298448"/>
            </a:xfrm>
            <a:prstGeom prst="rect">
              <a:avLst/>
            </a:prstGeom>
          </p:spPr>
        </p:pic>
        <p:pic>
          <p:nvPicPr>
            <p:cNvPr id="223" name="Picture 222" descr="Picture5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14547" y="4429133"/>
              <a:ext cx="1438655" cy="1298447"/>
            </a:xfrm>
            <a:prstGeom prst="rect">
              <a:avLst/>
            </a:prstGeom>
          </p:spPr>
        </p:pic>
        <p:sp>
          <p:nvSpPr>
            <p:cNvPr id="224" name="Text Box 8"/>
            <p:cNvSpPr txBox="1">
              <a:spLocks noChangeArrowheads="1"/>
            </p:cNvSpPr>
            <p:nvPr/>
          </p:nvSpPr>
          <p:spPr bwMode="auto">
            <a:xfrm>
              <a:off x="2207642" y="4429132"/>
              <a:ext cx="1249617" cy="258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800" dirty="0" smtClean="0">
                  <a:solidFill>
                    <a:schemeClr val="bg1"/>
                  </a:solidFill>
                  <a:ea typeface="宋体" charset="-122"/>
                </a:rPr>
                <a:t>mPGES-1 </a:t>
              </a:r>
              <a:r>
                <a:rPr lang="en-US" altLang="zh-CN" sz="800" dirty="0" err="1" smtClean="0">
                  <a:solidFill>
                    <a:schemeClr val="bg1"/>
                  </a:solidFill>
                  <a:ea typeface="宋体" charset="-122"/>
                </a:rPr>
                <a:t>RNAi</a:t>
              </a:r>
              <a:endParaRPr lang="en-US" altLang="zh-CN" sz="800" dirty="0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225" name="Text Box 8"/>
            <p:cNvSpPr txBox="1">
              <a:spLocks noChangeArrowheads="1"/>
            </p:cNvSpPr>
            <p:nvPr/>
          </p:nvSpPr>
          <p:spPr bwMode="auto">
            <a:xfrm>
              <a:off x="2214547" y="3071811"/>
              <a:ext cx="1144751" cy="258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800" dirty="0" smtClean="0">
                  <a:solidFill>
                    <a:schemeClr val="bg1"/>
                  </a:solidFill>
                  <a:ea typeface="宋体" charset="-122"/>
                </a:rPr>
                <a:t>GFP-mPGES-1</a:t>
              </a:r>
              <a:endParaRPr lang="en-US" altLang="zh-CN" sz="800" dirty="0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226" name="Text Box 8"/>
            <p:cNvSpPr txBox="1">
              <a:spLocks noChangeArrowheads="1"/>
            </p:cNvSpPr>
            <p:nvPr/>
          </p:nvSpPr>
          <p:spPr bwMode="auto">
            <a:xfrm>
              <a:off x="714348" y="4429133"/>
              <a:ext cx="1306157" cy="278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800" dirty="0" err="1" smtClean="0">
                  <a:solidFill>
                    <a:schemeClr val="bg1"/>
                  </a:solidFill>
                  <a:ea typeface="宋体" charset="-122"/>
                </a:rPr>
                <a:t>RNAi</a:t>
              </a:r>
              <a:r>
                <a:rPr lang="en-US" altLang="zh-CN" sz="800" dirty="0" smtClean="0">
                  <a:solidFill>
                    <a:schemeClr val="bg1"/>
                  </a:solidFill>
                  <a:ea typeface="宋体" charset="-122"/>
                </a:rPr>
                <a:t> control</a:t>
              </a:r>
              <a:endParaRPr lang="en-US" altLang="zh-CN" sz="800" dirty="0">
                <a:solidFill>
                  <a:schemeClr val="bg1"/>
                </a:solidFill>
                <a:ea typeface="宋体" charset="-122"/>
              </a:endParaRPr>
            </a:p>
          </p:txBody>
        </p:sp>
        <p:grpSp>
          <p:nvGrpSpPr>
            <p:cNvPr id="18" name="Group 90"/>
            <p:cNvGrpSpPr/>
            <p:nvPr/>
          </p:nvGrpSpPr>
          <p:grpSpPr>
            <a:xfrm>
              <a:off x="714348" y="3071810"/>
              <a:ext cx="1444752" cy="1298447"/>
              <a:chOff x="714348" y="3071810"/>
              <a:chExt cx="1444752" cy="1298447"/>
            </a:xfrm>
          </p:grpSpPr>
          <p:pic>
            <p:nvPicPr>
              <p:cNvPr id="228" name="Picture 227" descr="Picture2.jp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714348" y="3071810"/>
                <a:ext cx="1444752" cy="1298447"/>
              </a:xfrm>
              <a:prstGeom prst="rect">
                <a:avLst/>
              </a:prstGeom>
            </p:spPr>
          </p:pic>
          <p:sp>
            <p:nvSpPr>
              <p:cNvPr id="230" name="Text Box 8"/>
              <p:cNvSpPr txBox="1">
                <a:spLocks noChangeArrowheads="1"/>
              </p:cNvSpPr>
              <p:nvPr/>
            </p:nvSpPr>
            <p:spPr bwMode="auto">
              <a:xfrm>
                <a:off x="714348" y="3071810"/>
                <a:ext cx="1077572" cy="258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800" dirty="0" smtClean="0">
                    <a:solidFill>
                      <a:schemeClr val="bg1"/>
                    </a:solidFill>
                    <a:ea typeface="宋体" charset="-122"/>
                  </a:rPr>
                  <a:t> GFP control</a:t>
                </a:r>
                <a:endParaRPr lang="en-US" altLang="zh-CN" sz="800" dirty="0">
                  <a:solidFill>
                    <a:schemeClr val="bg1"/>
                  </a:solidFill>
                  <a:ea typeface="宋体" charset="-122"/>
                </a:endParaRPr>
              </a:p>
            </p:txBody>
          </p:sp>
          <p:cxnSp>
            <p:nvCxnSpPr>
              <p:cNvPr id="231" name="Straight Connector 230"/>
              <p:cNvCxnSpPr/>
              <p:nvPr/>
            </p:nvCxnSpPr>
            <p:spPr>
              <a:xfrm>
                <a:off x="1928794" y="4214818"/>
                <a:ext cx="762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" name="Group 231"/>
          <p:cNvGrpSpPr/>
          <p:nvPr/>
        </p:nvGrpSpPr>
        <p:grpSpPr>
          <a:xfrm>
            <a:off x="3581400" y="4114800"/>
            <a:ext cx="2057400" cy="1905000"/>
            <a:chOff x="5143504" y="3000372"/>
            <a:chExt cx="3083444" cy="2655770"/>
          </a:xfrm>
        </p:grpSpPr>
        <p:pic>
          <p:nvPicPr>
            <p:cNvPr id="233" name="Picture 232" descr="Picture7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715140" y="3000372"/>
              <a:ext cx="1511808" cy="1298448"/>
            </a:xfrm>
            <a:prstGeom prst="rect">
              <a:avLst/>
            </a:prstGeom>
          </p:spPr>
        </p:pic>
        <p:pic>
          <p:nvPicPr>
            <p:cNvPr id="234" name="Picture 233" descr="Picture8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143504" y="4357694"/>
              <a:ext cx="1511808" cy="1298448"/>
            </a:xfrm>
            <a:prstGeom prst="rect">
              <a:avLst/>
            </a:prstGeom>
          </p:spPr>
        </p:pic>
        <p:pic>
          <p:nvPicPr>
            <p:cNvPr id="235" name="Picture 234" descr="Picture9.jp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715140" y="4357694"/>
              <a:ext cx="1493520" cy="1298448"/>
            </a:xfrm>
            <a:prstGeom prst="rect">
              <a:avLst/>
            </a:prstGeom>
          </p:spPr>
        </p:pic>
        <p:sp>
          <p:nvSpPr>
            <p:cNvPr id="236" name="Text Box 8"/>
            <p:cNvSpPr txBox="1">
              <a:spLocks noChangeArrowheads="1"/>
            </p:cNvSpPr>
            <p:nvPr/>
          </p:nvSpPr>
          <p:spPr bwMode="auto">
            <a:xfrm>
              <a:off x="6632063" y="4357694"/>
              <a:ext cx="1186912" cy="268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800" dirty="0" smtClean="0">
                  <a:solidFill>
                    <a:schemeClr val="bg1"/>
                  </a:solidFill>
                  <a:ea typeface="宋体" charset="-122"/>
                </a:rPr>
                <a:t>mPGES-1 </a:t>
              </a:r>
              <a:r>
                <a:rPr lang="en-US" altLang="zh-CN" sz="800" dirty="0" err="1" smtClean="0">
                  <a:solidFill>
                    <a:schemeClr val="bg1"/>
                  </a:solidFill>
                  <a:ea typeface="宋体" charset="-122"/>
                </a:rPr>
                <a:t>RNAi</a:t>
              </a:r>
              <a:endParaRPr lang="en-US" altLang="zh-CN" sz="800" dirty="0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237" name="Text Box 8"/>
            <p:cNvSpPr txBox="1">
              <a:spLocks noChangeArrowheads="1"/>
            </p:cNvSpPr>
            <p:nvPr/>
          </p:nvSpPr>
          <p:spPr bwMode="auto">
            <a:xfrm>
              <a:off x="6727960" y="3000372"/>
              <a:ext cx="1270583" cy="300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800" dirty="0" smtClean="0">
                  <a:solidFill>
                    <a:schemeClr val="bg1"/>
                  </a:solidFill>
                  <a:ea typeface="宋体" charset="-122"/>
                </a:rPr>
                <a:t>GFP-mPGES-1</a:t>
              </a:r>
              <a:endParaRPr lang="en-US" altLang="zh-CN" sz="800" dirty="0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238" name="Text Box 8"/>
            <p:cNvSpPr txBox="1">
              <a:spLocks noChangeArrowheads="1"/>
            </p:cNvSpPr>
            <p:nvPr/>
          </p:nvSpPr>
          <p:spPr bwMode="auto">
            <a:xfrm>
              <a:off x="5143504" y="4357694"/>
              <a:ext cx="1085323" cy="268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800" dirty="0" err="1" smtClean="0">
                  <a:solidFill>
                    <a:schemeClr val="bg1"/>
                  </a:solidFill>
                  <a:ea typeface="宋体" charset="-122"/>
                </a:rPr>
                <a:t>RNAi</a:t>
              </a:r>
              <a:r>
                <a:rPr lang="en-US" altLang="zh-CN" sz="800" dirty="0" smtClean="0">
                  <a:solidFill>
                    <a:schemeClr val="bg1"/>
                  </a:solidFill>
                  <a:ea typeface="宋体" charset="-122"/>
                </a:rPr>
                <a:t> control</a:t>
              </a:r>
              <a:endParaRPr lang="en-US" altLang="zh-CN" sz="800" dirty="0">
                <a:solidFill>
                  <a:schemeClr val="bg1"/>
                </a:solidFill>
                <a:ea typeface="宋体" charset="-122"/>
              </a:endParaRPr>
            </a:p>
          </p:txBody>
        </p:sp>
        <p:grpSp>
          <p:nvGrpSpPr>
            <p:cNvPr id="20" name="Group 92"/>
            <p:cNvGrpSpPr/>
            <p:nvPr/>
          </p:nvGrpSpPr>
          <p:grpSpPr>
            <a:xfrm>
              <a:off x="5143504" y="3000372"/>
              <a:ext cx="1511808" cy="1298448"/>
              <a:chOff x="5143504" y="3000372"/>
              <a:chExt cx="1511808" cy="1298448"/>
            </a:xfrm>
          </p:grpSpPr>
          <p:pic>
            <p:nvPicPr>
              <p:cNvPr id="240" name="Picture 239" descr="Picture6.jpg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5143504" y="3000372"/>
                <a:ext cx="1511808" cy="1298448"/>
              </a:xfrm>
              <a:prstGeom prst="rect">
                <a:avLst/>
              </a:prstGeom>
            </p:spPr>
          </p:pic>
          <p:sp>
            <p:nvSpPr>
              <p:cNvPr id="241" name="Text Box 8"/>
              <p:cNvSpPr txBox="1">
                <a:spLocks noChangeArrowheads="1"/>
              </p:cNvSpPr>
              <p:nvPr/>
            </p:nvSpPr>
            <p:spPr bwMode="auto">
              <a:xfrm>
                <a:off x="5227764" y="3000372"/>
                <a:ext cx="1085322" cy="268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800" dirty="0" smtClean="0">
                    <a:solidFill>
                      <a:schemeClr val="bg1"/>
                    </a:solidFill>
                    <a:ea typeface="宋体" charset="-122"/>
                  </a:rPr>
                  <a:t> GFP control</a:t>
                </a:r>
                <a:endParaRPr lang="en-US" altLang="zh-CN" sz="800" dirty="0">
                  <a:solidFill>
                    <a:schemeClr val="bg1"/>
                  </a:solidFill>
                  <a:ea typeface="宋体" charset="-122"/>
                </a:endParaRPr>
              </a:p>
            </p:txBody>
          </p:sp>
          <p:cxnSp>
            <p:nvCxnSpPr>
              <p:cNvPr id="242" name="Straight Connector 241"/>
              <p:cNvCxnSpPr/>
              <p:nvPr/>
            </p:nvCxnSpPr>
            <p:spPr>
              <a:xfrm>
                <a:off x="6442210" y="4143380"/>
                <a:ext cx="762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14311</TotalTime>
  <Words>171</Words>
  <Application>Microsoft Office PowerPoint</Application>
  <PresentationFormat>On-screen Show (4:3)</PresentationFormat>
  <Paragraphs>83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mPGES1,a potential oncogene,inhibits PTEN positive pathway during cholangiocarcinogenesis and progress</dc:title>
  <dc:creator> </dc:creator>
  <cp:lastModifiedBy>Tong Wu MD PhD</cp:lastModifiedBy>
  <cp:revision>1638</cp:revision>
  <dcterms:created xsi:type="dcterms:W3CDTF">2009-12-20T17:13:37Z</dcterms:created>
  <dcterms:modified xsi:type="dcterms:W3CDTF">2011-04-29T19:23:28Z</dcterms:modified>
</cp:coreProperties>
</file>