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9" r:id="rId2"/>
    <p:sldId id="270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398BAB"/>
    <a:srgbClr val="CC7D89"/>
    <a:srgbClr val="9C7920"/>
    <a:srgbClr val="22B9DA"/>
    <a:srgbClr val="C42DE3"/>
    <a:srgbClr val="429DC0"/>
    <a:srgbClr val="3D52E4"/>
    <a:srgbClr val="31BA77"/>
    <a:srgbClr val="2126E4"/>
    <a:srgbClr val="4EBC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napVertSplitter="1" vertBarState="minimized">
    <p:restoredLeft sz="15620"/>
    <p:restoredTop sz="98031" autoAdjust="0"/>
  </p:normalViewPr>
  <p:slideViewPr>
    <p:cSldViewPr snapToGrid="0">
      <p:cViewPr>
        <p:scale>
          <a:sx n="100" d="100"/>
          <a:sy n="100" d="100"/>
        </p:scale>
        <p:origin x="-4080" y="-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&amp;L-1:Users:lrz:Desktop:091104_hpBti9GrowthCurve_2ndLea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211447309872507"/>
          <c:y val="0.0419007078086358"/>
          <c:w val="0.697917979002625"/>
          <c:h val="0.799648950131234"/>
        </c:manualLayout>
      </c:layout>
      <c:barChart>
        <c:barDir val="col"/>
        <c:grouping val="clustered"/>
        <c:ser>
          <c:idx val="0"/>
          <c:order val="0"/>
          <c:tx>
            <c:strRef>
              <c:f>'Data 2nd Leaf'!$F$47</c:f>
              <c:strCache>
                <c:ptCount val="1"/>
                <c:pt idx="0">
                  <c:v>EV</c:v>
                </c:pt>
              </c:strCache>
            </c:strRef>
          </c:tx>
          <c:spPr>
            <a:solidFill>
              <a:schemeClr val="tx1"/>
            </a:solidFill>
            <a:effectLst/>
          </c:spPr>
          <c:errBars>
            <c:errBarType val="plus"/>
            <c:errValType val="cust"/>
            <c:plus>
              <c:numRef>
                <c:f>'Data 2nd Leaf'!$F$53:$G$53</c:f>
                <c:numCache>
                  <c:formatCode>General</c:formatCode>
                  <c:ptCount val="2"/>
                  <c:pt idx="0">
                    <c:v>0.05155423637865</c:v>
                  </c:pt>
                  <c:pt idx="1">
                    <c:v>0.0981607505094726</c:v>
                  </c:pt>
                </c:numCache>
              </c:numRef>
            </c:plus>
            <c:minus>
              <c:numRef>
                <c:f>'Data 2nd Leaf'!$F$53:$F$54</c:f>
                <c:numCache>
                  <c:formatCode>General</c:formatCode>
                  <c:ptCount val="2"/>
                  <c:pt idx="0">
                    <c:v>0.05155423637865</c:v>
                  </c:pt>
                  <c:pt idx="1">
                    <c:v>0.0718309540889689</c:v>
                  </c:pt>
                </c:numCache>
              </c:numRef>
            </c:minus>
          </c:errBars>
          <c:cat>
            <c:strRef>
              <c:f>'Data 2nd Leaf'!$E$48:$E$49</c:f>
              <c:strCache>
                <c:ptCount val="2"/>
                <c:pt idx="0">
                  <c:v>Bti9</c:v>
                </c:pt>
                <c:pt idx="1">
                  <c:v>hpBti9</c:v>
                </c:pt>
              </c:strCache>
            </c:strRef>
          </c:cat>
          <c:val>
            <c:numRef>
              <c:f>'Data 2nd Leaf'!$F$48:$F$49</c:f>
              <c:numCache>
                <c:formatCode>0.0000</c:formatCode>
                <c:ptCount val="2"/>
                <c:pt idx="0">
                  <c:v>6.492789612213041</c:v>
                </c:pt>
                <c:pt idx="1">
                  <c:v>6.915691503732287</c:v>
                </c:pt>
              </c:numCache>
            </c:numRef>
          </c:val>
        </c:ser>
        <c:ser>
          <c:idx val="1"/>
          <c:order val="1"/>
          <c:tx>
            <c:strRef>
              <c:f>'Data 2nd Leaf'!$G$47</c:f>
              <c:strCache>
                <c:ptCount val="1"/>
                <c:pt idx="0">
                  <c:v>AvrPtoB1-387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  <a:effectLst/>
          </c:spPr>
          <c:errBars>
            <c:errBarType val="plus"/>
            <c:errValType val="cust"/>
            <c:plus>
              <c:numRef>
                <c:f>'Data 2nd Leaf'!$F$54:$G$54</c:f>
                <c:numCache>
                  <c:formatCode>General</c:formatCode>
                  <c:ptCount val="2"/>
                  <c:pt idx="0">
                    <c:v>0.0718309540889689</c:v>
                  </c:pt>
                  <c:pt idx="1">
                    <c:v>0.0642572389816966</c:v>
                  </c:pt>
                </c:numCache>
              </c:numRef>
            </c:plus>
            <c:minus>
              <c:numRef>
                <c:f>'Data 2nd Leaf'!$G$53:$G$54</c:f>
                <c:numCache>
                  <c:formatCode>General</c:formatCode>
                  <c:ptCount val="2"/>
                  <c:pt idx="0">
                    <c:v>0.0981607505094726</c:v>
                  </c:pt>
                  <c:pt idx="1">
                    <c:v>0.0642572389816966</c:v>
                  </c:pt>
                </c:numCache>
              </c:numRef>
            </c:minus>
            <c:spPr>
              <a:ln w="15875">
                <a:solidFill>
                  <a:prstClr val="black">
                    <a:shade val="95000"/>
                    <a:satMod val="105000"/>
                    <a:alpha val="94000"/>
                  </a:prstClr>
                </a:solidFill>
              </a:ln>
            </c:spPr>
          </c:errBars>
          <c:cat>
            <c:strRef>
              <c:f>'Data 2nd Leaf'!$E$48:$E$49</c:f>
              <c:strCache>
                <c:ptCount val="2"/>
                <c:pt idx="0">
                  <c:v>Bti9</c:v>
                </c:pt>
                <c:pt idx="1">
                  <c:v>hpBti9</c:v>
                </c:pt>
              </c:strCache>
            </c:strRef>
          </c:cat>
          <c:val>
            <c:numRef>
              <c:f>'Data 2nd Leaf'!$G$48:$G$49</c:f>
              <c:numCache>
                <c:formatCode>0.0000</c:formatCode>
                <c:ptCount val="2"/>
                <c:pt idx="0">
                  <c:v>6.814713778034076</c:v>
                </c:pt>
                <c:pt idx="1">
                  <c:v>7.197019474119822</c:v>
                </c:pt>
              </c:numCache>
            </c:numRef>
          </c:val>
        </c:ser>
        <c:axId val="469383032"/>
        <c:axId val="473665976"/>
      </c:barChart>
      <c:catAx>
        <c:axId val="469383032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 i="0" baseline="0">
                <a:latin typeface="Arial"/>
              </a:defRPr>
            </a:pPr>
            <a:endParaRPr lang="en-US"/>
          </a:p>
        </c:txPr>
        <c:crossAx val="473665976"/>
        <c:crosses val="autoZero"/>
        <c:auto val="1"/>
        <c:lblAlgn val="ctr"/>
        <c:lblOffset val="100"/>
      </c:catAx>
      <c:valAx>
        <c:axId val="473665976"/>
        <c:scaling>
          <c:orientation val="minMax"/>
          <c:min val="6.2"/>
        </c:scaling>
        <c:axPos val="l"/>
        <c:title>
          <c:tx>
            <c:rich>
              <a:bodyPr/>
              <a:lstStyle/>
              <a:p>
                <a:pPr>
                  <a:defRPr sz="1400">
                    <a:latin typeface="Arial"/>
                  </a:defRPr>
                </a:pPr>
                <a:r>
                  <a:rPr lang="en-US" sz="1400">
                    <a:latin typeface="Arial"/>
                  </a:rPr>
                  <a:t>Log cfu/cm</a:t>
                </a:r>
                <a:r>
                  <a:rPr lang="en-US" sz="1400" baseline="30000">
                    <a:latin typeface="Arial"/>
                  </a:rPr>
                  <a:t>2</a:t>
                </a:r>
              </a:p>
            </c:rich>
          </c:tx>
          <c:layout>
            <c:manualLayout>
              <c:xMode val="edge"/>
              <c:yMode val="edge"/>
              <c:x val="0.0025004830684508"/>
              <c:y val="0.301602405576501"/>
            </c:manualLayout>
          </c:layout>
        </c:title>
        <c:numFmt formatCode="0.0" sourceLinked="0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 i="0" baseline="0">
                <a:latin typeface="Arial"/>
              </a:defRPr>
            </a:pPr>
            <a:endParaRPr lang="en-US"/>
          </a:p>
        </c:txPr>
        <c:crossAx val="469383032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200" b="1" baseline="0">
                <a:latin typeface="Arial"/>
                <a:cs typeface="Arial"/>
              </a:defRPr>
            </a:pPr>
            <a:endParaRPr lang="en-US"/>
          </a:p>
        </c:txPr>
      </c:legendEntry>
      <c:legendEntry>
        <c:idx val="0"/>
        <c:txPr>
          <a:bodyPr/>
          <a:lstStyle/>
          <a:p>
            <a:pPr>
              <a:defRPr sz="1200" b="1">
                <a:latin typeface="Arial"/>
                <a:cs typeface="Arial"/>
              </a:defRPr>
            </a:pPr>
            <a:endParaRPr lang="en-US"/>
          </a:p>
        </c:txPr>
      </c:legendEntry>
      <c:layout>
        <c:manualLayout>
          <c:xMode val="edge"/>
          <c:yMode val="edge"/>
          <c:x val="0.257017450521388"/>
          <c:y val="0.0282238140631559"/>
          <c:w val="0.428390005257582"/>
          <c:h val="0.219192960866111"/>
        </c:manualLayout>
      </c:layout>
      <c:spPr>
        <a:ln>
          <a:noFill/>
        </a:ln>
      </c:spPr>
      <c:txPr>
        <a:bodyPr/>
        <a:lstStyle/>
        <a:p>
          <a:pPr>
            <a:defRPr sz="1100" b="1">
              <a:latin typeface="Arial"/>
              <a:cs typeface="Arial"/>
            </a:defRPr>
          </a:pPr>
          <a:endParaRPr lang="en-US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8A077-FD5D-3749-8FBD-7BCF81F84B8F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728B3-C53A-EF43-8A69-B3B059F7A2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4A6E1-D7B1-C64B-81DE-04FC06E2EF50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964E5-1916-F140-A2D1-3596A3D19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6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81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6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5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5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6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3" y="364075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6" y="1913475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9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2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17EE9-335F-CB41-9E2B-7C01F915D336}" type="datetimeFigureOut">
              <a:rPr lang="en-US" smtClean="0"/>
              <a:pPr/>
              <a:t>8/24/11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2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2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07AAE-9D48-AC48-8992-0D5A3E0E1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Chart 37"/>
          <p:cNvGraphicFramePr/>
          <p:nvPr/>
        </p:nvGraphicFramePr>
        <p:xfrm>
          <a:off x="1684472" y="4870495"/>
          <a:ext cx="3634751" cy="30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128851" y="5757669"/>
            <a:ext cx="211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Helvetica"/>
                <a:cs typeface="Helvetica"/>
              </a:rPr>
              <a:t>*</a:t>
            </a:r>
            <a:endParaRPr lang="en-US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99761" y="4983997"/>
            <a:ext cx="211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Helvetica"/>
                <a:cs typeface="Helvetica"/>
              </a:rPr>
              <a:t>*</a:t>
            </a:r>
            <a:endParaRPr lang="en-US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481368" y="962425"/>
            <a:ext cx="3710880" cy="3711819"/>
            <a:chOff x="1416232" y="1103540"/>
            <a:chExt cx="3710880" cy="3711819"/>
          </a:xfrm>
        </p:grpSpPr>
        <p:grpSp>
          <p:nvGrpSpPr>
            <p:cNvPr id="32" name="Group 31"/>
            <p:cNvGrpSpPr/>
            <p:nvPr/>
          </p:nvGrpSpPr>
          <p:grpSpPr>
            <a:xfrm>
              <a:off x="1870207" y="1522603"/>
              <a:ext cx="1608901" cy="1627111"/>
              <a:chOff x="2403569" y="3946750"/>
              <a:chExt cx="1758609" cy="135216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>
                <a:lum bright="14000" contrast="25000"/>
              </a:blip>
              <a:stretch>
                <a:fillRect/>
              </a:stretch>
            </p:blipFill>
            <p:spPr>
              <a:xfrm>
                <a:off x="2403569" y="3946750"/>
                <a:ext cx="1758609" cy="1352167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407652" y="3946751"/>
                <a:ext cx="674593" cy="230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EV</a:t>
                </a:r>
                <a:endParaRPr lang="en-US" sz="1400" b="1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464441" y="3188247"/>
              <a:ext cx="1662671" cy="1627112"/>
              <a:chOff x="4183374" y="5373858"/>
              <a:chExt cx="1817383" cy="1352168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lum bright="14000" contrast="25000"/>
              </a:blip>
              <a:stretch>
                <a:fillRect/>
              </a:stretch>
            </p:blipFill>
            <p:spPr>
              <a:xfrm>
                <a:off x="4242148" y="5373858"/>
                <a:ext cx="1758609" cy="1352168"/>
              </a:xfrm>
              <a:prstGeom prst="rect">
                <a:avLst/>
              </a:prstGeom>
            </p:spPr>
          </p:pic>
          <p:cxnSp>
            <p:nvCxnSpPr>
              <p:cNvPr id="12" name="Straight Arrow Connector 11"/>
              <p:cNvCxnSpPr/>
              <p:nvPr/>
            </p:nvCxnSpPr>
            <p:spPr>
              <a:xfrm flipH="1">
                <a:off x="5316470" y="5849851"/>
                <a:ext cx="224477" cy="196834"/>
              </a:xfrm>
              <a:prstGeom prst="straightConnector1">
                <a:avLst/>
              </a:prstGeom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4277725" y="5761593"/>
                <a:ext cx="224477" cy="196834"/>
              </a:xfrm>
              <a:prstGeom prst="straightConnector1">
                <a:avLst/>
              </a:prstGeom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4183374" y="5373858"/>
                <a:ext cx="1445955" cy="255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AvrPtoB</a:t>
                </a:r>
                <a:r>
                  <a:rPr lang="en-US" sz="1400" b="1" baseline="-25000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1-387</a:t>
                </a:r>
                <a:endParaRPr lang="en-US" sz="1400" b="1" baseline="-2500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518211" y="1522604"/>
              <a:ext cx="1608901" cy="1627111"/>
              <a:chOff x="4242148" y="3946751"/>
              <a:chExt cx="1758609" cy="135216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>
                <a:lum bright="14000" contrast="25000"/>
              </a:blip>
              <a:stretch>
                <a:fillRect/>
              </a:stretch>
            </p:blipFill>
            <p:spPr>
              <a:xfrm>
                <a:off x="4242148" y="3946751"/>
                <a:ext cx="1758609" cy="1352167"/>
              </a:xfrm>
              <a:prstGeom prst="rect">
                <a:avLst/>
              </a:prstGeom>
            </p:spPr>
          </p:pic>
          <p:cxnSp>
            <p:nvCxnSpPr>
              <p:cNvPr id="11" name="Straight Arrow Connector 10"/>
              <p:cNvCxnSpPr/>
              <p:nvPr/>
            </p:nvCxnSpPr>
            <p:spPr>
              <a:xfrm>
                <a:off x="4510900" y="4497820"/>
                <a:ext cx="224477" cy="196834"/>
              </a:xfrm>
              <a:prstGeom prst="straightConnector1">
                <a:avLst/>
              </a:prstGeom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4257405" y="3946751"/>
                <a:ext cx="971644" cy="230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EV</a:t>
                </a:r>
                <a:endParaRPr lang="en-US" sz="1400" b="1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846104" y="3187374"/>
              <a:ext cx="1633004" cy="1627111"/>
              <a:chOff x="2377223" y="5373132"/>
              <a:chExt cx="1784955" cy="135216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6">
                <a:lum bright="14000" contrast="25000"/>
              </a:blip>
              <a:stretch>
                <a:fillRect/>
              </a:stretch>
            </p:blipFill>
            <p:spPr>
              <a:xfrm>
                <a:off x="2403569" y="5373132"/>
                <a:ext cx="1758609" cy="1352167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2377223" y="5382101"/>
                <a:ext cx="1316369" cy="255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AvrPtoB</a:t>
                </a:r>
                <a:r>
                  <a:rPr lang="en-US" sz="1400" b="1" baseline="-25000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1-387</a:t>
                </a:r>
                <a:endParaRPr lang="en-US" sz="1400" b="1" baseline="-2500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3749458" y="5860010"/>
                <a:ext cx="224477" cy="196834"/>
              </a:xfrm>
              <a:prstGeom prst="straightConnector1">
                <a:avLst/>
              </a:prstGeom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2867449" y="6097484"/>
                <a:ext cx="224477" cy="196834"/>
              </a:xfrm>
              <a:prstGeom prst="straightConnector1">
                <a:avLst/>
              </a:prstGeom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3690808" y="1155642"/>
              <a:ext cx="12789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hpBti9-CF5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81447" y="1155642"/>
              <a:ext cx="9483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RG-prf3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16232" y="1103540"/>
              <a:ext cx="435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 Bold"/>
                  <a:cs typeface="Arial Bold"/>
                </a:rPr>
                <a:t>a</a:t>
              </a:r>
              <a:endParaRPr lang="en-US" b="1" dirty="0">
                <a:latin typeface="Arial Bold"/>
                <a:cs typeface="Arial Bold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03531" y="4738954"/>
            <a:ext cx="32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500110" y="4824103"/>
            <a:ext cx="1787410" cy="845178"/>
            <a:chOff x="5070590" y="6226183"/>
            <a:chExt cx="1787410" cy="845178"/>
          </a:xfrm>
        </p:grpSpPr>
        <p:sp>
          <p:nvSpPr>
            <p:cNvPr id="36" name="Rectangle 35"/>
            <p:cNvSpPr/>
            <p:nvPr/>
          </p:nvSpPr>
          <p:spPr>
            <a:xfrm>
              <a:off x="5070590" y="6226183"/>
              <a:ext cx="1787410" cy="845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92874" y="6291313"/>
              <a:ext cx="1402565" cy="645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180"/>
                </a:lnSpc>
              </a:pPr>
              <a:r>
                <a:rPr lang="en-US" sz="1400" b="1" dirty="0" smtClean="0">
                  <a:latin typeface="Arial"/>
                  <a:cs typeface="Arial"/>
                </a:rPr>
                <a:t>EV</a:t>
              </a:r>
            </a:p>
            <a:p>
              <a:pPr>
                <a:lnSpc>
                  <a:spcPts val="2180"/>
                </a:lnSpc>
              </a:pPr>
              <a:r>
                <a:rPr lang="en-US" sz="1400" b="1" dirty="0" smtClean="0">
                  <a:latin typeface="Arial"/>
                  <a:cs typeface="Arial"/>
                </a:rPr>
                <a:t>AvrPtoB</a:t>
              </a:r>
              <a:r>
                <a:rPr lang="en-US" sz="1400" b="1" baseline="-25000" dirty="0" smtClean="0">
                  <a:latin typeface="Arial"/>
                  <a:cs typeface="Arial"/>
                </a:rPr>
                <a:t>1-387</a:t>
              </a:r>
              <a:endParaRPr lang="en-US" sz="1400" b="1" baseline="-25000" dirty="0">
                <a:latin typeface="Arial"/>
                <a:cs typeface="Arial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26165" y="6389007"/>
              <a:ext cx="208392" cy="184536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126165" y="6704662"/>
              <a:ext cx="208392" cy="18453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571213" y="5558617"/>
            <a:ext cx="91216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srgbClr val="000000"/>
                </a:solidFill>
                <a:latin typeface="Arial"/>
                <a:cs typeface="Arial"/>
              </a:rPr>
              <a:t>* </a:t>
            </a:r>
            <a:r>
              <a:rPr lang="en-US" sz="1300" b="1" dirty="0" err="1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sz="1300" b="1" dirty="0" smtClean="0">
                <a:solidFill>
                  <a:srgbClr val="000000"/>
                </a:solidFill>
                <a:latin typeface="Arial"/>
                <a:cs typeface="Arial"/>
              </a:rPr>
              <a:t> &lt; 0.05 </a:t>
            </a:r>
            <a:endParaRPr lang="en-US" sz="13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31440" y="7477760"/>
            <a:ext cx="230920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Bold"/>
                <a:cs typeface="Arial Bold"/>
              </a:rPr>
              <a:t>RG-prf3         hpBti9-CF5</a:t>
            </a:r>
            <a:endParaRPr lang="en-US" sz="1400" b="1" dirty="0">
              <a:latin typeface="Arial Bold"/>
              <a:cs typeface="Arial Bold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34458" y="177370"/>
            <a:ext cx="2521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Supplemental Figure S8</a:t>
            </a:r>
            <a:endParaRPr lang="en-US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ight Arrow 244"/>
          <p:cNvSpPr>
            <a:spLocks noChangeAspect="1"/>
          </p:cNvSpPr>
          <p:nvPr/>
        </p:nvSpPr>
        <p:spPr>
          <a:xfrm>
            <a:off x="2159000" y="3143850"/>
            <a:ext cx="304800" cy="1020409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TextBox 251"/>
          <p:cNvSpPr txBox="1"/>
          <p:nvPr/>
        </p:nvSpPr>
        <p:spPr>
          <a:xfrm>
            <a:off x="3086234" y="6352341"/>
            <a:ext cx="1485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Substrate of </a:t>
            </a:r>
          </a:p>
          <a:p>
            <a:r>
              <a:rPr lang="en-US" sz="1200" b="1" dirty="0" smtClean="0">
                <a:latin typeface="Arial"/>
                <a:cs typeface="Arial"/>
              </a:rPr>
              <a:t>Bti9/SlLyk13 kinase activity 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6" name="Rectangle 35"/>
          <p:cNvSpPr/>
          <p:nvPr/>
        </p:nvSpPr>
        <p:spPr>
          <a:xfrm flipH="1">
            <a:off x="691944" y="5846228"/>
            <a:ext cx="65816" cy="1132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7" name="Oval 56"/>
          <p:cNvSpPr/>
          <p:nvPr/>
        </p:nvSpPr>
        <p:spPr>
          <a:xfrm>
            <a:off x="4862994" y="5761567"/>
            <a:ext cx="161974" cy="27195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8" name="Oval 57"/>
          <p:cNvSpPr/>
          <p:nvPr/>
        </p:nvSpPr>
        <p:spPr>
          <a:xfrm rot="5400000">
            <a:off x="2860000" y="5717501"/>
            <a:ext cx="132969" cy="268429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40" name="Oval 239"/>
          <p:cNvSpPr/>
          <p:nvPr/>
        </p:nvSpPr>
        <p:spPr>
          <a:xfrm>
            <a:off x="4860484" y="6388096"/>
            <a:ext cx="164484" cy="29639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6600"/>
              </a:solidFill>
            </a:endParaRPr>
          </a:p>
        </p:txBody>
      </p:sp>
      <p:grpSp>
        <p:nvGrpSpPr>
          <p:cNvPr id="241" name="Group 240"/>
          <p:cNvGrpSpPr/>
          <p:nvPr/>
        </p:nvGrpSpPr>
        <p:grpSpPr>
          <a:xfrm>
            <a:off x="2701385" y="6351780"/>
            <a:ext cx="448222" cy="451343"/>
            <a:chOff x="3041162" y="3566542"/>
            <a:chExt cx="466519" cy="338328"/>
          </a:xfrm>
        </p:grpSpPr>
        <p:sp>
          <p:nvSpPr>
            <p:cNvPr id="242" name="Oval 220"/>
            <p:cNvSpPr>
              <a:spLocks noChangeAspect="1" noChangeArrowheads="1"/>
            </p:cNvSpPr>
            <p:nvPr/>
          </p:nvSpPr>
          <p:spPr bwMode="auto">
            <a:xfrm>
              <a:off x="3041162" y="3566542"/>
              <a:ext cx="338328" cy="3383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243" name="Text Box 221"/>
            <p:cNvSpPr txBox="1">
              <a:spLocks noChangeArrowheads="1"/>
            </p:cNvSpPr>
            <p:nvPr/>
          </p:nvSpPr>
          <p:spPr bwMode="auto">
            <a:xfrm>
              <a:off x="3049849" y="3607805"/>
              <a:ext cx="457832" cy="230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smtClean="0">
                  <a:solidFill>
                    <a:srgbClr val="FFFF00"/>
                  </a:solidFill>
                </a:rPr>
                <a:t>X?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899560" y="5675865"/>
            <a:ext cx="1560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PAMP recognized </a:t>
            </a:r>
          </a:p>
          <a:p>
            <a:r>
              <a:rPr lang="en-US" sz="1200" b="1" dirty="0" smtClean="0">
                <a:latin typeface="Arial"/>
                <a:cs typeface="Arial"/>
              </a:rPr>
              <a:t>by Bti9/SlLyk13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894492" y="6352341"/>
            <a:ext cx="1559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AvrPtoB N-terminal region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3086234" y="5675865"/>
            <a:ext cx="1346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Bti9/SlLyk13 </a:t>
            </a:r>
            <a:r>
              <a:rPr lang="en-US" sz="1200" b="1" dirty="0" err="1" smtClean="0">
                <a:latin typeface="Arial"/>
                <a:cs typeface="Arial"/>
              </a:rPr>
              <a:t>lysin</a:t>
            </a:r>
            <a:r>
              <a:rPr lang="en-US" sz="1200" b="1" dirty="0" smtClean="0">
                <a:latin typeface="Arial"/>
                <a:cs typeface="Arial"/>
              </a:rPr>
              <a:t> motif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117049" y="5675865"/>
            <a:ext cx="149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Bti9/SlLyk13 kinase domain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117049" y="6352341"/>
            <a:ext cx="500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Pto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7" name="Freeform 221"/>
          <p:cNvSpPr>
            <a:spLocks noChangeAspect="1"/>
          </p:cNvSpPr>
          <p:nvPr/>
        </p:nvSpPr>
        <p:spPr bwMode="auto">
          <a:xfrm rot="17743889">
            <a:off x="553943" y="6484392"/>
            <a:ext cx="325820" cy="183274"/>
          </a:xfrm>
          <a:custGeom>
            <a:avLst/>
            <a:gdLst>
              <a:gd name="T0" fmla="*/ 6853 w 859471"/>
              <a:gd name="T1" fmla="*/ 4374 h 647031"/>
              <a:gd name="T2" fmla="*/ 19638 w 859471"/>
              <a:gd name="T3" fmla="*/ 3974 h 647031"/>
              <a:gd name="T4" fmla="*/ 22834 w 859471"/>
              <a:gd name="T5" fmla="*/ 5972 h 647031"/>
              <a:gd name="T6" fmla="*/ 24432 w 859471"/>
              <a:gd name="T7" fmla="*/ 7570 h 647031"/>
              <a:gd name="T8" fmla="*/ 26430 w 859471"/>
              <a:gd name="T9" fmla="*/ 11167 h 647031"/>
              <a:gd name="T10" fmla="*/ 26430 w 859471"/>
              <a:gd name="T11" fmla="*/ 17159 h 647031"/>
              <a:gd name="T12" fmla="*/ 25232 w 859471"/>
              <a:gd name="T13" fmla="*/ 19557 h 647031"/>
              <a:gd name="T14" fmla="*/ 22434 w 859471"/>
              <a:gd name="T15" fmla="*/ 20356 h 647031"/>
              <a:gd name="T16" fmla="*/ 12047 w 859471"/>
              <a:gd name="T17" fmla="*/ 19957 h 647031"/>
              <a:gd name="T18" fmla="*/ 8850 w 859471"/>
              <a:gd name="T19" fmla="*/ 18358 h 647031"/>
              <a:gd name="T20" fmla="*/ 7252 w 859471"/>
              <a:gd name="T21" fmla="*/ 17958 h 647031"/>
              <a:gd name="T22" fmla="*/ 4055 w 859471"/>
              <a:gd name="T23" fmla="*/ 15961 h 647031"/>
              <a:gd name="T24" fmla="*/ 1259 w 859471"/>
              <a:gd name="T25" fmla="*/ 14363 h 647031"/>
              <a:gd name="T26" fmla="*/ 1259 w 859471"/>
              <a:gd name="T27" fmla="*/ 7171 h 647031"/>
              <a:gd name="T28" fmla="*/ 3656 w 859471"/>
              <a:gd name="T29" fmla="*/ 5573 h 647031"/>
              <a:gd name="T30" fmla="*/ 5254 w 859471"/>
              <a:gd name="T31" fmla="*/ 4374 h 647031"/>
              <a:gd name="T32" fmla="*/ 6853 w 859471"/>
              <a:gd name="T33" fmla="*/ 4374 h 6470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59471"/>
              <a:gd name="T52" fmla="*/ 0 h 647031"/>
              <a:gd name="T53" fmla="*/ 859471 w 859471"/>
              <a:gd name="T54" fmla="*/ 647031 h 64703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59471" h="647031">
                <a:moveTo>
                  <a:pt x="217804" y="139031"/>
                </a:moveTo>
                <a:cubicBezTo>
                  <a:pt x="310491" y="0"/>
                  <a:pt x="255628" y="58435"/>
                  <a:pt x="624204" y="126331"/>
                </a:cubicBezTo>
                <a:cubicBezTo>
                  <a:pt x="663480" y="133566"/>
                  <a:pt x="693854" y="165869"/>
                  <a:pt x="725804" y="189831"/>
                </a:cubicBezTo>
                <a:cubicBezTo>
                  <a:pt x="744962" y="204199"/>
                  <a:pt x="761902" y="221728"/>
                  <a:pt x="776604" y="240631"/>
                </a:cubicBezTo>
                <a:cubicBezTo>
                  <a:pt x="798930" y="269335"/>
                  <a:pt x="823234" y="321191"/>
                  <a:pt x="840104" y="354931"/>
                </a:cubicBezTo>
                <a:cubicBezTo>
                  <a:pt x="858855" y="448685"/>
                  <a:pt x="859471" y="419547"/>
                  <a:pt x="840104" y="545431"/>
                </a:cubicBezTo>
                <a:cubicBezTo>
                  <a:pt x="836875" y="566420"/>
                  <a:pt x="818528" y="608412"/>
                  <a:pt x="802004" y="621631"/>
                </a:cubicBezTo>
                <a:cubicBezTo>
                  <a:pt x="793722" y="628256"/>
                  <a:pt x="716423" y="646201"/>
                  <a:pt x="713104" y="647031"/>
                </a:cubicBezTo>
                <a:cubicBezTo>
                  <a:pt x="603037" y="642798"/>
                  <a:pt x="492791" y="641909"/>
                  <a:pt x="382904" y="634331"/>
                </a:cubicBezTo>
                <a:cubicBezTo>
                  <a:pt x="347854" y="631914"/>
                  <a:pt x="307480" y="595165"/>
                  <a:pt x="281304" y="583531"/>
                </a:cubicBezTo>
                <a:cubicBezTo>
                  <a:pt x="265354" y="576442"/>
                  <a:pt x="247437" y="575064"/>
                  <a:pt x="230504" y="570831"/>
                </a:cubicBezTo>
                <a:cubicBezTo>
                  <a:pt x="196637" y="549664"/>
                  <a:pt x="163401" y="527454"/>
                  <a:pt x="128904" y="507331"/>
                </a:cubicBezTo>
                <a:cubicBezTo>
                  <a:pt x="0" y="432137"/>
                  <a:pt x="145819" y="527075"/>
                  <a:pt x="40004" y="456531"/>
                </a:cubicBezTo>
                <a:cubicBezTo>
                  <a:pt x="20017" y="376582"/>
                  <a:pt x="1811" y="326142"/>
                  <a:pt x="40004" y="227931"/>
                </a:cubicBezTo>
                <a:cubicBezTo>
                  <a:pt x="51068" y="199480"/>
                  <a:pt x="116204" y="177131"/>
                  <a:pt x="116204" y="177131"/>
                </a:cubicBezTo>
                <a:cubicBezTo>
                  <a:pt x="146300" y="131986"/>
                  <a:pt x="126340" y="139031"/>
                  <a:pt x="167004" y="139031"/>
                </a:cubicBezTo>
                <a:lnTo>
                  <a:pt x="217804" y="139031"/>
                </a:lnTo>
                <a:close/>
              </a:path>
            </a:pathLst>
          </a:custGeom>
          <a:solidFill>
            <a:srgbClr val="3D52E4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0" h="0"/>
            <a:bevelB w="0" h="0"/>
          </a:sp3d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hangingPunct="0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245888" y="88900"/>
            <a:ext cx="2521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Supplemental Figure S9</a:t>
            </a:r>
            <a:endParaRPr lang="en-US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 flipV="1">
            <a:off x="241288" y="5422900"/>
            <a:ext cx="6366933" cy="846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ight Arrow 292"/>
          <p:cNvSpPr>
            <a:spLocks noChangeAspect="1"/>
          </p:cNvSpPr>
          <p:nvPr/>
        </p:nvSpPr>
        <p:spPr>
          <a:xfrm>
            <a:off x="4292602" y="3143850"/>
            <a:ext cx="304800" cy="1020409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6" name="Group 385"/>
          <p:cNvGrpSpPr/>
          <p:nvPr/>
        </p:nvGrpSpPr>
        <p:grpSpPr>
          <a:xfrm>
            <a:off x="466376" y="2416809"/>
            <a:ext cx="1859270" cy="2415541"/>
            <a:chOff x="402876" y="2423159"/>
            <a:chExt cx="1859270" cy="2415541"/>
          </a:xfrm>
        </p:grpSpPr>
        <p:sp>
          <p:nvSpPr>
            <p:cNvPr id="49" name="Chord 48"/>
            <p:cNvSpPr/>
            <p:nvPr/>
          </p:nvSpPr>
          <p:spPr>
            <a:xfrm rot="1395179">
              <a:off x="1119842" y="3647547"/>
              <a:ext cx="1142304" cy="889749"/>
            </a:xfrm>
            <a:prstGeom prst="chord">
              <a:avLst/>
            </a:prstGeom>
            <a:solidFill>
              <a:srgbClr val="22B9DA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68977" y="3999937"/>
              <a:ext cx="9191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vacuole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402876" y="2965450"/>
              <a:ext cx="1476724" cy="7764"/>
            </a:xfrm>
            <a:prstGeom prst="line">
              <a:avLst/>
            </a:prstGeom>
            <a:ln w="603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409226" y="2845978"/>
              <a:ext cx="1464024" cy="94072"/>
            </a:xfrm>
            <a:prstGeom prst="rect">
              <a:avLst/>
            </a:prstGeom>
            <a:solidFill>
              <a:srgbClr val="31BA77"/>
            </a:solidFill>
            <a:ln>
              <a:solidFill>
                <a:srgbClr val="31BA7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02876" y="2423159"/>
              <a:ext cx="1476724" cy="241554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587122" y="2809425"/>
              <a:ext cx="119760" cy="423885"/>
              <a:chOff x="1107440" y="2277428"/>
              <a:chExt cx="145288" cy="548068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137920" y="227742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107440" y="233838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137920" y="239934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156716" y="2460308"/>
                <a:ext cx="64008" cy="73152"/>
              </a:xfrm>
              <a:prstGeom prst="rect">
                <a:avLst/>
              </a:prstGeom>
              <a:solidFill>
                <a:srgbClr val="429DC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124712" y="2542032"/>
                <a:ext cx="128016" cy="28346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AutoShape 227"/>
            <p:cNvSpPr>
              <a:spLocks noChangeArrowheads="1"/>
            </p:cNvSpPr>
            <p:nvPr/>
          </p:nvSpPr>
          <p:spPr bwMode="auto">
            <a:xfrm>
              <a:off x="1154934" y="2705258"/>
              <a:ext cx="309031" cy="127298"/>
            </a:xfrm>
            <a:prstGeom prst="roundRect">
              <a:avLst>
                <a:gd name="adj" fmla="val 16667"/>
              </a:avLst>
            </a:prstGeom>
            <a:solidFill>
              <a:srgbClr val="BD8A4A"/>
            </a:solidFill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47057" y="2824698"/>
              <a:ext cx="124785" cy="35360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267994" y="2863988"/>
              <a:ext cx="82911" cy="35360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90607" y="2896205"/>
              <a:ext cx="37686" cy="109225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1463965" y="2784099"/>
              <a:ext cx="226120" cy="32741"/>
            </a:xfrm>
            <a:custGeom>
              <a:avLst/>
              <a:gdLst>
                <a:gd name="connsiteX0" fmla="*/ 0 w 274320"/>
                <a:gd name="connsiteY0" fmla="*/ 1693 h 42333"/>
                <a:gd name="connsiteX1" fmla="*/ 91440 w 274320"/>
                <a:gd name="connsiteY1" fmla="*/ 32173 h 42333"/>
                <a:gd name="connsiteX2" fmla="*/ 182880 w 274320"/>
                <a:gd name="connsiteY2" fmla="*/ 1693 h 42333"/>
                <a:gd name="connsiteX3" fmla="*/ 274320 w 274320"/>
                <a:gd name="connsiteY3" fmla="*/ 42333 h 42333"/>
                <a:gd name="connsiteX4" fmla="*/ 274320 w 274320"/>
                <a:gd name="connsiteY4" fmla="*/ 42333 h 42333"/>
                <a:gd name="connsiteX5" fmla="*/ 264160 w 274320"/>
                <a:gd name="connsiteY5" fmla="*/ 32173 h 42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" h="42333">
                  <a:moveTo>
                    <a:pt x="0" y="1693"/>
                  </a:moveTo>
                  <a:cubicBezTo>
                    <a:pt x="30480" y="16933"/>
                    <a:pt x="60960" y="32173"/>
                    <a:pt x="91440" y="32173"/>
                  </a:cubicBezTo>
                  <a:cubicBezTo>
                    <a:pt x="121920" y="32173"/>
                    <a:pt x="152400" y="0"/>
                    <a:pt x="182880" y="1693"/>
                  </a:cubicBezTo>
                  <a:cubicBezTo>
                    <a:pt x="213360" y="3386"/>
                    <a:pt x="274320" y="42333"/>
                    <a:pt x="274320" y="42333"/>
                  </a:cubicBezTo>
                  <a:lnTo>
                    <a:pt x="274320" y="42333"/>
                  </a:lnTo>
                  <a:lnTo>
                    <a:pt x="264160" y="32173"/>
                  </a:lnTo>
                </a:path>
              </a:pathLst>
            </a:cu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463965" y="2777551"/>
              <a:ext cx="217745" cy="94295"/>
            </a:xfrm>
            <a:custGeom>
              <a:avLst/>
              <a:gdLst>
                <a:gd name="connsiteX0" fmla="*/ 0 w 264160"/>
                <a:gd name="connsiteY0" fmla="*/ 0 h 121920"/>
                <a:gd name="connsiteX1" fmla="*/ 60960 w 264160"/>
                <a:gd name="connsiteY1" fmla="*/ 101600 h 121920"/>
                <a:gd name="connsiteX2" fmla="*/ 111760 w 264160"/>
                <a:gd name="connsiteY2" fmla="*/ 101600 h 121920"/>
                <a:gd name="connsiteX3" fmla="*/ 152400 w 264160"/>
                <a:gd name="connsiteY3" fmla="*/ 71120 h 121920"/>
                <a:gd name="connsiteX4" fmla="*/ 213360 w 264160"/>
                <a:gd name="connsiteY4" fmla="*/ 101600 h 121920"/>
                <a:gd name="connsiteX5" fmla="*/ 264160 w 264160"/>
                <a:gd name="connsiteY5" fmla="*/ 121920 h 121920"/>
                <a:gd name="connsiteX6" fmla="*/ 264160 w 264160"/>
                <a:gd name="connsiteY6" fmla="*/ 1219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60" h="121920">
                  <a:moveTo>
                    <a:pt x="0" y="0"/>
                  </a:moveTo>
                  <a:cubicBezTo>
                    <a:pt x="21166" y="42333"/>
                    <a:pt x="42333" y="84667"/>
                    <a:pt x="60960" y="101600"/>
                  </a:cubicBezTo>
                  <a:cubicBezTo>
                    <a:pt x="79587" y="118533"/>
                    <a:pt x="96520" y="106680"/>
                    <a:pt x="111760" y="101600"/>
                  </a:cubicBezTo>
                  <a:cubicBezTo>
                    <a:pt x="127000" y="96520"/>
                    <a:pt x="135467" y="71120"/>
                    <a:pt x="152400" y="71120"/>
                  </a:cubicBezTo>
                  <a:cubicBezTo>
                    <a:pt x="169333" y="71120"/>
                    <a:pt x="194733" y="93133"/>
                    <a:pt x="213360" y="101600"/>
                  </a:cubicBezTo>
                  <a:cubicBezTo>
                    <a:pt x="231987" y="110067"/>
                    <a:pt x="264160" y="121920"/>
                    <a:pt x="264160" y="121920"/>
                  </a:cubicBezTo>
                  <a:lnTo>
                    <a:pt x="264160" y="121920"/>
                  </a:lnTo>
                </a:path>
              </a:pathLst>
            </a:cu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1757" y="2865559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45065" y="2774408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14916" y="2878132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40538" y="2847486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421640" y="3435178"/>
              <a:ext cx="426719" cy="320247"/>
              <a:chOff x="2972090" y="3566542"/>
              <a:chExt cx="647924" cy="338328"/>
            </a:xfrm>
          </p:grpSpPr>
          <p:sp>
            <p:nvSpPr>
              <p:cNvPr id="39" name="Oval 220"/>
              <p:cNvSpPr>
                <a:spLocks noChangeAspect="1" noChangeArrowheads="1"/>
              </p:cNvSpPr>
              <p:nvPr/>
            </p:nvSpPr>
            <p:spPr bwMode="auto">
              <a:xfrm>
                <a:off x="3041162" y="3566542"/>
                <a:ext cx="338328" cy="33832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Text Box 221"/>
              <p:cNvSpPr txBox="1">
                <a:spLocks noChangeArrowheads="1"/>
              </p:cNvSpPr>
              <p:nvPr/>
            </p:nvSpPr>
            <p:spPr bwMode="auto">
              <a:xfrm>
                <a:off x="2972090" y="3579459"/>
                <a:ext cx="647924" cy="292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FF00"/>
                    </a:solidFill>
                  </a:rPr>
                  <a:t>X?</a:t>
                </a:r>
                <a:endParaRPr lang="en-US" sz="1200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41" name="Freeform 40"/>
            <p:cNvSpPr/>
            <p:nvPr/>
          </p:nvSpPr>
          <p:spPr>
            <a:xfrm rot="1799021" flipH="1">
              <a:off x="638057" y="3145709"/>
              <a:ext cx="195971" cy="349711"/>
            </a:xfrm>
            <a:custGeom>
              <a:avLst/>
              <a:gdLst>
                <a:gd name="connsiteX0" fmla="*/ 0 w 255693"/>
                <a:gd name="connsiteY0" fmla="*/ 0 h 704426"/>
                <a:gd name="connsiteX1" fmla="*/ 243840 w 255693"/>
                <a:gd name="connsiteY1" fmla="*/ 213360 h 704426"/>
                <a:gd name="connsiteX2" fmla="*/ 71120 w 255693"/>
                <a:gd name="connsiteY2" fmla="*/ 629920 h 704426"/>
                <a:gd name="connsiteX3" fmla="*/ 50800 w 255693"/>
                <a:gd name="connsiteY3" fmla="*/ 660400 h 70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693" h="704426">
                  <a:moveTo>
                    <a:pt x="0" y="0"/>
                  </a:moveTo>
                  <a:cubicBezTo>
                    <a:pt x="115993" y="54186"/>
                    <a:pt x="231987" y="108373"/>
                    <a:pt x="243840" y="213360"/>
                  </a:cubicBezTo>
                  <a:cubicBezTo>
                    <a:pt x="255693" y="318347"/>
                    <a:pt x="103293" y="555414"/>
                    <a:pt x="71120" y="629920"/>
                  </a:cubicBezTo>
                  <a:cubicBezTo>
                    <a:pt x="38947" y="704426"/>
                    <a:pt x="50800" y="660400"/>
                    <a:pt x="50800" y="660400"/>
                  </a:cubicBezTo>
                </a:path>
              </a:pathLst>
            </a:custGeom>
            <a:ln w="1905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52232" y="3086933"/>
              <a:ext cx="392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Lucida Grande"/>
                  <a:ea typeface="Lucida Grande"/>
                  <a:cs typeface="Lucida Grande"/>
                </a:rPr>
                <a:t>℗</a:t>
              </a:r>
              <a:endParaRPr lang="en-US" sz="1600" b="1" dirty="0">
                <a:solidFill>
                  <a:srgbClr val="FF0000"/>
                </a:solidFill>
                <a:latin typeface="Lucida Grande"/>
                <a:cs typeface="Lucida Grande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5939" y="3404185"/>
              <a:ext cx="392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Lucida Grande"/>
                  <a:ea typeface="Lucida Grande"/>
                  <a:cs typeface="Lucida Grande"/>
                </a:rPr>
                <a:t>℗</a:t>
              </a:r>
              <a:endParaRPr lang="en-US" sz="1600" b="1" dirty="0">
                <a:solidFill>
                  <a:srgbClr val="FF0000"/>
                </a:solidFill>
                <a:latin typeface="Lucida Grande"/>
                <a:cs typeface="Lucida Grande"/>
              </a:endParaRPr>
            </a:p>
          </p:txBody>
        </p:sp>
        <p:sp>
          <p:nvSpPr>
            <p:cNvPr id="46" name="Text Box 191"/>
            <p:cNvSpPr txBox="1">
              <a:spLocks noChangeArrowheads="1"/>
            </p:cNvSpPr>
            <p:nvPr/>
          </p:nvSpPr>
          <p:spPr bwMode="auto">
            <a:xfrm>
              <a:off x="742939" y="4356555"/>
              <a:ext cx="5099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PTI</a:t>
              </a:r>
            </a:p>
          </p:txBody>
        </p:sp>
        <p:cxnSp>
          <p:nvCxnSpPr>
            <p:cNvPr id="295" name="Straight Arrow Connector 294"/>
            <p:cNvCxnSpPr/>
            <p:nvPr/>
          </p:nvCxnSpPr>
          <p:spPr>
            <a:xfrm rot="16200000" flipH="1">
              <a:off x="486832" y="3958167"/>
              <a:ext cx="575733" cy="262466"/>
            </a:xfrm>
            <a:prstGeom prst="straightConnector1">
              <a:avLst/>
            </a:prstGeom>
            <a:ln w="1905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4" name="Group 383"/>
          <p:cNvGrpSpPr/>
          <p:nvPr/>
        </p:nvGrpSpPr>
        <p:grpSpPr>
          <a:xfrm>
            <a:off x="2631726" y="2416809"/>
            <a:ext cx="1859270" cy="2415541"/>
            <a:chOff x="2568226" y="2416809"/>
            <a:chExt cx="1859270" cy="2415541"/>
          </a:xfrm>
        </p:grpSpPr>
        <p:cxnSp>
          <p:nvCxnSpPr>
            <p:cNvPr id="140" name="Straight Arrow Connector 139"/>
            <p:cNvCxnSpPr/>
            <p:nvPr/>
          </p:nvCxnSpPr>
          <p:spPr>
            <a:xfrm>
              <a:off x="2963333" y="3090333"/>
              <a:ext cx="508000" cy="152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2" name="Picture 141" descr="endocytosis of Bti9.png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0588" y="3090334"/>
              <a:ext cx="327078" cy="415965"/>
            </a:xfrm>
            <a:prstGeom prst="rect">
              <a:avLst/>
            </a:prstGeom>
          </p:spPr>
        </p:pic>
        <p:cxnSp>
          <p:nvCxnSpPr>
            <p:cNvPr id="148" name="Straight Connector 147"/>
            <p:cNvCxnSpPr/>
            <p:nvPr/>
          </p:nvCxnSpPr>
          <p:spPr>
            <a:xfrm flipV="1">
              <a:off x="2568226" y="2959100"/>
              <a:ext cx="1476724" cy="7764"/>
            </a:xfrm>
            <a:prstGeom prst="line">
              <a:avLst/>
            </a:prstGeom>
            <a:ln w="603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Rectangle 148"/>
            <p:cNvSpPr/>
            <p:nvPr/>
          </p:nvSpPr>
          <p:spPr>
            <a:xfrm>
              <a:off x="2574576" y="2839628"/>
              <a:ext cx="1464024" cy="94072"/>
            </a:xfrm>
            <a:prstGeom prst="rect">
              <a:avLst/>
            </a:prstGeom>
            <a:solidFill>
              <a:srgbClr val="31BA77"/>
            </a:solidFill>
            <a:ln>
              <a:solidFill>
                <a:srgbClr val="31BA7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Chord 149"/>
            <p:cNvSpPr/>
            <p:nvPr/>
          </p:nvSpPr>
          <p:spPr>
            <a:xfrm rot="1395179">
              <a:off x="3285192" y="3641197"/>
              <a:ext cx="1142304" cy="889749"/>
            </a:xfrm>
            <a:prstGeom prst="chord">
              <a:avLst/>
            </a:prstGeom>
            <a:solidFill>
              <a:srgbClr val="22B9DA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ounded Rectangle 150"/>
            <p:cNvSpPr/>
            <p:nvPr/>
          </p:nvSpPr>
          <p:spPr>
            <a:xfrm>
              <a:off x="2568226" y="2416809"/>
              <a:ext cx="1476724" cy="241554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2752472" y="2803075"/>
              <a:ext cx="119760" cy="423885"/>
              <a:chOff x="1107440" y="2277428"/>
              <a:chExt cx="145288" cy="548068"/>
            </a:xfrm>
          </p:grpSpPr>
          <p:sp>
            <p:nvSpPr>
              <p:cNvPr id="153" name="Oval 152"/>
              <p:cNvSpPr/>
              <p:nvPr/>
            </p:nvSpPr>
            <p:spPr>
              <a:xfrm>
                <a:off x="1137920" y="227742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1107440" y="233838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1137920" y="239934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1156716" y="2460308"/>
                <a:ext cx="64008" cy="73152"/>
              </a:xfrm>
              <a:prstGeom prst="rect">
                <a:avLst/>
              </a:prstGeom>
              <a:solidFill>
                <a:srgbClr val="429DC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1124712" y="2542032"/>
                <a:ext cx="128016" cy="28346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8" name="AutoShape 227"/>
            <p:cNvSpPr>
              <a:spLocks noChangeArrowheads="1"/>
            </p:cNvSpPr>
            <p:nvPr/>
          </p:nvSpPr>
          <p:spPr bwMode="auto">
            <a:xfrm>
              <a:off x="3320284" y="2698908"/>
              <a:ext cx="309031" cy="127298"/>
            </a:xfrm>
            <a:prstGeom prst="roundRect">
              <a:avLst>
                <a:gd name="adj" fmla="val 16667"/>
              </a:avLst>
            </a:prstGeom>
            <a:solidFill>
              <a:srgbClr val="BD8A4A"/>
            </a:solidFill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3412407" y="2818348"/>
              <a:ext cx="124785" cy="35360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3433344" y="2857638"/>
              <a:ext cx="82911" cy="35360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3455957" y="2889855"/>
              <a:ext cx="37686" cy="109225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3629315" y="2777749"/>
              <a:ext cx="226120" cy="32741"/>
            </a:xfrm>
            <a:custGeom>
              <a:avLst/>
              <a:gdLst>
                <a:gd name="connsiteX0" fmla="*/ 0 w 274320"/>
                <a:gd name="connsiteY0" fmla="*/ 1693 h 42333"/>
                <a:gd name="connsiteX1" fmla="*/ 91440 w 274320"/>
                <a:gd name="connsiteY1" fmla="*/ 32173 h 42333"/>
                <a:gd name="connsiteX2" fmla="*/ 182880 w 274320"/>
                <a:gd name="connsiteY2" fmla="*/ 1693 h 42333"/>
                <a:gd name="connsiteX3" fmla="*/ 274320 w 274320"/>
                <a:gd name="connsiteY3" fmla="*/ 42333 h 42333"/>
                <a:gd name="connsiteX4" fmla="*/ 274320 w 274320"/>
                <a:gd name="connsiteY4" fmla="*/ 42333 h 42333"/>
                <a:gd name="connsiteX5" fmla="*/ 264160 w 274320"/>
                <a:gd name="connsiteY5" fmla="*/ 32173 h 42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" h="42333">
                  <a:moveTo>
                    <a:pt x="0" y="1693"/>
                  </a:moveTo>
                  <a:cubicBezTo>
                    <a:pt x="30480" y="16933"/>
                    <a:pt x="60960" y="32173"/>
                    <a:pt x="91440" y="32173"/>
                  </a:cubicBezTo>
                  <a:cubicBezTo>
                    <a:pt x="121920" y="32173"/>
                    <a:pt x="152400" y="0"/>
                    <a:pt x="182880" y="1693"/>
                  </a:cubicBezTo>
                  <a:cubicBezTo>
                    <a:pt x="213360" y="3386"/>
                    <a:pt x="274320" y="42333"/>
                    <a:pt x="274320" y="42333"/>
                  </a:cubicBezTo>
                  <a:lnTo>
                    <a:pt x="274320" y="42333"/>
                  </a:lnTo>
                  <a:lnTo>
                    <a:pt x="264160" y="32173"/>
                  </a:lnTo>
                </a:path>
              </a:pathLst>
            </a:cu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3629315" y="2771201"/>
              <a:ext cx="217745" cy="94295"/>
            </a:xfrm>
            <a:custGeom>
              <a:avLst/>
              <a:gdLst>
                <a:gd name="connsiteX0" fmla="*/ 0 w 264160"/>
                <a:gd name="connsiteY0" fmla="*/ 0 h 121920"/>
                <a:gd name="connsiteX1" fmla="*/ 60960 w 264160"/>
                <a:gd name="connsiteY1" fmla="*/ 101600 h 121920"/>
                <a:gd name="connsiteX2" fmla="*/ 111760 w 264160"/>
                <a:gd name="connsiteY2" fmla="*/ 101600 h 121920"/>
                <a:gd name="connsiteX3" fmla="*/ 152400 w 264160"/>
                <a:gd name="connsiteY3" fmla="*/ 71120 h 121920"/>
                <a:gd name="connsiteX4" fmla="*/ 213360 w 264160"/>
                <a:gd name="connsiteY4" fmla="*/ 101600 h 121920"/>
                <a:gd name="connsiteX5" fmla="*/ 264160 w 264160"/>
                <a:gd name="connsiteY5" fmla="*/ 121920 h 121920"/>
                <a:gd name="connsiteX6" fmla="*/ 264160 w 264160"/>
                <a:gd name="connsiteY6" fmla="*/ 1219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60" h="121920">
                  <a:moveTo>
                    <a:pt x="0" y="0"/>
                  </a:moveTo>
                  <a:cubicBezTo>
                    <a:pt x="21166" y="42333"/>
                    <a:pt x="42333" y="84667"/>
                    <a:pt x="60960" y="101600"/>
                  </a:cubicBezTo>
                  <a:cubicBezTo>
                    <a:pt x="79587" y="118533"/>
                    <a:pt x="96520" y="106680"/>
                    <a:pt x="111760" y="101600"/>
                  </a:cubicBezTo>
                  <a:cubicBezTo>
                    <a:pt x="127000" y="96520"/>
                    <a:pt x="135467" y="71120"/>
                    <a:pt x="152400" y="71120"/>
                  </a:cubicBezTo>
                  <a:cubicBezTo>
                    <a:pt x="169333" y="71120"/>
                    <a:pt x="194733" y="93133"/>
                    <a:pt x="213360" y="101600"/>
                  </a:cubicBezTo>
                  <a:cubicBezTo>
                    <a:pt x="231987" y="110067"/>
                    <a:pt x="264160" y="121920"/>
                    <a:pt x="264160" y="121920"/>
                  </a:cubicBezTo>
                  <a:lnTo>
                    <a:pt x="264160" y="121920"/>
                  </a:lnTo>
                </a:path>
              </a:pathLst>
            </a:cu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2847107" y="2859209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3010415" y="2768058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980266" y="2871782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105888" y="2841136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8" name="Group 167"/>
            <p:cNvGrpSpPr/>
            <p:nvPr/>
          </p:nvGrpSpPr>
          <p:grpSpPr>
            <a:xfrm>
              <a:off x="2595457" y="3428828"/>
              <a:ext cx="426719" cy="320247"/>
              <a:chOff x="2984946" y="3566542"/>
              <a:chExt cx="647924" cy="338328"/>
            </a:xfrm>
          </p:grpSpPr>
          <p:sp>
            <p:nvSpPr>
              <p:cNvPr id="169" name="Oval 220"/>
              <p:cNvSpPr>
                <a:spLocks noChangeAspect="1" noChangeArrowheads="1"/>
              </p:cNvSpPr>
              <p:nvPr/>
            </p:nvSpPr>
            <p:spPr bwMode="auto">
              <a:xfrm>
                <a:off x="3041162" y="3566542"/>
                <a:ext cx="338328" cy="33832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rgbClr val="FF0000"/>
                  </a:solidFill>
                </a:endParaRPr>
              </a:p>
            </p:txBody>
          </p:sp>
          <p:sp>
            <p:nvSpPr>
              <p:cNvPr id="170" name="Text Box 221"/>
              <p:cNvSpPr txBox="1">
                <a:spLocks noChangeArrowheads="1"/>
              </p:cNvSpPr>
              <p:nvPr/>
            </p:nvSpPr>
            <p:spPr bwMode="auto">
              <a:xfrm>
                <a:off x="2984946" y="3579459"/>
                <a:ext cx="647924" cy="292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FF00"/>
                    </a:solidFill>
                  </a:rPr>
                  <a:t>X?</a:t>
                </a:r>
                <a:endParaRPr lang="en-US" sz="1200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71" name="Freeform 170"/>
            <p:cNvSpPr/>
            <p:nvPr/>
          </p:nvSpPr>
          <p:spPr>
            <a:xfrm rot="1799021" flipH="1">
              <a:off x="2803407" y="3139359"/>
              <a:ext cx="195971" cy="349711"/>
            </a:xfrm>
            <a:custGeom>
              <a:avLst/>
              <a:gdLst>
                <a:gd name="connsiteX0" fmla="*/ 0 w 255693"/>
                <a:gd name="connsiteY0" fmla="*/ 0 h 704426"/>
                <a:gd name="connsiteX1" fmla="*/ 243840 w 255693"/>
                <a:gd name="connsiteY1" fmla="*/ 213360 h 704426"/>
                <a:gd name="connsiteX2" fmla="*/ 71120 w 255693"/>
                <a:gd name="connsiteY2" fmla="*/ 629920 h 704426"/>
                <a:gd name="connsiteX3" fmla="*/ 50800 w 255693"/>
                <a:gd name="connsiteY3" fmla="*/ 660400 h 70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693" h="704426">
                  <a:moveTo>
                    <a:pt x="0" y="0"/>
                  </a:moveTo>
                  <a:cubicBezTo>
                    <a:pt x="115993" y="54186"/>
                    <a:pt x="231987" y="108373"/>
                    <a:pt x="243840" y="213360"/>
                  </a:cubicBezTo>
                  <a:cubicBezTo>
                    <a:pt x="255693" y="318347"/>
                    <a:pt x="103293" y="555414"/>
                    <a:pt x="71120" y="629920"/>
                  </a:cubicBezTo>
                  <a:cubicBezTo>
                    <a:pt x="38947" y="704426"/>
                    <a:pt x="50800" y="660400"/>
                    <a:pt x="50800" y="660400"/>
                  </a:cubicBezTo>
                </a:path>
              </a:pathLst>
            </a:custGeom>
            <a:ln w="1905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975247" y="3097517"/>
              <a:ext cx="392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Lucida Grande"/>
                  <a:ea typeface="Lucida Grande"/>
                  <a:cs typeface="Lucida Grande"/>
                </a:rPr>
                <a:t>℗</a:t>
              </a:r>
              <a:endParaRPr lang="en-US" sz="1600" b="1" dirty="0">
                <a:solidFill>
                  <a:srgbClr val="FF0000"/>
                </a:solidFill>
                <a:latin typeface="Lucida Grande"/>
                <a:cs typeface="Lucida Grande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334327" y="3993587"/>
              <a:ext cx="9191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vacuole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96" name="Text Box 191"/>
            <p:cNvSpPr txBox="1">
              <a:spLocks noChangeArrowheads="1"/>
            </p:cNvSpPr>
            <p:nvPr/>
          </p:nvSpPr>
          <p:spPr bwMode="auto">
            <a:xfrm>
              <a:off x="2910409" y="4348088"/>
              <a:ext cx="5099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PTI</a:t>
              </a:r>
            </a:p>
          </p:txBody>
        </p:sp>
        <p:cxnSp>
          <p:nvCxnSpPr>
            <p:cNvPr id="297" name="Straight Arrow Connector 296"/>
            <p:cNvCxnSpPr/>
            <p:nvPr/>
          </p:nvCxnSpPr>
          <p:spPr>
            <a:xfrm rot="16200000" flipH="1">
              <a:off x="2654302" y="3949700"/>
              <a:ext cx="575733" cy="262466"/>
            </a:xfrm>
            <a:prstGeom prst="straightConnector1">
              <a:avLst/>
            </a:prstGeom>
            <a:ln w="1905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Text Box 206"/>
            <p:cNvSpPr txBox="1">
              <a:spLocks noChangeArrowheads="1"/>
            </p:cNvSpPr>
            <p:nvPr/>
          </p:nvSpPr>
          <p:spPr bwMode="auto">
            <a:xfrm rot="3842778">
              <a:off x="2711233" y="3878381"/>
              <a:ext cx="46652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b="1" dirty="0">
                  <a:solidFill>
                    <a:srgbClr val="E80E19"/>
                  </a:solidFill>
                  <a:latin typeface="Arial"/>
                  <a:cs typeface="Arial"/>
                </a:rPr>
                <a:t>X</a:t>
              </a:r>
            </a:p>
          </p:txBody>
        </p:sp>
        <p:sp>
          <p:nvSpPr>
            <p:cNvPr id="301" name="Freeform 221"/>
            <p:cNvSpPr>
              <a:spLocks noChangeAspect="1"/>
            </p:cNvSpPr>
            <p:nvPr/>
          </p:nvSpPr>
          <p:spPr bwMode="auto">
            <a:xfrm rot="17743889">
              <a:off x="2806688" y="3165990"/>
              <a:ext cx="165971" cy="144018"/>
            </a:xfrm>
            <a:custGeom>
              <a:avLst/>
              <a:gdLst>
                <a:gd name="T0" fmla="*/ 6853 w 859471"/>
                <a:gd name="T1" fmla="*/ 4374 h 647031"/>
                <a:gd name="T2" fmla="*/ 19638 w 859471"/>
                <a:gd name="T3" fmla="*/ 3974 h 647031"/>
                <a:gd name="T4" fmla="*/ 22834 w 859471"/>
                <a:gd name="T5" fmla="*/ 5972 h 647031"/>
                <a:gd name="T6" fmla="*/ 24432 w 859471"/>
                <a:gd name="T7" fmla="*/ 7570 h 647031"/>
                <a:gd name="T8" fmla="*/ 26430 w 859471"/>
                <a:gd name="T9" fmla="*/ 11167 h 647031"/>
                <a:gd name="T10" fmla="*/ 26430 w 859471"/>
                <a:gd name="T11" fmla="*/ 17159 h 647031"/>
                <a:gd name="T12" fmla="*/ 25232 w 859471"/>
                <a:gd name="T13" fmla="*/ 19557 h 647031"/>
                <a:gd name="T14" fmla="*/ 22434 w 859471"/>
                <a:gd name="T15" fmla="*/ 20356 h 647031"/>
                <a:gd name="T16" fmla="*/ 12047 w 859471"/>
                <a:gd name="T17" fmla="*/ 19957 h 647031"/>
                <a:gd name="T18" fmla="*/ 8850 w 859471"/>
                <a:gd name="T19" fmla="*/ 18358 h 647031"/>
                <a:gd name="T20" fmla="*/ 7252 w 859471"/>
                <a:gd name="T21" fmla="*/ 17958 h 647031"/>
                <a:gd name="T22" fmla="*/ 4055 w 859471"/>
                <a:gd name="T23" fmla="*/ 15961 h 647031"/>
                <a:gd name="T24" fmla="*/ 1259 w 859471"/>
                <a:gd name="T25" fmla="*/ 14363 h 647031"/>
                <a:gd name="T26" fmla="*/ 1259 w 859471"/>
                <a:gd name="T27" fmla="*/ 7171 h 647031"/>
                <a:gd name="T28" fmla="*/ 3656 w 859471"/>
                <a:gd name="T29" fmla="*/ 5573 h 647031"/>
                <a:gd name="T30" fmla="*/ 5254 w 859471"/>
                <a:gd name="T31" fmla="*/ 4374 h 647031"/>
                <a:gd name="T32" fmla="*/ 6853 w 859471"/>
                <a:gd name="T33" fmla="*/ 4374 h 6470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9471"/>
                <a:gd name="T52" fmla="*/ 0 h 647031"/>
                <a:gd name="T53" fmla="*/ 859471 w 859471"/>
                <a:gd name="T54" fmla="*/ 647031 h 6470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9471" h="647031">
                  <a:moveTo>
                    <a:pt x="217804" y="139031"/>
                  </a:moveTo>
                  <a:cubicBezTo>
                    <a:pt x="310491" y="0"/>
                    <a:pt x="255628" y="58435"/>
                    <a:pt x="624204" y="126331"/>
                  </a:cubicBezTo>
                  <a:cubicBezTo>
                    <a:pt x="663480" y="133566"/>
                    <a:pt x="693854" y="165869"/>
                    <a:pt x="725804" y="189831"/>
                  </a:cubicBezTo>
                  <a:cubicBezTo>
                    <a:pt x="744962" y="204199"/>
                    <a:pt x="761902" y="221728"/>
                    <a:pt x="776604" y="240631"/>
                  </a:cubicBezTo>
                  <a:cubicBezTo>
                    <a:pt x="798930" y="269335"/>
                    <a:pt x="823234" y="321191"/>
                    <a:pt x="840104" y="354931"/>
                  </a:cubicBezTo>
                  <a:cubicBezTo>
                    <a:pt x="858855" y="448685"/>
                    <a:pt x="859471" y="419547"/>
                    <a:pt x="840104" y="545431"/>
                  </a:cubicBezTo>
                  <a:cubicBezTo>
                    <a:pt x="836875" y="566420"/>
                    <a:pt x="818528" y="608412"/>
                    <a:pt x="802004" y="621631"/>
                  </a:cubicBezTo>
                  <a:cubicBezTo>
                    <a:pt x="793722" y="628256"/>
                    <a:pt x="716423" y="646201"/>
                    <a:pt x="713104" y="647031"/>
                  </a:cubicBezTo>
                  <a:cubicBezTo>
                    <a:pt x="603037" y="642798"/>
                    <a:pt x="492791" y="641909"/>
                    <a:pt x="382904" y="634331"/>
                  </a:cubicBezTo>
                  <a:cubicBezTo>
                    <a:pt x="347854" y="631914"/>
                    <a:pt x="307480" y="595165"/>
                    <a:pt x="281304" y="583531"/>
                  </a:cubicBezTo>
                  <a:cubicBezTo>
                    <a:pt x="265354" y="576442"/>
                    <a:pt x="247437" y="575064"/>
                    <a:pt x="230504" y="570831"/>
                  </a:cubicBezTo>
                  <a:cubicBezTo>
                    <a:pt x="196637" y="549664"/>
                    <a:pt x="163401" y="527454"/>
                    <a:pt x="128904" y="507331"/>
                  </a:cubicBezTo>
                  <a:cubicBezTo>
                    <a:pt x="0" y="432137"/>
                    <a:pt x="145819" y="527075"/>
                    <a:pt x="40004" y="456531"/>
                  </a:cubicBezTo>
                  <a:cubicBezTo>
                    <a:pt x="20017" y="376582"/>
                    <a:pt x="1811" y="326142"/>
                    <a:pt x="40004" y="227931"/>
                  </a:cubicBezTo>
                  <a:cubicBezTo>
                    <a:pt x="51068" y="199480"/>
                    <a:pt x="116204" y="177131"/>
                    <a:pt x="116204" y="177131"/>
                  </a:cubicBezTo>
                  <a:cubicBezTo>
                    <a:pt x="146300" y="131986"/>
                    <a:pt x="126340" y="139031"/>
                    <a:pt x="167004" y="139031"/>
                  </a:cubicBezTo>
                  <a:lnTo>
                    <a:pt x="217804" y="139031"/>
                  </a:lnTo>
                  <a:close/>
                </a:path>
              </a:pathLst>
            </a:custGeom>
            <a:solidFill>
              <a:srgbClr val="3D52E4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eaLnBrk="0" hangingPunct="0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36" name="Straight Arrow Connector 335"/>
            <p:cNvCxnSpPr/>
            <p:nvPr/>
          </p:nvCxnSpPr>
          <p:spPr>
            <a:xfrm rot="16200000" flipH="1">
              <a:off x="3500966" y="3704166"/>
              <a:ext cx="355600" cy="592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3" name="Group 382"/>
          <p:cNvGrpSpPr/>
          <p:nvPr/>
        </p:nvGrpSpPr>
        <p:grpSpPr>
          <a:xfrm>
            <a:off x="4782259" y="2416809"/>
            <a:ext cx="1859270" cy="2415541"/>
            <a:chOff x="4718759" y="2425275"/>
            <a:chExt cx="1859270" cy="2415541"/>
          </a:xfrm>
        </p:grpSpPr>
        <p:cxnSp>
          <p:nvCxnSpPr>
            <p:cNvPr id="341" name="Straight Arrow Connector 340"/>
            <p:cNvCxnSpPr/>
            <p:nvPr/>
          </p:nvCxnSpPr>
          <p:spPr>
            <a:xfrm>
              <a:off x="5113866" y="3098799"/>
              <a:ext cx="508000" cy="152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2" name="Picture 341" descr="endocytosis of Bti9.png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1121" y="3098800"/>
              <a:ext cx="327078" cy="415965"/>
            </a:xfrm>
            <a:prstGeom prst="rect">
              <a:avLst/>
            </a:prstGeom>
          </p:spPr>
        </p:pic>
        <p:cxnSp>
          <p:nvCxnSpPr>
            <p:cNvPr id="343" name="Straight Connector 342"/>
            <p:cNvCxnSpPr/>
            <p:nvPr/>
          </p:nvCxnSpPr>
          <p:spPr>
            <a:xfrm flipV="1">
              <a:off x="4718759" y="2967566"/>
              <a:ext cx="1476724" cy="7764"/>
            </a:xfrm>
            <a:prstGeom prst="line">
              <a:avLst/>
            </a:prstGeom>
            <a:ln w="603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Rectangle 343"/>
            <p:cNvSpPr/>
            <p:nvPr/>
          </p:nvSpPr>
          <p:spPr>
            <a:xfrm>
              <a:off x="4725109" y="2848094"/>
              <a:ext cx="1464024" cy="94072"/>
            </a:xfrm>
            <a:prstGeom prst="rect">
              <a:avLst/>
            </a:prstGeom>
            <a:solidFill>
              <a:srgbClr val="31BA77"/>
            </a:solidFill>
            <a:ln>
              <a:solidFill>
                <a:srgbClr val="31BA7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Chord 344"/>
            <p:cNvSpPr/>
            <p:nvPr/>
          </p:nvSpPr>
          <p:spPr>
            <a:xfrm rot="1395179">
              <a:off x="5435725" y="3649663"/>
              <a:ext cx="1142304" cy="889749"/>
            </a:xfrm>
            <a:prstGeom prst="chord">
              <a:avLst/>
            </a:prstGeom>
            <a:solidFill>
              <a:srgbClr val="22B9DA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ounded Rectangle 345"/>
            <p:cNvSpPr/>
            <p:nvPr/>
          </p:nvSpPr>
          <p:spPr>
            <a:xfrm>
              <a:off x="4718759" y="2425275"/>
              <a:ext cx="1476724" cy="241554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7" name="Group 346"/>
            <p:cNvGrpSpPr/>
            <p:nvPr/>
          </p:nvGrpSpPr>
          <p:grpSpPr>
            <a:xfrm>
              <a:off x="4903005" y="2811541"/>
              <a:ext cx="119760" cy="423885"/>
              <a:chOff x="1107440" y="2277428"/>
              <a:chExt cx="145288" cy="548068"/>
            </a:xfrm>
          </p:grpSpPr>
          <p:sp>
            <p:nvSpPr>
              <p:cNvPr id="348" name="Oval 347"/>
              <p:cNvSpPr/>
              <p:nvPr/>
            </p:nvSpPr>
            <p:spPr>
              <a:xfrm>
                <a:off x="1137920" y="227742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1107440" y="233838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Oval 349"/>
              <p:cNvSpPr/>
              <p:nvPr/>
            </p:nvSpPr>
            <p:spPr>
              <a:xfrm>
                <a:off x="1137920" y="2399348"/>
                <a:ext cx="101600" cy="6096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Rectangle 350"/>
              <p:cNvSpPr/>
              <p:nvPr/>
            </p:nvSpPr>
            <p:spPr>
              <a:xfrm>
                <a:off x="1156716" y="2460308"/>
                <a:ext cx="64008" cy="73152"/>
              </a:xfrm>
              <a:prstGeom prst="rect">
                <a:avLst/>
              </a:prstGeom>
              <a:solidFill>
                <a:srgbClr val="429DC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1124712" y="2542032"/>
                <a:ext cx="128016" cy="28346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3" name="AutoShape 227"/>
            <p:cNvSpPr>
              <a:spLocks noChangeArrowheads="1"/>
            </p:cNvSpPr>
            <p:nvPr/>
          </p:nvSpPr>
          <p:spPr bwMode="auto">
            <a:xfrm>
              <a:off x="5470817" y="2707374"/>
              <a:ext cx="309031" cy="127298"/>
            </a:xfrm>
            <a:prstGeom prst="roundRect">
              <a:avLst>
                <a:gd name="adj" fmla="val 16667"/>
              </a:avLst>
            </a:prstGeom>
            <a:solidFill>
              <a:srgbClr val="BD8A4A"/>
            </a:solidFill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Rectangle 353"/>
            <p:cNvSpPr/>
            <p:nvPr/>
          </p:nvSpPr>
          <p:spPr>
            <a:xfrm>
              <a:off x="5562940" y="2826814"/>
              <a:ext cx="124785" cy="35360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Rectangle 354"/>
            <p:cNvSpPr/>
            <p:nvPr/>
          </p:nvSpPr>
          <p:spPr>
            <a:xfrm>
              <a:off x="5583877" y="2866104"/>
              <a:ext cx="82911" cy="35360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5606490" y="2898321"/>
              <a:ext cx="37686" cy="109225"/>
            </a:xfrm>
            <a:prstGeom prst="rect">
              <a:avLst/>
            </a:prstGeom>
            <a:solidFill>
              <a:srgbClr val="C42DE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Freeform 356"/>
            <p:cNvSpPr/>
            <p:nvPr/>
          </p:nvSpPr>
          <p:spPr>
            <a:xfrm>
              <a:off x="5779848" y="2786215"/>
              <a:ext cx="226120" cy="32741"/>
            </a:xfrm>
            <a:custGeom>
              <a:avLst/>
              <a:gdLst>
                <a:gd name="connsiteX0" fmla="*/ 0 w 274320"/>
                <a:gd name="connsiteY0" fmla="*/ 1693 h 42333"/>
                <a:gd name="connsiteX1" fmla="*/ 91440 w 274320"/>
                <a:gd name="connsiteY1" fmla="*/ 32173 h 42333"/>
                <a:gd name="connsiteX2" fmla="*/ 182880 w 274320"/>
                <a:gd name="connsiteY2" fmla="*/ 1693 h 42333"/>
                <a:gd name="connsiteX3" fmla="*/ 274320 w 274320"/>
                <a:gd name="connsiteY3" fmla="*/ 42333 h 42333"/>
                <a:gd name="connsiteX4" fmla="*/ 274320 w 274320"/>
                <a:gd name="connsiteY4" fmla="*/ 42333 h 42333"/>
                <a:gd name="connsiteX5" fmla="*/ 264160 w 274320"/>
                <a:gd name="connsiteY5" fmla="*/ 32173 h 42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" h="42333">
                  <a:moveTo>
                    <a:pt x="0" y="1693"/>
                  </a:moveTo>
                  <a:cubicBezTo>
                    <a:pt x="30480" y="16933"/>
                    <a:pt x="60960" y="32173"/>
                    <a:pt x="91440" y="32173"/>
                  </a:cubicBezTo>
                  <a:cubicBezTo>
                    <a:pt x="121920" y="32173"/>
                    <a:pt x="152400" y="0"/>
                    <a:pt x="182880" y="1693"/>
                  </a:cubicBezTo>
                  <a:cubicBezTo>
                    <a:pt x="213360" y="3386"/>
                    <a:pt x="274320" y="42333"/>
                    <a:pt x="274320" y="42333"/>
                  </a:cubicBezTo>
                  <a:lnTo>
                    <a:pt x="274320" y="42333"/>
                  </a:lnTo>
                  <a:lnTo>
                    <a:pt x="264160" y="32173"/>
                  </a:lnTo>
                </a:path>
              </a:pathLst>
            </a:cu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Freeform 357"/>
            <p:cNvSpPr/>
            <p:nvPr/>
          </p:nvSpPr>
          <p:spPr>
            <a:xfrm>
              <a:off x="5779848" y="2779667"/>
              <a:ext cx="217745" cy="94295"/>
            </a:xfrm>
            <a:custGeom>
              <a:avLst/>
              <a:gdLst>
                <a:gd name="connsiteX0" fmla="*/ 0 w 264160"/>
                <a:gd name="connsiteY0" fmla="*/ 0 h 121920"/>
                <a:gd name="connsiteX1" fmla="*/ 60960 w 264160"/>
                <a:gd name="connsiteY1" fmla="*/ 101600 h 121920"/>
                <a:gd name="connsiteX2" fmla="*/ 111760 w 264160"/>
                <a:gd name="connsiteY2" fmla="*/ 101600 h 121920"/>
                <a:gd name="connsiteX3" fmla="*/ 152400 w 264160"/>
                <a:gd name="connsiteY3" fmla="*/ 71120 h 121920"/>
                <a:gd name="connsiteX4" fmla="*/ 213360 w 264160"/>
                <a:gd name="connsiteY4" fmla="*/ 101600 h 121920"/>
                <a:gd name="connsiteX5" fmla="*/ 264160 w 264160"/>
                <a:gd name="connsiteY5" fmla="*/ 121920 h 121920"/>
                <a:gd name="connsiteX6" fmla="*/ 264160 w 264160"/>
                <a:gd name="connsiteY6" fmla="*/ 1219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60" h="121920">
                  <a:moveTo>
                    <a:pt x="0" y="0"/>
                  </a:moveTo>
                  <a:cubicBezTo>
                    <a:pt x="21166" y="42333"/>
                    <a:pt x="42333" y="84667"/>
                    <a:pt x="60960" y="101600"/>
                  </a:cubicBezTo>
                  <a:cubicBezTo>
                    <a:pt x="79587" y="118533"/>
                    <a:pt x="96520" y="106680"/>
                    <a:pt x="111760" y="101600"/>
                  </a:cubicBezTo>
                  <a:cubicBezTo>
                    <a:pt x="127000" y="96520"/>
                    <a:pt x="135467" y="71120"/>
                    <a:pt x="152400" y="71120"/>
                  </a:cubicBezTo>
                  <a:cubicBezTo>
                    <a:pt x="169333" y="71120"/>
                    <a:pt x="194733" y="93133"/>
                    <a:pt x="213360" y="101600"/>
                  </a:cubicBezTo>
                  <a:cubicBezTo>
                    <a:pt x="231987" y="110067"/>
                    <a:pt x="264160" y="121920"/>
                    <a:pt x="264160" y="121920"/>
                  </a:cubicBezTo>
                  <a:lnTo>
                    <a:pt x="264160" y="121920"/>
                  </a:lnTo>
                </a:path>
              </a:pathLst>
            </a:cu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4997640" y="2867675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5160948" y="2776524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5130799" y="2880248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5256421" y="2849602"/>
              <a:ext cx="30149" cy="282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Freeform 365"/>
            <p:cNvSpPr/>
            <p:nvPr/>
          </p:nvSpPr>
          <p:spPr>
            <a:xfrm rot="1799021" flipH="1">
              <a:off x="4953940" y="3147825"/>
              <a:ext cx="195971" cy="349711"/>
            </a:xfrm>
            <a:custGeom>
              <a:avLst/>
              <a:gdLst>
                <a:gd name="connsiteX0" fmla="*/ 0 w 255693"/>
                <a:gd name="connsiteY0" fmla="*/ 0 h 704426"/>
                <a:gd name="connsiteX1" fmla="*/ 243840 w 255693"/>
                <a:gd name="connsiteY1" fmla="*/ 213360 h 704426"/>
                <a:gd name="connsiteX2" fmla="*/ 71120 w 255693"/>
                <a:gd name="connsiteY2" fmla="*/ 629920 h 704426"/>
                <a:gd name="connsiteX3" fmla="*/ 50800 w 255693"/>
                <a:gd name="connsiteY3" fmla="*/ 660400 h 70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693" h="704426">
                  <a:moveTo>
                    <a:pt x="0" y="0"/>
                  </a:moveTo>
                  <a:cubicBezTo>
                    <a:pt x="115993" y="54186"/>
                    <a:pt x="231987" y="108373"/>
                    <a:pt x="243840" y="213360"/>
                  </a:cubicBezTo>
                  <a:cubicBezTo>
                    <a:pt x="255693" y="318347"/>
                    <a:pt x="103293" y="555414"/>
                    <a:pt x="71120" y="629920"/>
                  </a:cubicBezTo>
                  <a:cubicBezTo>
                    <a:pt x="38947" y="704426"/>
                    <a:pt x="50800" y="660400"/>
                    <a:pt x="50800" y="660400"/>
                  </a:cubicBezTo>
                </a:path>
              </a:pathLst>
            </a:custGeom>
            <a:ln w="19050"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5125780" y="3105983"/>
              <a:ext cx="392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Lucida Grande"/>
                  <a:ea typeface="Lucida Grande"/>
                  <a:cs typeface="Lucida Grande"/>
                </a:rPr>
                <a:t>℗</a:t>
              </a:r>
              <a:endParaRPr lang="en-US" sz="1600" b="1" dirty="0">
                <a:solidFill>
                  <a:srgbClr val="FF0000"/>
                </a:solidFill>
                <a:latin typeface="Lucida Grande"/>
                <a:cs typeface="Lucida Grande"/>
              </a:endParaRPr>
            </a:p>
          </p:txBody>
        </p:sp>
        <p:sp>
          <p:nvSpPr>
            <p:cNvPr id="368" name="TextBox 367"/>
            <p:cNvSpPr txBox="1"/>
            <p:nvPr/>
          </p:nvSpPr>
          <p:spPr>
            <a:xfrm>
              <a:off x="5484860" y="4002053"/>
              <a:ext cx="9191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vacuole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373" name="Freeform 221"/>
            <p:cNvSpPr>
              <a:spLocks noChangeAspect="1"/>
            </p:cNvSpPr>
            <p:nvPr/>
          </p:nvSpPr>
          <p:spPr bwMode="auto">
            <a:xfrm rot="17743889">
              <a:off x="4957221" y="3174456"/>
              <a:ext cx="165971" cy="144018"/>
            </a:xfrm>
            <a:custGeom>
              <a:avLst/>
              <a:gdLst>
                <a:gd name="T0" fmla="*/ 6853 w 859471"/>
                <a:gd name="T1" fmla="*/ 4374 h 647031"/>
                <a:gd name="T2" fmla="*/ 19638 w 859471"/>
                <a:gd name="T3" fmla="*/ 3974 h 647031"/>
                <a:gd name="T4" fmla="*/ 22834 w 859471"/>
                <a:gd name="T5" fmla="*/ 5972 h 647031"/>
                <a:gd name="T6" fmla="*/ 24432 w 859471"/>
                <a:gd name="T7" fmla="*/ 7570 h 647031"/>
                <a:gd name="T8" fmla="*/ 26430 w 859471"/>
                <a:gd name="T9" fmla="*/ 11167 h 647031"/>
                <a:gd name="T10" fmla="*/ 26430 w 859471"/>
                <a:gd name="T11" fmla="*/ 17159 h 647031"/>
                <a:gd name="T12" fmla="*/ 25232 w 859471"/>
                <a:gd name="T13" fmla="*/ 19557 h 647031"/>
                <a:gd name="T14" fmla="*/ 22434 w 859471"/>
                <a:gd name="T15" fmla="*/ 20356 h 647031"/>
                <a:gd name="T16" fmla="*/ 12047 w 859471"/>
                <a:gd name="T17" fmla="*/ 19957 h 647031"/>
                <a:gd name="T18" fmla="*/ 8850 w 859471"/>
                <a:gd name="T19" fmla="*/ 18358 h 647031"/>
                <a:gd name="T20" fmla="*/ 7252 w 859471"/>
                <a:gd name="T21" fmla="*/ 17958 h 647031"/>
                <a:gd name="T22" fmla="*/ 4055 w 859471"/>
                <a:gd name="T23" fmla="*/ 15961 h 647031"/>
                <a:gd name="T24" fmla="*/ 1259 w 859471"/>
                <a:gd name="T25" fmla="*/ 14363 h 647031"/>
                <a:gd name="T26" fmla="*/ 1259 w 859471"/>
                <a:gd name="T27" fmla="*/ 7171 h 647031"/>
                <a:gd name="T28" fmla="*/ 3656 w 859471"/>
                <a:gd name="T29" fmla="*/ 5573 h 647031"/>
                <a:gd name="T30" fmla="*/ 5254 w 859471"/>
                <a:gd name="T31" fmla="*/ 4374 h 647031"/>
                <a:gd name="T32" fmla="*/ 6853 w 859471"/>
                <a:gd name="T33" fmla="*/ 4374 h 6470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9471"/>
                <a:gd name="T52" fmla="*/ 0 h 647031"/>
                <a:gd name="T53" fmla="*/ 859471 w 859471"/>
                <a:gd name="T54" fmla="*/ 647031 h 6470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9471" h="647031">
                  <a:moveTo>
                    <a:pt x="217804" y="139031"/>
                  </a:moveTo>
                  <a:cubicBezTo>
                    <a:pt x="310491" y="0"/>
                    <a:pt x="255628" y="58435"/>
                    <a:pt x="624204" y="126331"/>
                  </a:cubicBezTo>
                  <a:cubicBezTo>
                    <a:pt x="663480" y="133566"/>
                    <a:pt x="693854" y="165869"/>
                    <a:pt x="725804" y="189831"/>
                  </a:cubicBezTo>
                  <a:cubicBezTo>
                    <a:pt x="744962" y="204199"/>
                    <a:pt x="761902" y="221728"/>
                    <a:pt x="776604" y="240631"/>
                  </a:cubicBezTo>
                  <a:cubicBezTo>
                    <a:pt x="798930" y="269335"/>
                    <a:pt x="823234" y="321191"/>
                    <a:pt x="840104" y="354931"/>
                  </a:cubicBezTo>
                  <a:cubicBezTo>
                    <a:pt x="858855" y="448685"/>
                    <a:pt x="859471" y="419547"/>
                    <a:pt x="840104" y="545431"/>
                  </a:cubicBezTo>
                  <a:cubicBezTo>
                    <a:pt x="836875" y="566420"/>
                    <a:pt x="818528" y="608412"/>
                    <a:pt x="802004" y="621631"/>
                  </a:cubicBezTo>
                  <a:cubicBezTo>
                    <a:pt x="793722" y="628256"/>
                    <a:pt x="716423" y="646201"/>
                    <a:pt x="713104" y="647031"/>
                  </a:cubicBezTo>
                  <a:cubicBezTo>
                    <a:pt x="603037" y="642798"/>
                    <a:pt x="492791" y="641909"/>
                    <a:pt x="382904" y="634331"/>
                  </a:cubicBezTo>
                  <a:cubicBezTo>
                    <a:pt x="347854" y="631914"/>
                    <a:pt x="307480" y="595165"/>
                    <a:pt x="281304" y="583531"/>
                  </a:cubicBezTo>
                  <a:cubicBezTo>
                    <a:pt x="265354" y="576442"/>
                    <a:pt x="247437" y="575064"/>
                    <a:pt x="230504" y="570831"/>
                  </a:cubicBezTo>
                  <a:cubicBezTo>
                    <a:pt x="196637" y="549664"/>
                    <a:pt x="163401" y="527454"/>
                    <a:pt x="128904" y="507331"/>
                  </a:cubicBezTo>
                  <a:cubicBezTo>
                    <a:pt x="0" y="432137"/>
                    <a:pt x="145819" y="527075"/>
                    <a:pt x="40004" y="456531"/>
                  </a:cubicBezTo>
                  <a:cubicBezTo>
                    <a:pt x="20017" y="376582"/>
                    <a:pt x="1811" y="326142"/>
                    <a:pt x="40004" y="227931"/>
                  </a:cubicBezTo>
                  <a:cubicBezTo>
                    <a:pt x="51068" y="199480"/>
                    <a:pt x="116204" y="177131"/>
                    <a:pt x="116204" y="177131"/>
                  </a:cubicBezTo>
                  <a:cubicBezTo>
                    <a:pt x="146300" y="131986"/>
                    <a:pt x="126340" y="139031"/>
                    <a:pt x="167004" y="139031"/>
                  </a:cubicBezTo>
                  <a:lnTo>
                    <a:pt x="217804" y="139031"/>
                  </a:lnTo>
                  <a:close/>
                </a:path>
              </a:pathLst>
            </a:custGeom>
            <a:solidFill>
              <a:srgbClr val="3D52E4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eaLnBrk="0" hangingPunct="0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74" name="Straight Arrow Connector 373"/>
            <p:cNvCxnSpPr/>
            <p:nvPr/>
          </p:nvCxnSpPr>
          <p:spPr>
            <a:xfrm rot="16200000" flipH="1">
              <a:off x="5651499" y="3712632"/>
              <a:ext cx="355600" cy="592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Text Box 191"/>
            <p:cNvSpPr txBox="1">
              <a:spLocks noChangeArrowheads="1"/>
            </p:cNvSpPr>
            <p:nvPr/>
          </p:nvSpPr>
          <p:spPr bwMode="auto">
            <a:xfrm>
              <a:off x="4908539" y="4390419"/>
              <a:ext cx="5099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ETI</a:t>
              </a:r>
            </a:p>
          </p:txBody>
        </p:sp>
        <p:sp>
          <p:nvSpPr>
            <p:cNvPr id="377" name="Freeform 221"/>
            <p:cNvSpPr>
              <a:spLocks noChangeAspect="1"/>
            </p:cNvSpPr>
            <p:nvPr/>
          </p:nvSpPr>
          <p:spPr bwMode="auto">
            <a:xfrm rot="17743889">
              <a:off x="5050354" y="3546990"/>
              <a:ext cx="165971" cy="144018"/>
            </a:xfrm>
            <a:custGeom>
              <a:avLst/>
              <a:gdLst>
                <a:gd name="T0" fmla="*/ 6853 w 859471"/>
                <a:gd name="T1" fmla="*/ 4374 h 647031"/>
                <a:gd name="T2" fmla="*/ 19638 w 859471"/>
                <a:gd name="T3" fmla="*/ 3974 h 647031"/>
                <a:gd name="T4" fmla="*/ 22834 w 859471"/>
                <a:gd name="T5" fmla="*/ 5972 h 647031"/>
                <a:gd name="T6" fmla="*/ 24432 w 859471"/>
                <a:gd name="T7" fmla="*/ 7570 h 647031"/>
                <a:gd name="T8" fmla="*/ 26430 w 859471"/>
                <a:gd name="T9" fmla="*/ 11167 h 647031"/>
                <a:gd name="T10" fmla="*/ 26430 w 859471"/>
                <a:gd name="T11" fmla="*/ 17159 h 647031"/>
                <a:gd name="T12" fmla="*/ 25232 w 859471"/>
                <a:gd name="T13" fmla="*/ 19557 h 647031"/>
                <a:gd name="T14" fmla="*/ 22434 w 859471"/>
                <a:gd name="T15" fmla="*/ 20356 h 647031"/>
                <a:gd name="T16" fmla="*/ 12047 w 859471"/>
                <a:gd name="T17" fmla="*/ 19957 h 647031"/>
                <a:gd name="T18" fmla="*/ 8850 w 859471"/>
                <a:gd name="T19" fmla="*/ 18358 h 647031"/>
                <a:gd name="T20" fmla="*/ 7252 w 859471"/>
                <a:gd name="T21" fmla="*/ 17958 h 647031"/>
                <a:gd name="T22" fmla="*/ 4055 w 859471"/>
                <a:gd name="T23" fmla="*/ 15961 h 647031"/>
                <a:gd name="T24" fmla="*/ 1259 w 859471"/>
                <a:gd name="T25" fmla="*/ 14363 h 647031"/>
                <a:gd name="T26" fmla="*/ 1259 w 859471"/>
                <a:gd name="T27" fmla="*/ 7171 h 647031"/>
                <a:gd name="T28" fmla="*/ 3656 w 859471"/>
                <a:gd name="T29" fmla="*/ 5573 h 647031"/>
                <a:gd name="T30" fmla="*/ 5254 w 859471"/>
                <a:gd name="T31" fmla="*/ 4374 h 647031"/>
                <a:gd name="T32" fmla="*/ 6853 w 859471"/>
                <a:gd name="T33" fmla="*/ 4374 h 6470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9471"/>
                <a:gd name="T52" fmla="*/ 0 h 647031"/>
                <a:gd name="T53" fmla="*/ 859471 w 859471"/>
                <a:gd name="T54" fmla="*/ 647031 h 6470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9471" h="647031">
                  <a:moveTo>
                    <a:pt x="217804" y="139031"/>
                  </a:moveTo>
                  <a:cubicBezTo>
                    <a:pt x="310491" y="0"/>
                    <a:pt x="255628" y="58435"/>
                    <a:pt x="624204" y="126331"/>
                  </a:cubicBezTo>
                  <a:cubicBezTo>
                    <a:pt x="663480" y="133566"/>
                    <a:pt x="693854" y="165869"/>
                    <a:pt x="725804" y="189831"/>
                  </a:cubicBezTo>
                  <a:cubicBezTo>
                    <a:pt x="744962" y="204199"/>
                    <a:pt x="761902" y="221728"/>
                    <a:pt x="776604" y="240631"/>
                  </a:cubicBezTo>
                  <a:cubicBezTo>
                    <a:pt x="798930" y="269335"/>
                    <a:pt x="823234" y="321191"/>
                    <a:pt x="840104" y="354931"/>
                  </a:cubicBezTo>
                  <a:cubicBezTo>
                    <a:pt x="858855" y="448685"/>
                    <a:pt x="859471" y="419547"/>
                    <a:pt x="840104" y="545431"/>
                  </a:cubicBezTo>
                  <a:cubicBezTo>
                    <a:pt x="836875" y="566420"/>
                    <a:pt x="818528" y="608412"/>
                    <a:pt x="802004" y="621631"/>
                  </a:cubicBezTo>
                  <a:cubicBezTo>
                    <a:pt x="793722" y="628256"/>
                    <a:pt x="716423" y="646201"/>
                    <a:pt x="713104" y="647031"/>
                  </a:cubicBezTo>
                  <a:cubicBezTo>
                    <a:pt x="603037" y="642798"/>
                    <a:pt x="492791" y="641909"/>
                    <a:pt x="382904" y="634331"/>
                  </a:cubicBezTo>
                  <a:cubicBezTo>
                    <a:pt x="347854" y="631914"/>
                    <a:pt x="307480" y="595165"/>
                    <a:pt x="281304" y="583531"/>
                  </a:cubicBezTo>
                  <a:cubicBezTo>
                    <a:pt x="265354" y="576442"/>
                    <a:pt x="247437" y="575064"/>
                    <a:pt x="230504" y="570831"/>
                  </a:cubicBezTo>
                  <a:cubicBezTo>
                    <a:pt x="196637" y="549664"/>
                    <a:pt x="163401" y="527454"/>
                    <a:pt x="128904" y="507331"/>
                  </a:cubicBezTo>
                  <a:cubicBezTo>
                    <a:pt x="0" y="432137"/>
                    <a:pt x="145819" y="527075"/>
                    <a:pt x="40004" y="456531"/>
                  </a:cubicBezTo>
                  <a:cubicBezTo>
                    <a:pt x="20017" y="376582"/>
                    <a:pt x="1811" y="326142"/>
                    <a:pt x="40004" y="227931"/>
                  </a:cubicBezTo>
                  <a:cubicBezTo>
                    <a:pt x="51068" y="199480"/>
                    <a:pt x="116204" y="177131"/>
                    <a:pt x="116204" y="177131"/>
                  </a:cubicBezTo>
                  <a:cubicBezTo>
                    <a:pt x="146300" y="131986"/>
                    <a:pt x="126340" y="139031"/>
                    <a:pt x="167004" y="139031"/>
                  </a:cubicBezTo>
                  <a:lnTo>
                    <a:pt x="217804" y="139031"/>
                  </a:lnTo>
                  <a:close/>
                </a:path>
              </a:pathLst>
            </a:custGeom>
            <a:solidFill>
              <a:srgbClr val="3D52E4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eaLnBrk="0" hangingPunct="0"/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78" name="Oval 377"/>
            <p:cNvSpPr/>
            <p:nvPr/>
          </p:nvSpPr>
          <p:spPr>
            <a:xfrm>
              <a:off x="5135659" y="3632196"/>
              <a:ext cx="122141" cy="22860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6600"/>
                </a:solidFill>
              </a:endParaRPr>
            </a:p>
          </p:txBody>
        </p:sp>
        <p:cxnSp>
          <p:nvCxnSpPr>
            <p:cNvPr id="379" name="Straight Arrow Connector 378"/>
            <p:cNvCxnSpPr>
              <a:endCxn id="376" idx="0"/>
            </p:cNvCxnSpPr>
            <p:nvPr/>
          </p:nvCxnSpPr>
          <p:spPr>
            <a:xfrm rot="5400000">
              <a:off x="4952195" y="4173709"/>
              <a:ext cx="428017" cy="5403"/>
            </a:xfrm>
            <a:prstGeom prst="straightConnector1">
              <a:avLst/>
            </a:prstGeom>
            <a:ln w="1905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7" name="Straight Connector 386"/>
          <p:cNvCxnSpPr/>
          <p:nvPr/>
        </p:nvCxnSpPr>
        <p:spPr>
          <a:xfrm flipV="1">
            <a:off x="241288" y="7162800"/>
            <a:ext cx="6366933" cy="846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22957</TotalTime>
  <Words>88</Words>
  <Application>Microsoft Macintosh PowerPoint</Application>
  <PresentationFormat>Letter Paper (8.5x11 in)</PresentationFormat>
  <Paragraphs>39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LR Z</dc:creator>
  <cp:lastModifiedBy>Greg Martin</cp:lastModifiedBy>
  <cp:revision>348</cp:revision>
  <cp:lastPrinted>2011-05-02T21:16:14Z</cp:lastPrinted>
  <dcterms:created xsi:type="dcterms:W3CDTF">2011-08-24T18:06:57Z</dcterms:created>
  <dcterms:modified xsi:type="dcterms:W3CDTF">2011-08-24T18:07:10Z</dcterms:modified>
</cp:coreProperties>
</file>