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49" r:id="rId2"/>
  </p:sldMasterIdLst>
  <p:sldIdLst>
    <p:sldId id="256" r:id="rId3"/>
    <p:sldId id="257" r:id="rId4"/>
  </p:sldIdLst>
  <p:sldSz cx="6858000" cy="9144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1pPr>
    <a:lvl2pPr marL="4572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2pPr>
    <a:lvl3pPr marL="9144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3pPr>
    <a:lvl4pPr marL="13716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4pPr>
    <a:lvl5pPr marL="1828800" algn="ctr" rtl="0" fontAlgn="base">
      <a:spcBef>
        <a:spcPct val="0"/>
      </a:spcBef>
      <a:spcAft>
        <a:spcPct val="0"/>
      </a:spcAft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5pPr>
    <a:lvl6pPr marL="22860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6pPr>
    <a:lvl7pPr marL="27432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7pPr>
    <a:lvl8pPr marL="32004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8pPr>
    <a:lvl9pPr marL="3657600" algn="l" defTabSz="914400" rtl="0" eaLnBrk="1" latinLnBrk="0" hangingPunct="1">
      <a:defRPr sz="4200" kern="1200">
        <a:solidFill>
          <a:srgbClr val="000000"/>
        </a:solidFill>
        <a:latin typeface="Gill Sans" charset="0"/>
        <a:ea typeface="儷黑 Pro" charset="-120"/>
        <a:cs typeface="+mn-cs"/>
        <a:sym typeface="Gill San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474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2831F-6FEC-4CC6-BA0A-CD2683D7F0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91A7CE-3A12-428A-A9B2-979C7856C1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886325" y="2840038"/>
            <a:ext cx="1457325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4350" y="2840038"/>
            <a:ext cx="4219575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4F716-BCC7-4231-A2E7-F9FFF93CF1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97501-375B-4F7C-8316-D2DF04C001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416499-A0AB-4056-A3D2-418D027774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B83A31-AC92-441B-8232-4630A62F97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18AFB-2F9F-48F6-A761-AE3662E14B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DCAD3-8EA8-4B33-86F4-8E22A5CB80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8572D9-136D-4452-A8D1-84FB0F0F1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AF4A7-A533-4185-B188-8662CAE958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57DA2E-6148-43DD-9E9A-679F7BC213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8C0E6-5BCA-4AAC-AE1E-3833558A7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23C1E7-F4BB-4B81-96DB-AD1DA27226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604AD6-CD2A-4902-B16B-684AEBFFF1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5125"/>
            <a:ext cx="1543050" cy="7802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5125"/>
            <a:ext cx="4476750" cy="7802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11DA2-4E43-4152-B109-66676996C7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5A519A-1263-4D25-9395-DD0905395B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5181600"/>
            <a:ext cx="2324100" cy="233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05200" y="5181600"/>
            <a:ext cx="2324100" cy="233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DC2EAF-28CF-4E83-93FA-C5F6515A75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FEDD15-8E03-4F28-9D81-6EA4169DEE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062096-BD15-4196-98FE-8FE673704B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7B1A6F-C983-476F-9AF3-A9991BBC29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7D79E9-C77E-46DD-9B14-530754C55A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>
              <a:sym typeface="Lucida Grande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Box 3"/>
          <p:cNvSpPr txBox="1"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3C904-1BE7-4286-9CA7-74E2B17F6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2840038"/>
            <a:ext cx="5829300" cy="196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title style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28700" y="5181600"/>
            <a:ext cx="4800600" cy="233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smtClean="0">
                <a:sym typeface="Lucida Grande" charset="0"/>
              </a:rPr>
              <a:t>Second level</a:t>
            </a:r>
          </a:p>
          <a:p>
            <a:pPr lvl="2"/>
            <a:r>
              <a:rPr lang="en-US" smtClean="0">
                <a:sym typeface="Lucida Grande" charset="0"/>
              </a:rPr>
              <a:t>Third level</a:t>
            </a:r>
          </a:p>
          <a:p>
            <a:pPr lvl="3"/>
            <a:r>
              <a:rPr lang="en-US" smtClean="0">
                <a:sym typeface="Lucida Grande" charset="0"/>
              </a:rPr>
              <a:t>Fourth level</a:t>
            </a:r>
          </a:p>
          <a:p>
            <a:pPr lvl="4"/>
            <a:r>
              <a:rPr lang="en-US" smtClean="0">
                <a:sym typeface="Lucida Grande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232525" y="8694738"/>
            <a:ext cx="28257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78787"/>
                </a:solidFill>
                <a:latin typeface="Lucida Grande" charset="0"/>
                <a:ea typeface="ＭＳ Ｐゴシック" charset="-128"/>
                <a:sym typeface="Lucida Grande" charset="0"/>
              </a:defRPr>
            </a:lvl1pPr>
          </a:lstStyle>
          <a:p>
            <a:pPr>
              <a:defRPr/>
            </a:pPr>
            <a:fld id="{2441F58F-9EE1-4FE4-8577-5DEA248637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9pPr>
    </p:titleStyle>
    <p:bodyStyle>
      <a:lvl1pPr marL="342900" indent="-342900" algn="ctr" rtl="0" eaLnBrk="0" fontAlgn="base" hangingPunct="0">
        <a:spcBef>
          <a:spcPts val="800"/>
        </a:spcBef>
        <a:spcAft>
          <a:spcPct val="0"/>
        </a:spcAft>
        <a:defRPr sz="32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1pPr>
      <a:lvl2pPr marL="419100" indent="38100" algn="ctr" rtl="0" eaLnBrk="0" fontAlgn="base" hangingPunct="0">
        <a:spcBef>
          <a:spcPts val="700"/>
        </a:spcBef>
        <a:spcAft>
          <a:spcPct val="0"/>
        </a:spcAft>
        <a:defRPr sz="28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2pPr>
      <a:lvl3pPr marL="876300" indent="38100" algn="ctr" rtl="0" eaLnBrk="0" fontAlgn="base" hangingPunct="0">
        <a:spcBef>
          <a:spcPts val="600"/>
        </a:spcBef>
        <a:spcAft>
          <a:spcPct val="0"/>
        </a:spcAft>
        <a:defRPr sz="24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3pPr>
      <a:lvl4pPr marL="13335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4pPr>
      <a:lvl5pPr marL="1790700" indent="38100" algn="ctr" rtl="0" eaLnBrk="0" fontAlgn="base" hangingPunct="0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5pPr>
      <a:lvl6pPr marL="22479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6pPr>
      <a:lvl7pPr marL="27051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7pPr>
      <a:lvl8pPr marL="31623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8pPr>
      <a:lvl9pPr marL="3619500" algn="ctr" rtl="0" fontAlgn="base">
        <a:spcBef>
          <a:spcPts val="500"/>
        </a:spcBef>
        <a:spcAft>
          <a:spcPct val="0"/>
        </a:spcAft>
        <a:defRPr sz="2000">
          <a:solidFill>
            <a:srgbClr val="878787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5125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title style</a:t>
            </a: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8100" tIns="38100" rIns="38100" bIns="38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>
                <a:sym typeface="Lucida Grande" charset="0"/>
              </a:rPr>
              <a:t>Click to edit Master text styles</a:t>
            </a:r>
          </a:p>
          <a:p>
            <a:pPr lvl="1"/>
            <a:r>
              <a:rPr lang="en-US" smtClean="0">
                <a:sym typeface="Lucida Grande" charset="0"/>
              </a:rPr>
              <a:t>Second level</a:t>
            </a:r>
          </a:p>
          <a:p>
            <a:pPr lvl="2"/>
            <a:r>
              <a:rPr lang="en-US" smtClean="0">
                <a:sym typeface="Lucida Grande" charset="0"/>
              </a:rPr>
              <a:t>Third level</a:t>
            </a:r>
          </a:p>
          <a:p>
            <a:pPr lvl="3"/>
            <a:r>
              <a:rPr lang="en-US" smtClean="0">
                <a:sym typeface="Lucida Grande" charset="0"/>
              </a:rPr>
              <a:t>Fourth level</a:t>
            </a:r>
          </a:p>
          <a:p>
            <a:pPr lvl="4"/>
            <a:r>
              <a:rPr lang="en-US" smtClean="0">
                <a:sym typeface="Lucida Grande" charset="0"/>
              </a:rPr>
              <a:t>Fifth level</a:t>
            </a:r>
          </a:p>
        </p:txBody>
      </p:sp>
      <p:sp>
        <p:nvSpPr>
          <p:cNvPr id="2" name="Text Box 3"/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6232525" y="8694738"/>
            <a:ext cx="282575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78787"/>
                </a:solidFill>
                <a:latin typeface="Lucida Grande" charset="0"/>
                <a:ea typeface="ＭＳ Ｐゴシック" charset="-128"/>
                <a:sym typeface="Lucida Grande" charset="0"/>
              </a:defRPr>
            </a:lvl1pPr>
          </a:lstStyle>
          <a:p>
            <a:pPr>
              <a:defRPr/>
            </a:pPr>
            <a:fld id="{41C07C27-2AA9-46AA-A244-799C1AB57D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Lucida Grande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Lucida Grande" charset="0"/>
          <a:ea typeface="儷黑 Pro" charset="0"/>
          <a:cs typeface="儷黑 Pro" charset="0"/>
          <a:sym typeface="Lucida Grande" charset="0"/>
        </a:defRPr>
      </a:lvl9pPr>
    </p:titleStyle>
    <p:bodyStyle>
      <a:lvl1pPr marL="342900" indent="-342900" algn="l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1pPr>
      <a:lvl2pPr marL="704850" indent="-285750" algn="l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2pPr>
      <a:lvl3pPr marL="1104900" indent="-228600" algn="l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3pPr>
      <a:lvl4pPr marL="15621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4pPr>
      <a:lvl5pPr marL="2019300" indent="-228600" algn="l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5pPr>
      <a:lvl6pPr marL="24765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6pPr>
      <a:lvl7pPr marL="29337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7pPr>
      <a:lvl8pPr marL="33909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8pPr>
      <a:lvl9pPr marL="3848100" indent="-228600" algn="l" rtl="0" fontAlgn="base">
        <a:spcBef>
          <a:spcPts val="500"/>
        </a:spcBef>
        <a:spcAft>
          <a:spcPct val="0"/>
        </a:spcAft>
        <a:buClr>
          <a:srgbClr val="000000"/>
        </a:buClr>
        <a:buSzPct val="100000"/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  <a:sym typeface="Lucida Grande" charset="0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3" name="Group 1"/>
          <p:cNvGraphicFramePr>
            <a:graphicFrameLocks noGrp="1"/>
          </p:cNvGraphicFramePr>
          <p:nvPr/>
        </p:nvGraphicFramePr>
        <p:xfrm>
          <a:off x="120650" y="869950"/>
          <a:ext cx="6638925" cy="7714309"/>
        </p:xfrm>
        <a:graphic>
          <a:graphicData uri="http://schemas.openxmlformats.org/drawingml/2006/table">
            <a:tbl>
              <a:tblPr/>
              <a:tblGrid>
                <a:gridCol w="425450"/>
                <a:gridCol w="587375"/>
                <a:gridCol w="587375"/>
                <a:gridCol w="328613"/>
                <a:gridCol w="458787"/>
                <a:gridCol w="590550"/>
                <a:gridCol w="763588"/>
                <a:gridCol w="763587"/>
                <a:gridCol w="2133600"/>
              </a:tblGrid>
              <a:tr h="547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Pt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NRAS/BRAF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Study Site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stage 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Age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Best Response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PFS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 Bx Timing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Site of Biopsy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Del:4-10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Vanderbilt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45F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-53%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106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98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NRAS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Vanderbilt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70F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-70%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168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Right Neck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Muscle Mass-Thigh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3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MGH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M1b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73M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-72%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464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Groin LN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Pelvic LN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MGH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41M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-20%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304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 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Del:2-10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52M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-70%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104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R Axilla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Trunk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Del:2-10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65M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-22%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161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Trunk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Trunk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M1b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66F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-53%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137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Cutaneous Neck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1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Cutaneous 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L </a:t>
                      </a:r>
                      <a:r>
                        <a:rPr kumimoji="0" lang="en-US" sz="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Neck</a:t>
                      </a: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 (DP1), L Clavicular/Neck (DP2, Same Site as PreTx Bx), L Shoulder/Neck (DP3) 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8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IIIc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47F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-31%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238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Cutaneous Leg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30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Cutaneous – Left Foot (DP1), Left Leg(DP2), L Leg, lateral (DP3)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9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51M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-60%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212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- Scalp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SC- Right Chest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10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NRAS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65F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-72%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373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Baseline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- Trunk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00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– Left Flank/Buttock (DP1); Soft tissue -  left breast (DP2/3-same repeated site)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11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Del:4-8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Vanderbilt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62M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-47%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148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Lung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12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Del:2-8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Vanderbilt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67M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-43%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299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Groin mass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13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MSKCC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77M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-25%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107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 Mass-scapula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14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MSKCC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M1b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54M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-74%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149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Right Axillary Mass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15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48M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-24%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126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Cutaneous L Thigh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16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NRAS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65F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-37%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279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- L groin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17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NRAS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30M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-100%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118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- Trunk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18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85M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-42%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241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SC - R Shoulder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19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Del:2-10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UCLA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47F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-31%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168 days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Progression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 - L Breast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5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20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Vanderbilt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51F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+8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79 days (till&gt;20%)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Primary Resistant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Axillary LN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21</a:t>
                      </a:r>
                    </a:p>
                  </a:txBody>
                  <a:tcPr marL="0" marR="0" marT="0" marB="0" anchor="ctr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-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MSKCC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M1c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23M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N/A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50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Primary Resistant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儷黑 Pro" charset="-120"/>
                          <a:cs typeface="Arial" pitchFamily="34" charset="0"/>
                          <a:sym typeface="Arial" pitchFamily="34" charset="0"/>
                        </a:rPr>
                        <a:t>Soft Tissue Mass - Thigh</a:t>
                      </a:r>
                    </a:p>
                  </a:txBody>
                  <a:tcPr marL="0" marR="0" marT="0" marB="0" anchor="ctr" horzOverflow="overflow">
                    <a:lnL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336" name="Rectangle 630"/>
          <p:cNvSpPr>
            <a:spLocks/>
          </p:cNvSpPr>
          <p:nvPr/>
        </p:nvSpPr>
        <p:spPr bwMode="auto">
          <a:xfrm>
            <a:off x="150813" y="168275"/>
            <a:ext cx="6426200" cy="4826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/>
          <a:lstStyle/>
          <a:p>
            <a:pPr algn="just"/>
            <a:r>
              <a:rPr lang="en-US" sz="1400" b="1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Supplementary  Table 1. </a:t>
            </a:r>
            <a:r>
              <a:rPr lang="en-US" sz="1400" dirty="0" smtClean="0"/>
              <a:t>Clinical Characteristics of the melanoma patients whose tumors were analyzed for BRAF splice variants and NRAS mutations.</a:t>
            </a:r>
            <a:endParaRPr lang="en-US" sz="1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/>
          </p:cNvSpPr>
          <p:nvPr/>
        </p:nvSpPr>
        <p:spPr bwMode="auto">
          <a:xfrm>
            <a:off x="152400" y="304800"/>
            <a:ext cx="6718300" cy="685800"/>
          </a:xfrm>
          <a:prstGeom prst="rect">
            <a:avLst/>
          </a:prstGeom>
          <a:noFill/>
          <a:ln w="12700" cap="rnd">
            <a:noFill/>
            <a:round/>
            <a:headEnd/>
            <a:tailEnd/>
          </a:ln>
        </p:spPr>
        <p:txBody>
          <a:bodyPr lIns="38100" tIns="38100" rIns="38100" bIns="38100"/>
          <a:lstStyle/>
          <a:p>
            <a:pPr algn="l"/>
            <a:r>
              <a:rPr lang="en-US" sz="1400" b="1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Supplementary  Table 2.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Parental and </a:t>
            </a:r>
            <a:r>
              <a:rPr lang="en-US" sz="1400" dirty="0" err="1" smtClean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vemurafenib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-resistant </a:t>
            </a:r>
            <a:r>
              <a:rPr lang="en-US" sz="1400" dirty="0">
                <a:solidFill>
                  <a:schemeClr val="tx1"/>
                </a:solidFill>
                <a:latin typeface="Arial" pitchFamily="34" charset="0"/>
                <a:ea typeface="ＭＳ Ｐゴシック" charset="-128"/>
                <a:sym typeface="Arial" pitchFamily="34" charset="0"/>
              </a:rPr>
              <a:t>clones were confirmed to be derived from the same patient using a mass spectrometry-based fingerprinting assay.</a:t>
            </a:r>
          </a:p>
        </p:txBody>
      </p:sp>
      <p:graphicFrame>
        <p:nvGraphicFramePr>
          <p:cNvPr id="2" name="Group 2"/>
          <p:cNvGraphicFramePr>
            <a:graphicFrameLocks noGrp="1"/>
          </p:cNvGraphicFramePr>
          <p:nvPr/>
        </p:nvGraphicFramePr>
        <p:xfrm>
          <a:off x="381000" y="1600200"/>
          <a:ext cx="6096000" cy="1476378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Sample 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Sample 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p-Value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Bonferroni correction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Parental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C1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8.05037E-15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6.85247E-11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Parental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C2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8.05037E-15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6.85247E-11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Parental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C3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8.05037E-15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6.85247E-11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Parental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C4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8.05037E-15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6.85247E-11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60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Parental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SKMEL-239 C5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8.05037E-15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Lucida Grande" charset="0"/>
                          <a:ea typeface="儷黑 Pro" charset="0"/>
                          <a:cs typeface="儷黑 Pro" charset="0"/>
                          <a:sym typeface="Lucida Grande" charset="0"/>
                        </a:rPr>
                        <a:t>2.97542E-11</a:t>
                      </a:r>
                    </a:p>
                  </a:txBody>
                  <a:tcPr marL="0" marR="0" marT="0" marB="0" anchor="ctr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- Title Slid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Slide">
      <a:majorFont>
        <a:latin typeface="Lucida Grande"/>
        <a:ea typeface="儷黑 Pro"/>
        <a:cs typeface="儷黑 Pro"/>
      </a:majorFont>
      <a:minorFont>
        <a:latin typeface="Lucida Grande"/>
        <a:ea typeface="儷黑 Pro"/>
        <a:cs typeface="儷黑 Pr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lnDef>
  </a:objectDefaults>
  <a:extraClrSchemeLst>
    <a:extraClrScheme>
      <a:clrScheme name="Default - Title Slid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efault - Title and Content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333399"/>
      </a:accent2>
      <a:accent3>
        <a:srgbClr val="FFFFFF"/>
      </a:accent3>
      <a:accent4>
        <a:srgbClr val="000000"/>
      </a:accent4>
      <a:accent5>
        <a:srgbClr val="FFFFF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- Title and Content">
      <a:majorFont>
        <a:latin typeface="Lucida Grande"/>
        <a:ea typeface="儷黑 Pro"/>
        <a:cs typeface="儷黑 Pro"/>
      </a:majorFont>
      <a:minorFont>
        <a:latin typeface="Lucida Grande"/>
        <a:ea typeface="儷黑 Pro"/>
        <a:cs typeface="儷黑 Pr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25400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2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ill Sans" charset="0"/>
            <a:ea typeface="儷黑 Pro" charset="0"/>
            <a:cs typeface="儷黑 Pro" charset="0"/>
            <a:sym typeface="Gill Sans" charset="0"/>
          </a:defRPr>
        </a:defPPr>
      </a:lstStyle>
    </a:lnDef>
  </a:objectDefaults>
  <a:extraClrSchemeLst>
    <a:extraClrScheme>
      <a:clrScheme name="Default - Title and Conten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Pages>0</Pages>
  <Words>469</Words>
  <Characters>0</Characters>
  <Application>Microsoft Office PowerPoint</Application>
  <PresentationFormat>On-screen Show (4:3)</PresentationFormat>
  <Lines>0</Lines>
  <Paragraphs>244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Default - Title Slide</vt:lpstr>
      <vt:lpstr>Default - Title and Content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 Solit</dc:creator>
  <cp:keywords/>
  <dc:description/>
  <cp:lastModifiedBy>medrosen</cp:lastModifiedBy>
  <cp:revision>18</cp:revision>
  <dcterms:modified xsi:type="dcterms:W3CDTF">2011-10-10T21:47:09Z</dcterms:modified>
</cp:coreProperties>
</file>