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48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C5002-1F77-4F80-AD7F-C4CEB8EA11C3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CE129-0579-4843-9AA4-16688FB33A3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6746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9B9AA0-3B53-44CD-AC71-26EC0C84FDC3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9408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322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271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5560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938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216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251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777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9782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63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776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62562-F85F-431D-9ABB-088E592C326D}" type="datetimeFigureOut">
              <a:rPr lang="en-IE" smtClean="0"/>
              <a:t>17/01/2012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35AAA-6056-40E1-8D2A-CB004DA2AC7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20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22"/>
          <p:cNvGrpSpPr>
            <a:grpSpLocks/>
          </p:cNvGrpSpPr>
          <p:nvPr/>
        </p:nvGrpSpPr>
        <p:grpSpPr bwMode="auto">
          <a:xfrm>
            <a:off x="685800" y="2133600"/>
            <a:ext cx="5170488" cy="3629025"/>
            <a:chOff x="320" y="984"/>
            <a:chExt cx="3257" cy="2286"/>
          </a:xfrm>
        </p:grpSpPr>
        <p:grpSp>
          <p:nvGrpSpPr>
            <p:cNvPr id="3076" name="Group 121"/>
            <p:cNvGrpSpPr>
              <a:grpSpLocks/>
            </p:cNvGrpSpPr>
            <p:nvPr/>
          </p:nvGrpSpPr>
          <p:grpSpPr bwMode="auto">
            <a:xfrm>
              <a:off x="641" y="984"/>
              <a:ext cx="2739" cy="2286"/>
              <a:chOff x="641" y="984"/>
              <a:chExt cx="2739" cy="2286"/>
            </a:xfrm>
          </p:grpSpPr>
          <p:sp>
            <p:nvSpPr>
              <p:cNvPr id="3081" name="Rectangle 10"/>
              <p:cNvSpPr>
                <a:spLocks noChangeArrowheads="1"/>
              </p:cNvSpPr>
              <p:nvPr/>
            </p:nvSpPr>
            <p:spPr bwMode="auto">
              <a:xfrm>
                <a:off x="1813" y="3097"/>
                <a:ext cx="840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>
                    <a:solidFill>
                      <a:srgbClr val="000000"/>
                    </a:solidFill>
                  </a:rPr>
                  <a:t>Time (Hours)</a:t>
                </a:r>
                <a:endParaRPr lang="en-US"/>
              </a:p>
            </p:txBody>
          </p:sp>
          <p:sp>
            <p:nvSpPr>
              <p:cNvPr id="3082" name="Line 11"/>
              <p:cNvSpPr>
                <a:spLocks noChangeShapeType="1"/>
              </p:cNvSpPr>
              <p:nvPr/>
            </p:nvSpPr>
            <p:spPr bwMode="auto">
              <a:xfrm>
                <a:off x="793" y="2838"/>
                <a:ext cx="2548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3" name="Line 12"/>
              <p:cNvSpPr>
                <a:spLocks noChangeShapeType="1"/>
              </p:cNvSpPr>
              <p:nvPr/>
            </p:nvSpPr>
            <p:spPr bwMode="auto">
              <a:xfrm flipV="1">
                <a:off x="793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4" name="Line 13"/>
              <p:cNvSpPr>
                <a:spLocks noChangeShapeType="1"/>
              </p:cNvSpPr>
              <p:nvPr/>
            </p:nvSpPr>
            <p:spPr bwMode="auto">
              <a:xfrm flipV="1">
                <a:off x="1218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5" name="Line 14"/>
              <p:cNvSpPr>
                <a:spLocks noChangeShapeType="1"/>
              </p:cNvSpPr>
              <p:nvPr/>
            </p:nvSpPr>
            <p:spPr bwMode="auto">
              <a:xfrm flipV="1">
                <a:off x="1642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6" name="Line 15"/>
              <p:cNvSpPr>
                <a:spLocks noChangeShapeType="1"/>
              </p:cNvSpPr>
              <p:nvPr/>
            </p:nvSpPr>
            <p:spPr bwMode="auto">
              <a:xfrm flipV="1">
                <a:off x="2067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7" name="Line 16"/>
              <p:cNvSpPr>
                <a:spLocks noChangeShapeType="1"/>
              </p:cNvSpPr>
              <p:nvPr/>
            </p:nvSpPr>
            <p:spPr bwMode="auto">
              <a:xfrm flipV="1">
                <a:off x="2492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8" name="Line 17"/>
              <p:cNvSpPr>
                <a:spLocks noChangeShapeType="1"/>
              </p:cNvSpPr>
              <p:nvPr/>
            </p:nvSpPr>
            <p:spPr bwMode="auto">
              <a:xfrm flipV="1">
                <a:off x="2916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89" name="Line 18"/>
              <p:cNvSpPr>
                <a:spLocks noChangeShapeType="1"/>
              </p:cNvSpPr>
              <p:nvPr/>
            </p:nvSpPr>
            <p:spPr bwMode="auto">
              <a:xfrm flipV="1">
                <a:off x="3341" y="2838"/>
                <a:ext cx="1" cy="2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90" name="Rectangle 19"/>
              <p:cNvSpPr>
                <a:spLocks noChangeArrowheads="1"/>
              </p:cNvSpPr>
              <p:nvPr/>
            </p:nvSpPr>
            <p:spPr bwMode="auto">
              <a:xfrm>
                <a:off x="762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1</a:t>
                </a:r>
                <a:endParaRPr lang="en-US"/>
              </a:p>
            </p:txBody>
          </p:sp>
          <p:sp>
            <p:nvSpPr>
              <p:cNvPr id="3091" name="Rectangle 20"/>
              <p:cNvSpPr>
                <a:spLocks noChangeArrowheads="1"/>
              </p:cNvSpPr>
              <p:nvPr/>
            </p:nvSpPr>
            <p:spPr bwMode="auto">
              <a:xfrm>
                <a:off x="1186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2</a:t>
                </a:r>
                <a:endParaRPr lang="en-US"/>
              </a:p>
            </p:txBody>
          </p:sp>
          <p:sp>
            <p:nvSpPr>
              <p:cNvPr id="3092" name="Rectangle 21"/>
              <p:cNvSpPr>
                <a:spLocks noChangeArrowheads="1"/>
              </p:cNvSpPr>
              <p:nvPr/>
            </p:nvSpPr>
            <p:spPr bwMode="auto">
              <a:xfrm>
                <a:off x="1611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3</a:t>
                </a:r>
                <a:endParaRPr lang="en-US"/>
              </a:p>
            </p:txBody>
          </p:sp>
          <p:sp>
            <p:nvSpPr>
              <p:cNvPr id="3093" name="Rectangle 22"/>
              <p:cNvSpPr>
                <a:spLocks noChangeArrowheads="1"/>
              </p:cNvSpPr>
              <p:nvPr/>
            </p:nvSpPr>
            <p:spPr bwMode="auto">
              <a:xfrm>
                <a:off x="2036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4</a:t>
                </a:r>
                <a:endParaRPr lang="en-US"/>
              </a:p>
            </p:txBody>
          </p:sp>
          <p:sp>
            <p:nvSpPr>
              <p:cNvPr id="3094" name="Rectangle 23"/>
              <p:cNvSpPr>
                <a:spLocks noChangeArrowheads="1"/>
              </p:cNvSpPr>
              <p:nvPr/>
            </p:nvSpPr>
            <p:spPr bwMode="auto">
              <a:xfrm>
                <a:off x="2460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5</a:t>
                </a:r>
                <a:endParaRPr lang="en-US"/>
              </a:p>
            </p:txBody>
          </p:sp>
          <p:sp>
            <p:nvSpPr>
              <p:cNvPr id="3095" name="Rectangle 24"/>
              <p:cNvSpPr>
                <a:spLocks noChangeArrowheads="1"/>
              </p:cNvSpPr>
              <p:nvPr/>
            </p:nvSpPr>
            <p:spPr bwMode="auto">
              <a:xfrm>
                <a:off x="2885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6</a:t>
                </a:r>
                <a:endParaRPr lang="en-US"/>
              </a:p>
            </p:txBody>
          </p:sp>
          <p:sp>
            <p:nvSpPr>
              <p:cNvPr id="3096" name="Rectangle 25"/>
              <p:cNvSpPr>
                <a:spLocks noChangeArrowheads="1"/>
              </p:cNvSpPr>
              <p:nvPr/>
            </p:nvSpPr>
            <p:spPr bwMode="auto">
              <a:xfrm>
                <a:off x="3309" y="2928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7</a:t>
                </a:r>
                <a:endParaRPr lang="en-US"/>
              </a:p>
            </p:txBody>
          </p:sp>
          <p:sp>
            <p:nvSpPr>
              <p:cNvPr id="3097" name="Line 27"/>
              <p:cNvSpPr>
                <a:spLocks noChangeShapeType="1"/>
              </p:cNvSpPr>
              <p:nvPr/>
            </p:nvSpPr>
            <p:spPr bwMode="auto">
              <a:xfrm flipV="1">
                <a:off x="793" y="1055"/>
                <a:ext cx="1" cy="178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98" name="Line 28"/>
              <p:cNvSpPr>
                <a:spLocks noChangeShapeType="1"/>
              </p:cNvSpPr>
              <p:nvPr/>
            </p:nvSpPr>
            <p:spPr bwMode="auto">
              <a:xfrm>
                <a:off x="768" y="2838"/>
                <a:ext cx="2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099" name="Line 29"/>
              <p:cNvSpPr>
                <a:spLocks noChangeShapeType="1"/>
              </p:cNvSpPr>
              <p:nvPr/>
            </p:nvSpPr>
            <p:spPr bwMode="auto">
              <a:xfrm>
                <a:off x="768" y="2393"/>
                <a:ext cx="2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00" name="Line 30"/>
              <p:cNvSpPr>
                <a:spLocks noChangeShapeType="1"/>
              </p:cNvSpPr>
              <p:nvPr/>
            </p:nvSpPr>
            <p:spPr bwMode="auto">
              <a:xfrm>
                <a:off x="768" y="1947"/>
                <a:ext cx="2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01" name="Line 31"/>
              <p:cNvSpPr>
                <a:spLocks noChangeShapeType="1"/>
              </p:cNvSpPr>
              <p:nvPr/>
            </p:nvSpPr>
            <p:spPr bwMode="auto">
              <a:xfrm>
                <a:off x="768" y="1501"/>
                <a:ext cx="2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02" name="Line 32"/>
              <p:cNvSpPr>
                <a:spLocks noChangeShapeType="1"/>
              </p:cNvSpPr>
              <p:nvPr/>
            </p:nvSpPr>
            <p:spPr bwMode="auto">
              <a:xfrm>
                <a:off x="768" y="1055"/>
                <a:ext cx="2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03" name="Rectangle 33"/>
              <p:cNvSpPr>
                <a:spLocks noChangeArrowheads="1"/>
              </p:cNvSpPr>
              <p:nvPr/>
            </p:nvSpPr>
            <p:spPr bwMode="auto">
              <a:xfrm>
                <a:off x="641" y="2767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5</a:t>
                </a:r>
                <a:endParaRPr lang="en-US"/>
              </a:p>
            </p:txBody>
          </p:sp>
          <p:sp>
            <p:nvSpPr>
              <p:cNvPr id="3104" name="Rectangle 34"/>
              <p:cNvSpPr>
                <a:spLocks noChangeArrowheads="1"/>
              </p:cNvSpPr>
              <p:nvPr/>
            </p:nvSpPr>
            <p:spPr bwMode="auto">
              <a:xfrm>
                <a:off x="641" y="2321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6</a:t>
                </a:r>
                <a:endParaRPr lang="en-US"/>
              </a:p>
            </p:txBody>
          </p:sp>
          <p:sp>
            <p:nvSpPr>
              <p:cNvPr id="3105" name="Rectangle 35"/>
              <p:cNvSpPr>
                <a:spLocks noChangeArrowheads="1"/>
              </p:cNvSpPr>
              <p:nvPr/>
            </p:nvSpPr>
            <p:spPr bwMode="auto">
              <a:xfrm>
                <a:off x="641" y="1876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7</a:t>
                </a:r>
                <a:endParaRPr lang="en-US"/>
              </a:p>
            </p:txBody>
          </p:sp>
          <p:sp>
            <p:nvSpPr>
              <p:cNvPr id="3106" name="Rectangle 36"/>
              <p:cNvSpPr>
                <a:spLocks noChangeArrowheads="1"/>
              </p:cNvSpPr>
              <p:nvPr/>
            </p:nvSpPr>
            <p:spPr bwMode="auto">
              <a:xfrm>
                <a:off x="641" y="1430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8</a:t>
                </a:r>
                <a:endParaRPr lang="en-US"/>
              </a:p>
            </p:txBody>
          </p:sp>
          <p:sp>
            <p:nvSpPr>
              <p:cNvPr id="3107" name="Rectangle 37"/>
              <p:cNvSpPr>
                <a:spLocks noChangeArrowheads="1"/>
              </p:cNvSpPr>
              <p:nvPr/>
            </p:nvSpPr>
            <p:spPr bwMode="auto">
              <a:xfrm>
                <a:off x="641" y="984"/>
                <a:ext cx="71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</a:rPr>
                  <a:t>9</a:t>
                </a:r>
                <a:endParaRPr lang="en-US"/>
              </a:p>
            </p:txBody>
          </p:sp>
          <p:sp>
            <p:nvSpPr>
              <p:cNvPr id="3108" name="Freeform 38"/>
              <p:cNvSpPr>
                <a:spLocks/>
              </p:cNvSpPr>
              <p:nvPr/>
            </p:nvSpPr>
            <p:spPr bwMode="auto">
              <a:xfrm flipV="1">
                <a:off x="793" y="1617"/>
                <a:ext cx="2548" cy="423"/>
              </a:xfrm>
              <a:custGeom>
                <a:avLst/>
                <a:gdLst>
                  <a:gd name="T0" fmla="*/ 0 w 5000"/>
                  <a:gd name="T1" fmla="*/ 0 h 830"/>
                  <a:gd name="T2" fmla="*/ 221 w 5000"/>
                  <a:gd name="T3" fmla="*/ 48 h 830"/>
                  <a:gd name="T4" fmla="*/ 441 w 5000"/>
                  <a:gd name="T5" fmla="*/ 73 h 830"/>
                  <a:gd name="T6" fmla="*/ 661 w 5000"/>
                  <a:gd name="T7" fmla="*/ 110 h 8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000" h="830">
                    <a:moveTo>
                      <a:pt x="0" y="0"/>
                    </a:moveTo>
                    <a:lnTo>
                      <a:pt x="1666" y="362"/>
                    </a:lnTo>
                    <a:lnTo>
                      <a:pt x="3333" y="556"/>
                    </a:lnTo>
                    <a:lnTo>
                      <a:pt x="5000" y="83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09" name="Freeform 39"/>
              <p:cNvSpPr>
                <a:spLocks/>
              </p:cNvSpPr>
              <p:nvPr/>
            </p:nvSpPr>
            <p:spPr bwMode="auto">
              <a:xfrm flipV="1">
                <a:off x="793" y="1498"/>
                <a:ext cx="2548" cy="555"/>
              </a:xfrm>
              <a:custGeom>
                <a:avLst/>
                <a:gdLst>
                  <a:gd name="T0" fmla="*/ 0 w 5000"/>
                  <a:gd name="T1" fmla="*/ 0 h 1089"/>
                  <a:gd name="T2" fmla="*/ 221 w 5000"/>
                  <a:gd name="T3" fmla="*/ 12 h 1089"/>
                  <a:gd name="T4" fmla="*/ 441 w 5000"/>
                  <a:gd name="T5" fmla="*/ 63 h 1089"/>
                  <a:gd name="T6" fmla="*/ 661 w 5000"/>
                  <a:gd name="T7" fmla="*/ 144 h 108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000" h="1089">
                    <a:moveTo>
                      <a:pt x="0" y="0"/>
                    </a:moveTo>
                    <a:lnTo>
                      <a:pt x="1666" y="92"/>
                    </a:lnTo>
                    <a:lnTo>
                      <a:pt x="3333" y="473"/>
                    </a:lnTo>
                    <a:lnTo>
                      <a:pt x="5000" y="108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0" name="Freeform 40"/>
              <p:cNvSpPr>
                <a:spLocks/>
              </p:cNvSpPr>
              <p:nvPr/>
            </p:nvSpPr>
            <p:spPr bwMode="auto">
              <a:xfrm flipV="1">
                <a:off x="793" y="1544"/>
                <a:ext cx="2548" cy="614"/>
              </a:xfrm>
              <a:custGeom>
                <a:avLst/>
                <a:gdLst>
                  <a:gd name="T0" fmla="*/ 0 w 5000"/>
                  <a:gd name="T1" fmla="*/ 0 h 1206"/>
                  <a:gd name="T2" fmla="*/ 221 w 5000"/>
                  <a:gd name="T3" fmla="*/ 80 h 1206"/>
                  <a:gd name="T4" fmla="*/ 441 w 5000"/>
                  <a:gd name="T5" fmla="*/ 80 h 1206"/>
                  <a:gd name="T6" fmla="*/ 661 w 5000"/>
                  <a:gd name="T7" fmla="*/ 159 h 12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000" h="1206">
                    <a:moveTo>
                      <a:pt x="0" y="0"/>
                    </a:moveTo>
                    <a:lnTo>
                      <a:pt x="1666" y="610"/>
                    </a:lnTo>
                    <a:lnTo>
                      <a:pt x="3333" y="610"/>
                    </a:lnTo>
                    <a:lnTo>
                      <a:pt x="5000" y="120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1" name="Line 41"/>
              <p:cNvSpPr>
                <a:spLocks noChangeShapeType="1"/>
              </p:cNvSpPr>
              <p:nvPr/>
            </p:nvSpPr>
            <p:spPr bwMode="auto">
              <a:xfrm flipV="1">
                <a:off x="793" y="1937"/>
                <a:ext cx="1" cy="10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2" name="Line 42"/>
              <p:cNvSpPr>
                <a:spLocks noChangeShapeType="1"/>
              </p:cNvSpPr>
              <p:nvPr/>
            </p:nvSpPr>
            <p:spPr bwMode="auto">
              <a:xfrm>
                <a:off x="768" y="1937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3" name="Line 43"/>
              <p:cNvSpPr>
                <a:spLocks noChangeShapeType="1"/>
              </p:cNvSpPr>
              <p:nvPr/>
            </p:nvSpPr>
            <p:spPr bwMode="auto">
              <a:xfrm>
                <a:off x="793" y="2040"/>
                <a:ext cx="1" cy="23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4" name="Line 44"/>
              <p:cNvSpPr>
                <a:spLocks noChangeShapeType="1"/>
              </p:cNvSpPr>
              <p:nvPr/>
            </p:nvSpPr>
            <p:spPr bwMode="auto">
              <a:xfrm>
                <a:off x="768" y="2276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5" name="Oval 45"/>
              <p:cNvSpPr>
                <a:spLocks noChangeArrowheads="1"/>
              </p:cNvSpPr>
              <p:nvPr/>
            </p:nvSpPr>
            <p:spPr bwMode="auto">
              <a:xfrm>
                <a:off x="762" y="2008"/>
                <a:ext cx="63" cy="63"/>
              </a:xfrm>
              <a:prstGeom prst="ellipse">
                <a:avLst/>
              </a:prstGeom>
              <a:solidFill>
                <a:srgbClr val="00000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6" name="Line 46"/>
              <p:cNvSpPr>
                <a:spLocks noChangeShapeType="1"/>
              </p:cNvSpPr>
              <p:nvPr/>
            </p:nvSpPr>
            <p:spPr bwMode="auto">
              <a:xfrm flipV="1">
                <a:off x="1642" y="1813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7" name="Line 47"/>
              <p:cNvSpPr>
                <a:spLocks noChangeShapeType="1"/>
              </p:cNvSpPr>
              <p:nvPr/>
            </p:nvSpPr>
            <p:spPr bwMode="auto">
              <a:xfrm>
                <a:off x="1617" y="1813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8" name="Line 48"/>
              <p:cNvSpPr>
                <a:spLocks noChangeShapeType="1"/>
              </p:cNvSpPr>
              <p:nvPr/>
            </p:nvSpPr>
            <p:spPr bwMode="auto">
              <a:xfrm>
                <a:off x="1642" y="1856"/>
                <a:ext cx="1" cy="5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19" name="Line 49"/>
              <p:cNvSpPr>
                <a:spLocks noChangeShapeType="1"/>
              </p:cNvSpPr>
              <p:nvPr/>
            </p:nvSpPr>
            <p:spPr bwMode="auto">
              <a:xfrm>
                <a:off x="1617" y="1910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0" name="Oval 50"/>
              <p:cNvSpPr>
                <a:spLocks noChangeArrowheads="1"/>
              </p:cNvSpPr>
              <p:nvPr/>
            </p:nvSpPr>
            <p:spPr bwMode="auto">
              <a:xfrm>
                <a:off x="1611" y="1824"/>
                <a:ext cx="63" cy="63"/>
              </a:xfrm>
              <a:prstGeom prst="ellipse">
                <a:avLst/>
              </a:prstGeom>
              <a:solidFill>
                <a:srgbClr val="00000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1" name="Line 51"/>
              <p:cNvSpPr>
                <a:spLocks noChangeShapeType="1"/>
              </p:cNvSpPr>
              <p:nvPr/>
            </p:nvSpPr>
            <p:spPr bwMode="auto">
              <a:xfrm flipV="1">
                <a:off x="2492" y="1665"/>
                <a:ext cx="1" cy="9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2" name="Line 52"/>
              <p:cNvSpPr>
                <a:spLocks noChangeShapeType="1"/>
              </p:cNvSpPr>
              <p:nvPr/>
            </p:nvSpPr>
            <p:spPr bwMode="auto">
              <a:xfrm>
                <a:off x="2466" y="1665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3" name="Line 53"/>
              <p:cNvSpPr>
                <a:spLocks noChangeShapeType="1"/>
              </p:cNvSpPr>
              <p:nvPr/>
            </p:nvSpPr>
            <p:spPr bwMode="auto">
              <a:xfrm>
                <a:off x="2492" y="1757"/>
                <a:ext cx="1" cy="17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4" name="Line 54"/>
              <p:cNvSpPr>
                <a:spLocks noChangeShapeType="1"/>
              </p:cNvSpPr>
              <p:nvPr/>
            </p:nvSpPr>
            <p:spPr bwMode="auto">
              <a:xfrm>
                <a:off x="2466" y="1936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5" name="Oval 55"/>
              <p:cNvSpPr>
                <a:spLocks noChangeArrowheads="1"/>
              </p:cNvSpPr>
              <p:nvPr/>
            </p:nvSpPr>
            <p:spPr bwMode="auto">
              <a:xfrm>
                <a:off x="2461" y="1725"/>
                <a:ext cx="62" cy="63"/>
              </a:xfrm>
              <a:prstGeom prst="ellipse">
                <a:avLst/>
              </a:prstGeom>
              <a:solidFill>
                <a:srgbClr val="00000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6" name="Line 56"/>
              <p:cNvSpPr>
                <a:spLocks noChangeShapeType="1"/>
              </p:cNvSpPr>
              <p:nvPr/>
            </p:nvSpPr>
            <p:spPr bwMode="auto">
              <a:xfrm flipV="1">
                <a:off x="3341" y="1578"/>
                <a:ext cx="1" cy="3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7" name="Line 57"/>
              <p:cNvSpPr>
                <a:spLocks noChangeShapeType="1"/>
              </p:cNvSpPr>
              <p:nvPr/>
            </p:nvSpPr>
            <p:spPr bwMode="auto">
              <a:xfrm>
                <a:off x="3316" y="1578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8" name="Line 58"/>
              <p:cNvSpPr>
                <a:spLocks noChangeShapeType="1"/>
              </p:cNvSpPr>
              <p:nvPr/>
            </p:nvSpPr>
            <p:spPr bwMode="auto">
              <a:xfrm>
                <a:off x="3341" y="1617"/>
                <a:ext cx="1" cy="4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29" name="Line 59"/>
              <p:cNvSpPr>
                <a:spLocks noChangeShapeType="1"/>
              </p:cNvSpPr>
              <p:nvPr/>
            </p:nvSpPr>
            <p:spPr bwMode="auto">
              <a:xfrm>
                <a:off x="3316" y="1665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0" name="Oval 60"/>
              <p:cNvSpPr>
                <a:spLocks noChangeArrowheads="1"/>
              </p:cNvSpPr>
              <p:nvPr/>
            </p:nvSpPr>
            <p:spPr bwMode="auto">
              <a:xfrm>
                <a:off x="3310" y="1585"/>
                <a:ext cx="63" cy="63"/>
              </a:xfrm>
              <a:prstGeom prst="ellipse">
                <a:avLst/>
              </a:prstGeom>
              <a:solidFill>
                <a:srgbClr val="00000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1" name="Line 61"/>
              <p:cNvSpPr>
                <a:spLocks noChangeShapeType="1"/>
              </p:cNvSpPr>
              <p:nvPr/>
            </p:nvSpPr>
            <p:spPr bwMode="auto">
              <a:xfrm flipV="1">
                <a:off x="793" y="2006"/>
                <a:ext cx="1" cy="4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2" name="Line 62"/>
              <p:cNvSpPr>
                <a:spLocks noChangeShapeType="1"/>
              </p:cNvSpPr>
              <p:nvPr/>
            </p:nvSpPr>
            <p:spPr bwMode="auto">
              <a:xfrm>
                <a:off x="768" y="2006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3" name="Line 63"/>
              <p:cNvSpPr>
                <a:spLocks noChangeShapeType="1"/>
              </p:cNvSpPr>
              <p:nvPr/>
            </p:nvSpPr>
            <p:spPr bwMode="auto">
              <a:xfrm>
                <a:off x="793" y="2053"/>
                <a:ext cx="1" cy="6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4" name="Line 64"/>
              <p:cNvSpPr>
                <a:spLocks noChangeShapeType="1"/>
              </p:cNvSpPr>
              <p:nvPr/>
            </p:nvSpPr>
            <p:spPr bwMode="auto">
              <a:xfrm>
                <a:off x="768" y="2115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5" name="Oval 65"/>
              <p:cNvSpPr>
                <a:spLocks noChangeArrowheads="1"/>
              </p:cNvSpPr>
              <p:nvPr/>
            </p:nvSpPr>
            <p:spPr bwMode="auto">
              <a:xfrm>
                <a:off x="762" y="2022"/>
                <a:ext cx="63" cy="62"/>
              </a:xfrm>
              <a:prstGeom prst="ellipse">
                <a:avLst/>
              </a:prstGeom>
              <a:solidFill>
                <a:schemeClr val="bg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6" name="Line 66"/>
              <p:cNvSpPr>
                <a:spLocks noChangeShapeType="1"/>
              </p:cNvSpPr>
              <p:nvPr/>
            </p:nvSpPr>
            <p:spPr bwMode="auto">
              <a:xfrm flipV="1">
                <a:off x="1642" y="1958"/>
                <a:ext cx="1" cy="4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7" name="Line 67"/>
              <p:cNvSpPr>
                <a:spLocks noChangeShapeType="1"/>
              </p:cNvSpPr>
              <p:nvPr/>
            </p:nvSpPr>
            <p:spPr bwMode="auto">
              <a:xfrm>
                <a:off x="1617" y="1958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8" name="Line 68"/>
              <p:cNvSpPr>
                <a:spLocks noChangeShapeType="1"/>
              </p:cNvSpPr>
              <p:nvPr/>
            </p:nvSpPr>
            <p:spPr bwMode="auto">
              <a:xfrm>
                <a:off x="1642" y="2006"/>
                <a:ext cx="1" cy="6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39" name="Line 69"/>
              <p:cNvSpPr>
                <a:spLocks noChangeShapeType="1"/>
              </p:cNvSpPr>
              <p:nvPr/>
            </p:nvSpPr>
            <p:spPr bwMode="auto">
              <a:xfrm>
                <a:off x="1617" y="2071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0" name="Oval 70"/>
              <p:cNvSpPr>
                <a:spLocks noChangeArrowheads="1"/>
              </p:cNvSpPr>
              <p:nvPr/>
            </p:nvSpPr>
            <p:spPr bwMode="auto">
              <a:xfrm>
                <a:off x="1611" y="1975"/>
                <a:ext cx="63" cy="62"/>
              </a:xfrm>
              <a:prstGeom prst="ellipse">
                <a:avLst/>
              </a:prstGeom>
              <a:solidFill>
                <a:schemeClr val="bg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1" name="Line 71"/>
              <p:cNvSpPr>
                <a:spLocks noChangeShapeType="1"/>
              </p:cNvSpPr>
              <p:nvPr/>
            </p:nvSpPr>
            <p:spPr bwMode="auto">
              <a:xfrm flipV="1">
                <a:off x="2492" y="1714"/>
                <a:ext cx="1" cy="9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2" name="Line 72"/>
              <p:cNvSpPr>
                <a:spLocks noChangeShapeType="1"/>
              </p:cNvSpPr>
              <p:nvPr/>
            </p:nvSpPr>
            <p:spPr bwMode="auto">
              <a:xfrm>
                <a:off x="2466" y="1714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3" name="Line 73"/>
              <p:cNvSpPr>
                <a:spLocks noChangeShapeType="1"/>
              </p:cNvSpPr>
              <p:nvPr/>
            </p:nvSpPr>
            <p:spPr bwMode="auto">
              <a:xfrm>
                <a:off x="2492" y="1812"/>
                <a:ext cx="1" cy="21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4" name="Line 74"/>
              <p:cNvSpPr>
                <a:spLocks noChangeShapeType="1"/>
              </p:cNvSpPr>
              <p:nvPr/>
            </p:nvSpPr>
            <p:spPr bwMode="auto">
              <a:xfrm>
                <a:off x="2466" y="2022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5" name="Oval 75"/>
              <p:cNvSpPr>
                <a:spLocks noChangeArrowheads="1"/>
              </p:cNvSpPr>
              <p:nvPr/>
            </p:nvSpPr>
            <p:spPr bwMode="auto">
              <a:xfrm>
                <a:off x="2461" y="1781"/>
                <a:ext cx="62" cy="62"/>
              </a:xfrm>
              <a:prstGeom prst="ellipse">
                <a:avLst/>
              </a:prstGeom>
              <a:solidFill>
                <a:schemeClr val="bg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6" name="Line 76"/>
              <p:cNvSpPr>
                <a:spLocks noChangeShapeType="1"/>
              </p:cNvSpPr>
              <p:nvPr/>
            </p:nvSpPr>
            <p:spPr bwMode="auto">
              <a:xfrm flipV="1">
                <a:off x="3341" y="1458"/>
                <a:ext cx="1" cy="4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7" name="Line 77"/>
              <p:cNvSpPr>
                <a:spLocks noChangeShapeType="1"/>
              </p:cNvSpPr>
              <p:nvPr/>
            </p:nvSpPr>
            <p:spPr bwMode="auto">
              <a:xfrm>
                <a:off x="3316" y="1458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8" name="Line 78"/>
              <p:cNvSpPr>
                <a:spLocks noChangeShapeType="1"/>
              </p:cNvSpPr>
              <p:nvPr/>
            </p:nvSpPr>
            <p:spPr bwMode="auto">
              <a:xfrm>
                <a:off x="3341" y="1498"/>
                <a:ext cx="1" cy="5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49" name="Line 79"/>
              <p:cNvSpPr>
                <a:spLocks noChangeShapeType="1"/>
              </p:cNvSpPr>
              <p:nvPr/>
            </p:nvSpPr>
            <p:spPr bwMode="auto">
              <a:xfrm>
                <a:off x="3316" y="1550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0" name="Oval 80"/>
              <p:cNvSpPr>
                <a:spLocks noChangeArrowheads="1"/>
              </p:cNvSpPr>
              <p:nvPr/>
            </p:nvSpPr>
            <p:spPr bwMode="auto">
              <a:xfrm>
                <a:off x="3310" y="1467"/>
                <a:ext cx="63" cy="62"/>
              </a:xfrm>
              <a:prstGeom prst="ellipse">
                <a:avLst/>
              </a:prstGeom>
              <a:solidFill>
                <a:schemeClr val="bg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1" name="Line 81"/>
              <p:cNvSpPr>
                <a:spLocks noChangeShapeType="1"/>
              </p:cNvSpPr>
              <p:nvPr/>
            </p:nvSpPr>
            <p:spPr bwMode="auto">
              <a:xfrm flipV="1">
                <a:off x="793" y="2105"/>
                <a:ext cx="1" cy="5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2" name="Line 82"/>
              <p:cNvSpPr>
                <a:spLocks noChangeShapeType="1"/>
              </p:cNvSpPr>
              <p:nvPr/>
            </p:nvSpPr>
            <p:spPr bwMode="auto">
              <a:xfrm>
                <a:off x="768" y="2105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3" name="Line 83"/>
              <p:cNvSpPr>
                <a:spLocks noChangeShapeType="1"/>
              </p:cNvSpPr>
              <p:nvPr/>
            </p:nvSpPr>
            <p:spPr bwMode="auto">
              <a:xfrm>
                <a:off x="793" y="2158"/>
                <a:ext cx="1" cy="7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4" name="Line 84"/>
              <p:cNvSpPr>
                <a:spLocks noChangeShapeType="1"/>
              </p:cNvSpPr>
              <p:nvPr/>
            </p:nvSpPr>
            <p:spPr bwMode="auto">
              <a:xfrm>
                <a:off x="768" y="2232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5" name="Freeform 85"/>
              <p:cNvSpPr>
                <a:spLocks/>
              </p:cNvSpPr>
              <p:nvPr/>
            </p:nvSpPr>
            <p:spPr bwMode="auto">
              <a:xfrm>
                <a:off x="760" y="2139"/>
                <a:ext cx="67" cy="58"/>
              </a:xfrm>
              <a:custGeom>
                <a:avLst/>
                <a:gdLst>
                  <a:gd name="T0" fmla="*/ 9 w 134"/>
                  <a:gd name="T1" fmla="*/ 14 h 117"/>
                  <a:gd name="T2" fmla="*/ 17 w 134"/>
                  <a:gd name="T3" fmla="*/ 0 h 117"/>
                  <a:gd name="T4" fmla="*/ 0 w 134"/>
                  <a:gd name="T5" fmla="*/ 0 h 117"/>
                  <a:gd name="T6" fmla="*/ 9 w 134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4" h="117">
                    <a:moveTo>
                      <a:pt x="67" y="117"/>
                    </a:moveTo>
                    <a:lnTo>
                      <a:pt x="134" y="0"/>
                    </a:lnTo>
                    <a:lnTo>
                      <a:pt x="0" y="0"/>
                    </a:lnTo>
                    <a:lnTo>
                      <a:pt x="67" y="117"/>
                    </a:lnTo>
                    <a:close/>
                  </a:path>
                </a:pathLst>
              </a:custGeom>
              <a:solidFill>
                <a:schemeClr val="bg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6" name="Line 86"/>
              <p:cNvSpPr>
                <a:spLocks noChangeShapeType="1"/>
              </p:cNvSpPr>
              <p:nvPr/>
            </p:nvSpPr>
            <p:spPr bwMode="auto">
              <a:xfrm flipV="1">
                <a:off x="1642" y="1753"/>
                <a:ext cx="1" cy="9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7" name="Line 87"/>
              <p:cNvSpPr>
                <a:spLocks noChangeShapeType="1"/>
              </p:cNvSpPr>
              <p:nvPr/>
            </p:nvSpPr>
            <p:spPr bwMode="auto">
              <a:xfrm>
                <a:off x="1617" y="1753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8" name="Line 88"/>
              <p:cNvSpPr>
                <a:spLocks noChangeShapeType="1"/>
              </p:cNvSpPr>
              <p:nvPr/>
            </p:nvSpPr>
            <p:spPr bwMode="auto">
              <a:xfrm>
                <a:off x="1642" y="1847"/>
                <a:ext cx="1" cy="19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59" name="Line 89"/>
              <p:cNvSpPr>
                <a:spLocks noChangeShapeType="1"/>
              </p:cNvSpPr>
              <p:nvPr/>
            </p:nvSpPr>
            <p:spPr bwMode="auto">
              <a:xfrm>
                <a:off x="1617" y="2041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0" name="Freeform 90"/>
              <p:cNvSpPr>
                <a:spLocks/>
              </p:cNvSpPr>
              <p:nvPr/>
            </p:nvSpPr>
            <p:spPr bwMode="auto">
              <a:xfrm>
                <a:off x="1609" y="1828"/>
                <a:ext cx="67" cy="59"/>
              </a:xfrm>
              <a:custGeom>
                <a:avLst/>
                <a:gdLst>
                  <a:gd name="T0" fmla="*/ 8 w 135"/>
                  <a:gd name="T1" fmla="*/ 15 h 117"/>
                  <a:gd name="T2" fmla="*/ 16 w 135"/>
                  <a:gd name="T3" fmla="*/ 0 h 117"/>
                  <a:gd name="T4" fmla="*/ 0 w 135"/>
                  <a:gd name="T5" fmla="*/ 0 h 117"/>
                  <a:gd name="T6" fmla="*/ 8 w 135"/>
                  <a:gd name="T7" fmla="*/ 15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17">
                    <a:moveTo>
                      <a:pt x="68" y="117"/>
                    </a:moveTo>
                    <a:lnTo>
                      <a:pt x="135" y="0"/>
                    </a:lnTo>
                    <a:lnTo>
                      <a:pt x="0" y="0"/>
                    </a:lnTo>
                    <a:lnTo>
                      <a:pt x="68" y="117"/>
                    </a:lnTo>
                    <a:close/>
                  </a:path>
                </a:pathLst>
              </a:custGeom>
              <a:solidFill>
                <a:schemeClr val="bg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1" name="Line 91"/>
              <p:cNvSpPr>
                <a:spLocks noChangeShapeType="1"/>
              </p:cNvSpPr>
              <p:nvPr/>
            </p:nvSpPr>
            <p:spPr bwMode="auto">
              <a:xfrm flipV="1">
                <a:off x="2492" y="1775"/>
                <a:ext cx="1" cy="7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2" name="Line 92"/>
              <p:cNvSpPr>
                <a:spLocks noChangeShapeType="1"/>
              </p:cNvSpPr>
              <p:nvPr/>
            </p:nvSpPr>
            <p:spPr bwMode="auto">
              <a:xfrm>
                <a:off x="2466" y="1775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3" name="Line 93"/>
              <p:cNvSpPr>
                <a:spLocks noChangeShapeType="1"/>
              </p:cNvSpPr>
              <p:nvPr/>
            </p:nvSpPr>
            <p:spPr bwMode="auto">
              <a:xfrm>
                <a:off x="2492" y="1847"/>
                <a:ext cx="1" cy="11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4" name="Line 94"/>
              <p:cNvSpPr>
                <a:spLocks noChangeShapeType="1"/>
              </p:cNvSpPr>
              <p:nvPr/>
            </p:nvSpPr>
            <p:spPr bwMode="auto">
              <a:xfrm>
                <a:off x="2466" y="1966"/>
                <a:ext cx="52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5" name="Freeform 95"/>
              <p:cNvSpPr>
                <a:spLocks/>
              </p:cNvSpPr>
              <p:nvPr/>
            </p:nvSpPr>
            <p:spPr bwMode="auto">
              <a:xfrm>
                <a:off x="2458" y="1828"/>
                <a:ext cx="67" cy="59"/>
              </a:xfrm>
              <a:custGeom>
                <a:avLst/>
                <a:gdLst>
                  <a:gd name="T0" fmla="*/ 8 w 135"/>
                  <a:gd name="T1" fmla="*/ 15 h 117"/>
                  <a:gd name="T2" fmla="*/ 16 w 135"/>
                  <a:gd name="T3" fmla="*/ 0 h 117"/>
                  <a:gd name="T4" fmla="*/ 0 w 135"/>
                  <a:gd name="T5" fmla="*/ 0 h 117"/>
                  <a:gd name="T6" fmla="*/ 8 w 135"/>
                  <a:gd name="T7" fmla="*/ 15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17">
                    <a:moveTo>
                      <a:pt x="67" y="117"/>
                    </a:moveTo>
                    <a:lnTo>
                      <a:pt x="135" y="0"/>
                    </a:lnTo>
                    <a:lnTo>
                      <a:pt x="0" y="0"/>
                    </a:lnTo>
                    <a:lnTo>
                      <a:pt x="67" y="117"/>
                    </a:lnTo>
                    <a:close/>
                  </a:path>
                </a:pathLst>
              </a:custGeom>
              <a:solidFill>
                <a:schemeClr val="bg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6" name="Line 96"/>
              <p:cNvSpPr>
                <a:spLocks noChangeShapeType="1"/>
              </p:cNvSpPr>
              <p:nvPr/>
            </p:nvSpPr>
            <p:spPr bwMode="auto">
              <a:xfrm flipV="1">
                <a:off x="3341" y="1516"/>
                <a:ext cx="1" cy="2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7" name="Line 97"/>
              <p:cNvSpPr>
                <a:spLocks noChangeShapeType="1"/>
              </p:cNvSpPr>
              <p:nvPr/>
            </p:nvSpPr>
            <p:spPr bwMode="auto">
              <a:xfrm>
                <a:off x="3316" y="1516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8" name="Line 98"/>
              <p:cNvSpPr>
                <a:spLocks noChangeShapeType="1"/>
              </p:cNvSpPr>
              <p:nvPr/>
            </p:nvSpPr>
            <p:spPr bwMode="auto">
              <a:xfrm>
                <a:off x="3341" y="1544"/>
                <a:ext cx="1" cy="3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69" name="Line 99"/>
              <p:cNvSpPr>
                <a:spLocks noChangeShapeType="1"/>
              </p:cNvSpPr>
              <p:nvPr/>
            </p:nvSpPr>
            <p:spPr bwMode="auto">
              <a:xfrm>
                <a:off x="3316" y="1576"/>
                <a:ext cx="51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0" name="Freeform 100"/>
              <p:cNvSpPr>
                <a:spLocks/>
              </p:cNvSpPr>
              <p:nvPr/>
            </p:nvSpPr>
            <p:spPr bwMode="auto">
              <a:xfrm>
                <a:off x="3307" y="1524"/>
                <a:ext cx="68" cy="59"/>
              </a:xfrm>
              <a:custGeom>
                <a:avLst/>
                <a:gdLst>
                  <a:gd name="T0" fmla="*/ 9 w 134"/>
                  <a:gd name="T1" fmla="*/ 15 h 117"/>
                  <a:gd name="T2" fmla="*/ 18 w 134"/>
                  <a:gd name="T3" fmla="*/ 0 h 117"/>
                  <a:gd name="T4" fmla="*/ 0 w 134"/>
                  <a:gd name="T5" fmla="*/ 0 h 117"/>
                  <a:gd name="T6" fmla="*/ 9 w 134"/>
                  <a:gd name="T7" fmla="*/ 15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4" h="117">
                    <a:moveTo>
                      <a:pt x="67" y="117"/>
                    </a:moveTo>
                    <a:lnTo>
                      <a:pt x="134" y="0"/>
                    </a:lnTo>
                    <a:lnTo>
                      <a:pt x="0" y="0"/>
                    </a:lnTo>
                    <a:lnTo>
                      <a:pt x="67" y="117"/>
                    </a:lnTo>
                    <a:close/>
                  </a:path>
                </a:pathLst>
              </a:custGeom>
              <a:solidFill>
                <a:schemeClr val="bg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1" name="Line 102"/>
              <p:cNvSpPr>
                <a:spLocks noChangeShapeType="1"/>
              </p:cNvSpPr>
              <p:nvPr/>
            </p:nvSpPr>
            <p:spPr bwMode="auto">
              <a:xfrm>
                <a:off x="2336" y="2344"/>
                <a:ext cx="287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2" name="Oval 103"/>
              <p:cNvSpPr>
                <a:spLocks noChangeArrowheads="1"/>
              </p:cNvSpPr>
              <p:nvPr/>
            </p:nvSpPr>
            <p:spPr bwMode="auto">
              <a:xfrm>
                <a:off x="2448" y="2312"/>
                <a:ext cx="63" cy="63"/>
              </a:xfrm>
              <a:prstGeom prst="ellipse">
                <a:avLst/>
              </a:prstGeom>
              <a:solidFill>
                <a:srgbClr val="000000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3" name="Line 106"/>
              <p:cNvSpPr>
                <a:spLocks noChangeShapeType="1"/>
              </p:cNvSpPr>
              <p:nvPr/>
            </p:nvSpPr>
            <p:spPr bwMode="auto">
              <a:xfrm>
                <a:off x="2336" y="2503"/>
                <a:ext cx="287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4" name="Oval 107"/>
              <p:cNvSpPr>
                <a:spLocks noChangeArrowheads="1"/>
              </p:cNvSpPr>
              <p:nvPr/>
            </p:nvSpPr>
            <p:spPr bwMode="auto">
              <a:xfrm>
                <a:off x="2448" y="2471"/>
                <a:ext cx="63" cy="63"/>
              </a:xfrm>
              <a:prstGeom prst="ellipse">
                <a:avLst/>
              </a:prstGeom>
              <a:solidFill>
                <a:schemeClr val="bg1"/>
              </a:solidFill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5" name="Line 112"/>
              <p:cNvSpPr>
                <a:spLocks noChangeShapeType="1"/>
              </p:cNvSpPr>
              <p:nvPr/>
            </p:nvSpPr>
            <p:spPr bwMode="auto">
              <a:xfrm>
                <a:off x="2336" y="2669"/>
                <a:ext cx="287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  <p:sp>
            <p:nvSpPr>
              <p:cNvPr id="3176" name="Freeform 113"/>
              <p:cNvSpPr>
                <a:spLocks/>
              </p:cNvSpPr>
              <p:nvPr/>
            </p:nvSpPr>
            <p:spPr bwMode="auto">
              <a:xfrm>
                <a:off x="2446" y="2649"/>
                <a:ext cx="67" cy="59"/>
              </a:xfrm>
              <a:custGeom>
                <a:avLst/>
                <a:gdLst>
                  <a:gd name="T0" fmla="*/ 9 w 134"/>
                  <a:gd name="T1" fmla="*/ 15 h 117"/>
                  <a:gd name="T2" fmla="*/ 17 w 134"/>
                  <a:gd name="T3" fmla="*/ 0 h 117"/>
                  <a:gd name="T4" fmla="*/ 0 w 134"/>
                  <a:gd name="T5" fmla="*/ 0 h 117"/>
                  <a:gd name="T6" fmla="*/ 9 w 134"/>
                  <a:gd name="T7" fmla="*/ 15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4" h="117">
                    <a:moveTo>
                      <a:pt x="67" y="117"/>
                    </a:moveTo>
                    <a:lnTo>
                      <a:pt x="134" y="0"/>
                    </a:lnTo>
                    <a:lnTo>
                      <a:pt x="0" y="0"/>
                    </a:lnTo>
                    <a:lnTo>
                      <a:pt x="67" y="117"/>
                    </a:lnTo>
                    <a:close/>
                  </a:path>
                </a:pathLst>
              </a:custGeom>
              <a:solidFill>
                <a:schemeClr val="bg2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E"/>
              </a:p>
            </p:txBody>
          </p:sp>
        </p:grpSp>
        <p:sp>
          <p:nvSpPr>
            <p:cNvPr id="3077" name="Text Box 114"/>
            <p:cNvSpPr txBox="1">
              <a:spLocks noChangeArrowheads="1"/>
            </p:cNvSpPr>
            <p:nvPr/>
          </p:nvSpPr>
          <p:spPr bwMode="auto">
            <a:xfrm rot="-5400000">
              <a:off x="-112" y="1808"/>
              <a:ext cx="10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/>
                <a:t>Log CFU / well</a:t>
              </a:r>
              <a:endParaRPr lang="en-US"/>
            </a:p>
          </p:txBody>
        </p:sp>
        <p:sp>
          <p:nvSpPr>
            <p:cNvPr id="3078" name="Rectangle 118"/>
            <p:cNvSpPr>
              <a:spLocks noChangeArrowheads="1"/>
            </p:cNvSpPr>
            <p:nvPr/>
          </p:nvSpPr>
          <p:spPr bwMode="auto">
            <a:xfrm>
              <a:off x="2662" y="2437"/>
              <a:ext cx="46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GB" sz="1200"/>
                <a:t>Δ</a:t>
              </a:r>
              <a:r>
                <a:rPr lang="en-GB" sz="1200" i="1"/>
                <a:t>frvA</a:t>
              </a:r>
              <a:endParaRPr lang="en-US" sz="1200"/>
            </a:p>
          </p:txBody>
        </p:sp>
        <p:sp>
          <p:nvSpPr>
            <p:cNvPr id="3079" name="Rectangle 119"/>
            <p:cNvSpPr>
              <a:spLocks noChangeArrowheads="1"/>
            </p:cNvSpPr>
            <p:nvPr/>
          </p:nvSpPr>
          <p:spPr bwMode="auto">
            <a:xfrm>
              <a:off x="2659" y="2621"/>
              <a:ext cx="91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200">
                  <a:solidFill>
                    <a:srgbClr val="000000"/>
                  </a:solidFill>
                  <a:cs typeface="Times New Roman" pitchFamily="18" charset="0"/>
                </a:rPr>
                <a:t>Δ</a:t>
              </a:r>
              <a:r>
                <a:rPr lang="en-GB" sz="1200" i="1">
                  <a:solidFill>
                    <a:srgbClr val="000000"/>
                  </a:solidFill>
                  <a:cs typeface="Times New Roman" pitchFamily="18" charset="0"/>
                </a:rPr>
                <a:t>frvA</a:t>
              </a:r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::</a:t>
              </a:r>
              <a:r>
                <a:rPr lang="en-GB" sz="1200">
                  <a:solidFill>
                    <a:srgbClr val="000000"/>
                  </a:solidFill>
                  <a:cs typeface="Times New Roman" pitchFamily="18" charset="0"/>
                </a:rPr>
                <a:t>pPL2</a:t>
              </a:r>
              <a:r>
                <a:rPr lang="en-GB" sz="1200" i="1">
                  <a:solidFill>
                    <a:srgbClr val="000000"/>
                  </a:solidFill>
                  <a:cs typeface="Times New Roman" pitchFamily="18" charset="0"/>
                </a:rPr>
                <a:t>frvA</a:t>
              </a:r>
              <a:endParaRPr lang="en-US" sz="1200">
                <a:cs typeface="Times New Roman" pitchFamily="18" charset="0"/>
              </a:endParaRPr>
            </a:p>
          </p:txBody>
        </p:sp>
        <p:sp>
          <p:nvSpPr>
            <p:cNvPr id="3080" name="Rectangle 120"/>
            <p:cNvSpPr>
              <a:spLocks noChangeArrowheads="1"/>
            </p:cNvSpPr>
            <p:nvPr/>
          </p:nvSpPr>
          <p:spPr bwMode="auto">
            <a:xfrm>
              <a:off x="2630" y="2285"/>
              <a:ext cx="46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GB" sz="1200"/>
                <a:t> Wild type</a:t>
              </a:r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3964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Cormac</dc:creator>
  <cp:lastModifiedBy>Cormac</cp:lastModifiedBy>
  <cp:revision>1</cp:revision>
  <dcterms:created xsi:type="dcterms:W3CDTF">2012-01-17T11:24:05Z</dcterms:created>
  <dcterms:modified xsi:type="dcterms:W3CDTF">2012-01-17T11:24:45Z</dcterms:modified>
</cp:coreProperties>
</file>