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12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2B2B2"/>
    <a:srgbClr val="FF99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62" autoAdjust="0"/>
    <p:restoredTop sz="99374" autoAdjust="0"/>
  </p:normalViewPr>
  <p:slideViewPr>
    <p:cSldViewPr>
      <p:cViewPr>
        <p:scale>
          <a:sx n="100" d="100"/>
          <a:sy n="100" d="100"/>
        </p:scale>
        <p:origin x="-1902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852" y="-102"/>
      </p:cViewPr>
      <p:guideLst>
        <p:guide orient="horz" pos="2928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campbell\My%20Documents\PPT%20figs\CC-197_Bac%20Transfection%20Trial%20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751031038803578"/>
          <c:y val="0.19762184671897398"/>
          <c:w val="0.65719035471910914"/>
          <c:h val="0.6120790401955668"/>
        </c:manualLayout>
      </c:layout>
      <c:lineChart>
        <c:grouping val="standard"/>
        <c:ser>
          <c:idx val="1"/>
          <c:order val="0"/>
          <c:tx>
            <c:strRef>
              <c:f>Sheet1!$B$16</c:f>
              <c:strCache>
                <c:ptCount val="1"/>
                <c:pt idx="0">
                  <c:v>&lt;(+) type LANA&gt;</c:v>
                </c:pt>
              </c:strCache>
            </c:strRef>
          </c:tx>
          <c:spPr>
            <a:ln w="12700">
              <a:solidFill>
                <a:schemeClr val="tx1">
                  <a:lumMod val="95000"/>
                  <a:lumOff val="5000"/>
                </a:schemeClr>
              </a:solidFill>
              <a:prstDash val="solid"/>
            </a:ln>
          </c:spPr>
          <c:marker>
            <c:symbol val="diamond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numRef>
              <c:f>Sheet1!$C$14:$H$14</c:f>
              <c:numCache>
                <c:formatCode>0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cat>
          <c:val>
            <c:numRef>
              <c:f>Sheet1!$C$16:$H$16</c:f>
              <c:numCache>
                <c:formatCode>0.0</c:formatCode>
                <c:ptCount val="6"/>
                <c:pt idx="0">
                  <c:v>100</c:v>
                </c:pt>
                <c:pt idx="1">
                  <c:v>83</c:v>
                </c:pt>
                <c:pt idx="2">
                  <c:v>43</c:v>
                </c:pt>
                <c:pt idx="3">
                  <c:v>27.333333333333197</c:v>
                </c:pt>
                <c:pt idx="4">
                  <c:v>11.333333333333332</c:v>
                </c:pt>
                <c:pt idx="5">
                  <c:v>7.0000000000000009</c:v>
                </c:pt>
              </c:numCache>
            </c:numRef>
          </c:val>
        </c:ser>
        <c:ser>
          <c:idx val="3"/>
          <c:order val="1"/>
          <c:tx>
            <c:strRef>
              <c:f>Sheet1!$B$18</c:f>
              <c:strCache>
                <c:ptCount val="1"/>
                <c:pt idx="0">
                  <c:v>&lt;R20F&gt;</c:v>
                </c:pt>
              </c:strCache>
            </c:strRef>
          </c:tx>
          <c:spPr>
            <a:ln w="12700">
              <a:solidFill>
                <a:schemeClr val="tx1"/>
              </a:solidFill>
              <a:prstDash val="solid"/>
            </a:ln>
          </c:spPr>
          <c:marker>
            <c:symbol val="x"/>
            <c:size val="7"/>
            <c:spPr>
              <a:solidFill>
                <a:schemeClr val="tx1"/>
              </a:solidFill>
              <a:ln>
                <a:solidFill>
                  <a:schemeClr val="bg1">
                    <a:lumMod val="95000"/>
                  </a:schemeClr>
                </a:solidFill>
                <a:prstDash val="solid"/>
              </a:ln>
            </c:spPr>
          </c:marker>
          <c:cat>
            <c:numRef>
              <c:f>Sheet1!$C$14:$H$14</c:f>
              <c:numCache>
                <c:formatCode>0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cat>
          <c:val>
            <c:numRef>
              <c:f>Sheet1!$C$18:$H$18</c:f>
              <c:numCache>
                <c:formatCode>0.0</c:formatCode>
                <c:ptCount val="6"/>
                <c:pt idx="0">
                  <c:v>100</c:v>
                </c:pt>
                <c:pt idx="1">
                  <c:v>71.264367816091436</c:v>
                </c:pt>
                <c:pt idx="2">
                  <c:v>47.701149425287177</c:v>
                </c:pt>
                <c:pt idx="3">
                  <c:v>21.264367816091926</c:v>
                </c:pt>
                <c:pt idx="4">
                  <c:v>10.919540229885124</c:v>
                </c:pt>
                <c:pt idx="5">
                  <c:v>7.4712643678160928</c:v>
                </c:pt>
              </c:numCache>
            </c:numRef>
          </c:val>
        </c:ser>
        <c:ser>
          <c:idx val="4"/>
          <c:order val="2"/>
          <c:tx>
            <c:strRef>
              <c:f>Sheet1!$B$19</c:f>
              <c:strCache>
                <c:ptCount val="1"/>
                <c:pt idx="0">
                  <c:v>&lt;R20K&gt;</c:v>
                </c:pt>
              </c:strCache>
            </c:strRef>
          </c:tx>
          <c:spPr>
            <a:ln w="12700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cat>
            <c:numRef>
              <c:f>Sheet1!$C$14:$H$14</c:f>
              <c:numCache>
                <c:formatCode>0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cat>
          <c:val>
            <c:numRef>
              <c:f>Sheet1!$C$19:$H$19</c:f>
              <c:numCache>
                <c:formatCode>0.0</c:formatCode>
                <c:ptCount val="6"/>
                <c:pt idx="0">
                  <c:v>100</c:v>
                </c:pt>
                <c:pt idx="1">
                  <c:v>84.738955823293182</c:v>
                </c:pt>
                <c:pt idx="2">
                  <c:v>59.437751004015993</c:v>
                </c:pt>
                <c:pt idx="3">
                  <c:v>32.931726907630342</c:v>
                </c:pt>
                <c:pt idx="4">
                  <c:v>24.096385542168676</c:v>
                </c:pt>
                <c:pt idx="5">
                  <c:v>12.048192771084338</c:v>
                </c:pt>
              </c:numCache>
            </c:numRef>
          </c:val>
        </c:ser>
        <c:marker val="1"/>
        <c:axId val="65699200"/>
        <c:axId val="72842624"/>
      </c:lineChart>
      <c:catAx>
        <c:axId val="65699200"/>
        <c:scaling>
          <c:orientation val="minMax"/>
        </c:scaling>
        <c:axPos val="b"/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000" b="0" i="0" u="none" strike="noStrike" baseline="0">
                <a:solidFill>
                  <a:srgbClr val="000000"/>
                </a:solidFill>
                <a:latin typeface="Comic Sans MS" pitchFamily="66" charset="0"/>
                <a:ea typeface="Verdana"/>
                <a:cs typeface="Verdana"/>
              </a:defRPr>
            </a:pPr>
            <a:endParaRPr lang="en-US"/>
          </a:p>
        </c:txPr>
        <c:crossAx val="72842624"/>
        <c:crosses val="autoZero"/>
        <c:auto val="1"/>
        <c:lblAlgn val="ctr"/>
        <c:lblOffset val="100"/>
        <c:tickLblSkip val="1"/>
        <c:tickMarkSkip val="1"/>
      </c:catAx>
      <c:valAx>
        <c:axId val="72842624"/>
        <c:scaling>
          <c:orientation val="minMax"/>
          <c:max val="100"/>
        </c:scaling>
        <c:axPos val="l"/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000" b="0" i="0" u="none" strike="noStrike" baseline="0">
                <a:solidFill>
                  <a:srgbClr val="000000"/>
                </a:solidFill>
                <a:latin typeface="Comic Sans MS" pitchFamily="66" charset="0"/>
                <a:ea typeface="Verdana"/>
                <a:cs typeface="Verdana"/>
              </a:defRPr>
            </a:pPr>
            <a:endParaRPr lang="en-US"/>
          </a:p>
        </c:txPr>
        <c:crossAx val="65699200"/>
        <c:crosses val="autoZero"/>
        <c:crossBetween val="between"/>
        <c:majorUnit val="25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46942277723097442"/>
          <c:y val="0.23318838876483741"/>
          <c:w val="0.27830257545931925"/>
          <c:h val="0.1722147791227589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lang="ja-JP" sz="1000" b="0" i="0" u="none" strike="noStrike" baseline="0">
              <a:solidFill>
                <a:srgbClr val="000000"/>
              </a:solidFill>
              <a:latin typeface="Times New Roman" pitchFamily="18" charset="0"/>
              <a:ea typeface="Verdana"/>
              <a:cs typeface="Times New Roman" pitchFamily="18" charset="0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D2A2173B-32F5-4E2C-9A8E-C33DB5367B1C}" type="datetimeFigureOut">
              <a:rPr lang="ja-JP" altLang="en-US"/>
              <a:pPr>
                <a:defRPr/>
              </a:pPr>
              <a:t>2011/12/14</a:t>
            </a:fld>
            <a:endParaRPr lang="en-US" altLang="ja-JP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defTabSz="912813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20E31CB4-B8CD-4128-8F48-F33AF48D732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defTabSz="912813" eaLnBrk="0" hangingPunct="0">
              <a:defRPr kumimoji="0"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kumimoji="0" sz="1200"/>
            </a:lvl1pPr>
          </a:lstStyle>
          <a:p>
            <a:pPr>
              <a:defRPr/>
            </a:pPr>
            <a:fld id="{2F8EB1DE-CB3A-49E9-A515-90C1D25E2423}" type="datetimeFigureOut">
              <a:rPr lang="en-US" altLang="ja-JP"/>
              <a:pPr>
                <a:defRPr/>
              </a:pPr>
              <a:t>12/14/2011</a:t>
            </a:fld>
            <a:endParaRPr lang="en-US" altLang="ja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16425"/>
            <a:ext cx="5487988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defTabSz="912813" eaLnBrk="0" hangingPunct="0">
              <a:defRPr kumimoji="0"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98" tIns="45649" rIns="91298" bIns="45649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kumimoji="0" sz="1200"/>
            </a:lvl1pPr>
          </a:lstStyle>
          <a:p>
            <a:pPr>
              <a:defRPr/>
            </a:pPr>
            <a:fld id="{0C08C222-BCC2-4921-95F5-F52BDA6EAA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1A759-1F91-4D52-B4DE-413E977ECEF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6409F-D959-423D-B9AF-F73D5B225FF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3DDF8-CE4C-4798-8C6A-E4EC12C112D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1CF57-CDCF-4904-897E-D0FAAB082BB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7701-23B0-49FC-8C7A-DF3D438662B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C653A-2B2D-44FA-8922-DCCBF8358B3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5190D-DE00-476E-83F5-DC24A294203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D1B98-BD6E-4AAB-AE27-93D5F7CA88D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FCF8-D5B8-402E-B7C9-1C0EB38FC40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E8046-4A47-49C1-8D48-5463CD501D9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281E5-38CA-4605-B9EB-72A545DA76A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Times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Times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Times" charset="0"/>
              </a:defRPr>
            </a:lvl1pPr>
          </a:lstStyle>
          <a:p>
            <a:pPr>
              <a:defRPr/>
            </a:pPr>
            <a:fld id="{7658548C-A657-42F6-A41A-84F7CC84468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51"/>
          <p:cNvSpPr txBox="1">
            <a:spLocks noChangeArrowheads="1"/>
          </p:cNvSpPr>
          <p:nvPr/>
        </p:nvSpPr>
        <p:spPr bwMode="auto">
          <a:xfrm>
            <a:off x="6012160" y="6093296"/>
            <a:ext cx="236635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ja-JP" sz="1100" b="1" dirty="0" smtClean="0">
                <a:latin typeface="Times New Roman" pitchFamily="18" charset="0"/>
                <a:cs typeface="Times New Roman" pitchFamily="18" charset="0"/>
              </a:rPr>
              <a:t>Supplemental </a:t>
            </a:r>
            <a:r>
              <a:rPr kumimoji="0" lang="en-US" altLang="ja-JP" sz="1100" b="1" dirty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kumimoji="0" lang="en-US" altLang="ja-JP" sz="1100" b="1" dirty="0" smtClean="0">
                <a:latin typeface="Times New Roman" pitchFamily="18" charset="0"/>
                <a:cs typeface="Times New Roman" pitchFamily="18" charset="0"/>
              </a:rPr>
              <a:t>3 Campbell et al. </a:t>
            </a:r>
            <a:endParaRPr kumimoji="0" lang="en-US" altLang="ja-JP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618721" y="908214"/>
          <a:ext cx="7089116" cy="436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3" name="TextBox 17"/>
          <p:cNvSpPr txBox="1">
            <a:spLocks noChangeArrowheads="1"/>
          </p:cNvSpPr>
          <p:nvPr/>
        </p:nvSpPr>
        <p:spPr bwMode="auto">
          <a:xfrm rot="-5400000">
            <a:off x="1073944" y="2853532"/>
            <a:ext cx="1900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kumimoji="0" lang="en-US" altLang="ja-JP" sz="1200" b="1" dirty="0">
                <a:latin typeface="Times New Roman" pitchFamily="18" charset="0"/>
                <a:cs typeface="Times New Roman" pitchFamily="18" charset="0"/>
              </a:rPr>
              <a:t>% GFP +</a:t>
            </a:r>
          </a:p>
          <a:p>
            <a:pPr algn="ctr" eaLnBrk="0" hangingPunct="0"/>
            <a:r>
              <a:rPr kumimoji="0" lang="en-US" altLang="ja-JP" sz="1200" b="1" dirty="0">
                <a:latin typeface="Times New Roman" pitchFamily="18" charset="0"/>
                <a:cs typeface="Times New Roman" pitchFamily="18" charset="0"/>
              </a:rPr>
              <a:t>( % of day 2)</a:t>
            </a:r>
          </a:p>
        </p:txBody>
      </p:sp>
      <p:sp>
        <p:nvSpPr>
          <p:cNvPr id="25604" name="TextBox 17"/>
          <p:cNvSpPr txBox="1">
            <a:spLocks noChangeArrowheads="1"/>
          </p:cNvSpPr>
          <p:nvPr/>
        </p:nvSpPr>
        <p:spPr bwMode="auto">
          <a:xfrm>
            <a:off x="3419475" y="4868863"/>
            <a:ext cx="3594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kumimoji="0" lang="en-US" altLang="ja-JP" sz="1200" b="1" dirty="0">
                <a:latin typeface="Times New Roman" pitchFamily="18" charset="0"/>
                <a:cs typeface="Times New Roman" pitchFamily="18" charset="0"/>
              </a:rPr>
              <a:t>Day post-</a:t>
            </a:r>
            <a:r>
              <a:rPr kumimoji="0" lang="en-US" altLang="ja-JP" sz="1200" b="1" dirty="0" err="1">
                <a:latin typeface="Times New Roman" pitchFamily="18" charset="0"/>
                <a:cs typeface="Times New Roman" pitchFamily="18" charset="0"/>
              </a:rPr>
              <a:t>transfection</a:t>
            </a:r>
            <a:endParaRPr kumimoji="0" lang="en-US" altLang="ja-JP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6993</TotalTime>
  <Words>19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標準デザイン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 KUNG</dc:creator>
  <cp:lastModifiedBy>mcampbell</cp:lastModifiedBy>
  <cp:revision>596</cp:revision>
  <cp:lastPrinted>2011-02-14T22:30:50Z</cp:lastPrinted>
  <dcterms:created xsi:type="dcterms:W3CDTF">2009-12-23T21:29:35Z</dcterms:created>
  <dcterms:modified xsi:type="dcterms:W3CDTF">2011-12-15T00:43:23Z</dcterms:modified>
</cp:coreProperties>
</file>