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03154-9E6B-4439-BEC8-8E1638EB3256}" type="datetimeFigureOut">
              <a:rPr lang="en-US" smtClean="0"/>
              <a:pPr/>
              <a:t>8/17/2011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931E8-B418-454D-82C2-276319D670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33400" y="1905000"/>
          <a:ext cx="3563937" cy="2519363"/>
        </p:xfrm>
        <a:graphic>
          <a:graphicData uri="http://schemas.openxmlformats.org/presentationml/2006/ole">
            <p:oleObj spid="_x0000_s1026" name="Prism Project" r:id="rId3" imgW="3564000" imgH="2520000" progId="Prism5.Document">
              <p:embed/>
            </p:oleObj>
          </a:graphicData>
        </a:graphic>
      </p:graphicFrame>
      <p:sp>
        <p:nvSpPr>
          <p:cNvPr id="3" name="Rectangle 2"/>
          <p:cNvSpPr/>
          <p:nvPr/>
        </p:nvSpPr>
        <p:spPr bwMode="auto">
          <a:xfrm>
            <a:off x="517525" y="4406900"/>
            <a:ext cx="3581400" cy="304800"/>
          </a:xfrm>
          <a:prstGeom prst="rect">
            <a:avLst/>
          </a:prstGeom>
          <a:solidFill>
            <a:schemeClr val="accent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grpSp>
        <p:nvGrpSpPr>
          <p:cNvPr id="4" name="Group 47"/>
          <p:cNvGrpSpPr>
            <a:grpSpLocks noChangeAspect="1"/>
          </p:cNvGrpSpPr>
          <p:nvPr/>
        </p:nvGrpSpPr>
        <p:grpSpPr bwMode="auto">
          <a:xfrm>
            <a:off x="517525" y="1371600"/>
            <a:ext cx="7940675" cy="3694112"/>
            <a:chOff x="517525" y="1371600"/>
            <a:chExt cx="7940675" cy="3694112"/>
          </a:xfrm>
        </p:grpSpPr>
        <p:grpSp>
          <p:nvGrpSpPr>
            <p:cNvPr id="5" name="Group 39"/>
            <p:cNvGrpSpPr>
              <a:grpSpLocks/>
            </p:cNvGrpSpPr>
            <p:nvPr/>
          </p:nvGrpSpPr>
          <p:grpSpPr bwMode="auto">
            <a:xfrm>
              <a:off x="517525" y="2000249"/>
              <a:ext cx="3581400" cy="3065463"/>
              <a:chOff x="2755323" y="2286008"/>
              <a:chExt cx="3581974" cy="3065613"/>
            </a:xfrm>
          </p:grpSpPr>
          <p:grpSp>
            <p:nvGrpSpPr>
              <p:cNvPr id="35" name="Group 33"/>
              <p:cNvGrpSpPr>
                <a:grpSpLocks/>
              </p:cNvGrpSpPr>
              <p:nvPr/>
            </p:nvGrpSpPr>
            <p:grpSpPr bwMode="auto">
              <a:xfrm>
                <a:off x="3352801" y="2286008"/>
                <a:ext cx="2781977" cy="3065613"/>
                <a:chOff x="3352801" y="2286008"/>
                <a:chExt cx="2781977" cy="3065613"/>
              </a:xfrm>
            </p:grpSpPr>
            <p:sp>
              <p:nvSpPr>
                <p:cNvPr id="41" name="TextBox 4"/>
                <p:cNvSpPr txBox="1">
                  <a:spLocks noChangeArrowheads="1"/>
                </p:cNvSpPr>
                <p:nvPr/>
              </p:nvSpPr>
              <p:spPr bwMode="auto">
                <a:xfrm>
                  <a:off x="3352801" y="4724403"/>
                  <a:ext cx="2781977" cy="2770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600" b="1" dirty="0"/>
                    <a:t>  001-          004-    </a:t>
                  </a:r>
                  <a:r>
                    <a:rPr lang="en-US" sz="600" b="1" dirty="0" smtClean="0"/>
                    <a:t>       </a:t>
                  </a:r>
                  <a:r>
                    <a:rPr lang="en-US" sz="600" b="1" dirty="0"/>
                    <a:t>003-           001-    </a:t>
                  </a:r>
                  <a:r>
                    <a:rPr lang="en-US" sz="600" b="1" dirty="0" smtClean="0"/>
                    <a:t>           </a:t>
                  </a:r>
                  <a:r>
                    <a:rPr lang="en-US" sz="600" b="1" dirty="0"/>
                    <a:t>002-       </a:t>
                  </a:r>
                  <a:r>
                    <a:rPr lang="en-US" sz="600" b="1" dirty="0" smtClean="0"/>
                    <a:t>        </a:t>
                  </a:r>
                  <a:r>
                    <a:rPr lang="en-US" sz="600" b="1" dirty="0"/>
                    <a:t>003-           004-          005-</a:t>
                  </a:r>
                </a:p>
                <a:p>
                  <a:r>
                    <a:rPr lang="en-US" sz="600" b="1" dirty="0"/>
                    <a:t>  001            001     </a:t>
                  </a:r>
                  <a:r>
                    <a:rPr lang="en-US" sz="600" b="1" dirty="0" smtClean="0"/>
                    <a:t>       </a:t>
                  </a:r>
                  <a:r>
                    <a:rPr lang="en-US" sz="600" b="1" dirty="0"/>
                    <a:t>001          </a:t>
                  </a:r>
                  <a:r>
                    <a:rPr lang="en-US" sz="600" b="1" dirty="0" smtClean="0"/>
                    <a:t>  </a:t>
                  </a:r>
                  <a:r>
                    <a:rPr lang="en-US" sz="600" b="1" dirty="0"/>
                    <a:t>002    </a:t>
                  </a:r>
                  <a:r>
                    <a:rPr lang="en-US" sz="600" b="1" dirty="0" smtClean="0"/>
                    <a:t>             </a:t>
                  </a:r>
                  <a:r>
                    <a:rPr lang="en-US" sz="600" b="1" dirty="0"/>
                    <a:t>003        </a:t>
                  </a:r>
                  <a:r>
                    <a:rPr lang="en-US" sz="600" b="1" dirty="0" smtClean="0"/>
                    <a:t>        </a:t>
                  </a:r>
                  <a:r>
                    <a:rPr lang="en-US" sz="600" b="1" dirty="0"/>
                    <a:t>002             002           001</a:t>
                  </a:r>
                </a:p>
              </p:txBody>
            </p:sp>
            <p:sp>
              <p:nvSpPr>
                <p:cNvPr id="42" name="TextBox 8"/>
                <p:cNvSpPr txBox="1">
                  <a:spLocks noChangeArrowheads="1"/>
                </p:cNvSpPr>
                <p:nvPr/>
              </p:nvSpPr>
              <p:spPr bwMode="auto">
                <a:xfrm>
                  <a:off x="3733800" y="5105400"/>
                  <a:ext cx="2307042" cy="24622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US" sz="1000" b="1"/>
                    <a:t>1x10^8 cfu                       1x10^9 cfu</a:t>
                  </a:r>
                </a:p>
              </p:txBody>
            </p:sp>
            <p:sp>
              <p:nvSpPr>
                <p:cNvPr id="48" name="TextBox 15"/>
                <p:cNvSpPr txBox="1">
                  <a:spLocks noChangeArrowheads="1"/>
                </p:cNvSpPr>
                <p:nvPr/>
              </p:nvSpPr>
              <p:spPr bwMode="auto">
                <a:xfrm>
                  <a:off x="4921625" y="3796556"/>
                  <a:ext cx="184761" cy="246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endParaRPr lang="en-US" sz="1000" b="1" dirty="0"/>
                </a:p>
              </p:txBody>
            </p:sp>
            <p:cxnSp>
              <p:nvCxnSpPr>
                <p:cNvPr id="50" name="Straight Connector 49"/>
                <p:cNvCxnSpPr/>
                <p:nvPr/>
              </p:nvCxnSpPr>
              <p:spPr>
                <a:xfrm rot="5400000" flipH="1" flipV="1">
                  <a:off x="3276276" y="3810083"/>
                  <a:ext cx="3048149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6" name="TextBox 34"/>
              <p:cNvSpPr txBox="1">
                <a:spLocks noChangeArrowheads="1"/>
              </p:cNvSpPr>
              <p:nvPr/>
            </p:nvSpPr>
            <p:spPr bwMode="auto">
              <a:xfrm>
                <a:off x="2819400" y="4724400"/>
                <a:ext cx="614271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b="1"/>
                  <a:t>Patient #</a:t>
                </a:r>
              </a:p>
            </p:txBody>
          </p:sp>
          <p:sp>
            <p:nvSpPr>
              <p:cNvPr id="37" name="TextBox 35"/>
              <p:cNvSpPr txBox="1">
                <a:spLocks noChangeArrowheads="1"/>
              </p:cNvSpPr>
              <p:nvPr/>
            </p:nvSpPr>
            <p:spPr bwMode="auto">
              <a:xfrm>
                <a:off x="2895600" y="5105400"/>
                <a:ext cx="436338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b="1"/>
                  <a:t>Dose</a:t>
                </a:r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2755323" y="4705477"/>
                <a:ext cx="3581974" cy="304815"/>
              </a:xfrm>
              <a:prstGeom prst="rect">
                <a:avLst/>
              </a:prstGeom>
              <a:solidFill>
                <a:schemeClr val="accent1">
                  <a:lumMod val="7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2755323" y="5094433"/>
                <a:ext cx="3581974" cy="228611"/>
              </a:xfrm>
              <a:prstGeom prst="rect">
                <a:avLst/>
              </a:prstGeom>
              <a:solidFill>
                <a:schemeClr val="accent3">
                  <a:lumMod val="75000"/>
                  <a:alpha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b="1" dirty="0"/>
              </a:p>
            </p:txBody>
          </p:sp>
        </p:grpSp>
        <p:grpSp>
          <p:nvGrpSpPr>
            <p:cNvPr id="6" name="Group 42"/>
            <p:cNvGrpSpPr>
              <a:grpSpLocks/>
            </p:cNvGrpSpPr>
            <p:nvPr/>
          </p:nvGrpSpPr>
          <p:grpSpPr bwMode="auto">
            <a:xfrm>
              <a:off x="4946652" y="2039937"/>
              <a:ext cx="3511548" cy="2979738"/>
              <a:chOff x="2676525" y="2362209"/>
              <a:chExt cx="3510398" cy="2979887"/>
            </a:xfrm>
          </p:grpSpPr>
          <p:sp>
            <p:nvSpPr>
              <p:cNvPr id="20" name="TextBox 43"/>
              <p:cNvSpPr txBox="1">
                <a:spLocks noChangeArrowheads="1"/>
              </p:cNvSpPr>
              <p:nvPr/>
            </p:nvSpPr>
            <p:spPr bwMode="auto">
              <a:xfrm>
                <a:off x="3452778" y="4741991"/>
                <a:ext cx="2730943" cy="2770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600" b="1" dirty="0"/>
                  <a:t>001-     004-       003-       001-       001-      005-    </a:t>
                </a:r>
                <a:r>
                  <a:rPr lang="en-US" sz="600" b="1" dirty="0" smtClean="0"/>
                  <a:t>     </a:t>
                </a:r>
                <a:r>
                  <a:rPr lang="en-US" sz="600" b="1" dirty="0"/>
                  <a:t>004-    </a:t>
                </a:r>
                <a:r>
                  <a:rPr lang="en-US" sz="600" b="1" dirty="0" smtClean="0"/>
                  <a:t>    </a:t>
                </a:r>
                <a:r>
                  <a:rPr lang="en-US" sz="600" b="1" dirty="0"/>
                  <a:t>005-  </a:t>
                </a:r>
                <a:r>
                  <a:rPr lang="en-US" sz="600" b="1" dirty="0" smtClean="0"/>
                  <a:t>     </a:t>
                </a:r>
                <a:r>
                  <a:rPr lang="en-US" sz="600" b="1" dirty="0"/>
                  <a:t>003-   </a:t>
                </a:r>
                <a:r>
                  <a:rPr lang="en-US" sz="600" b="1" dirty="0" smtClean="0"/>
                  <a:t>    </a:t>
                </a:r>
                <a:r>
                  <a:rPr lang="en-US" sz="600" b="1" dirty="0"/>
                  <a:t>001-</a:t>
                </a:r>
              </a:p>
              <a:p>
                <a:r>
                  <a:rPr lang="en-US" sz="600" b="1" dirty="0"/>
                  <a:t>001      001        001        </a:t>
                </a:r>
                <a:r>
                  <a:rPr lang="en-US" sz="600" b="1" dirty="0" smtClean="0"/>
                  <a:t> 004         </a:t>
                </a:r>
                <a:r>
                  <a:rPr lang="en-US" sz="600" b="1" dirty="0"/>
                  <a:t>005       003     </a:t>
                </a:r>
                <a:r>
                  <a:rPr lang="en-US" sz="600" b="1" dirty="0" smtClean="0"/>
                  <a:t>     </a:t>
                </a:r>
                <a:r>
                  <a:rPr lang="en-US" sz="600" b="1" dirty="0"/>
                  <a:t>002       </a:t>
                </a:r>
                <a:r>
                  <a:rPr lang="en-US" sz="600" b="1" dirty="0" smtClean="0"/>
                  <a:t>   001        </a:t>
                </a:r>
                <a:r>
                  <a:rPr lang="en-US" sz="600" b="1" dirty="0"/>
                  <a:t>002      </a:t>
                </a:r>
                <a:r>
                  <a:rPr lang="en-US" sz="600" b="1" dirty="0" smtClean="0"/>
                  <a:t>   003    </a:t>
                </a:r>
                <a:endParaRPr lang="en-US" sz="600" b="1" dirty="0"/>
              </a:p>
            </p:txBody>
          </p:sp>
          <p:sp>
            <p:nvSpPr>
              <p:cNvPr id="21" name="TextBox 44"/>
              <p:cNvSpPr txBox="1">
                <a:spLocks noChangeArrowheads="1"/>
              </p:cNvSpPr>
              <p:nvPr/>
            </p:nvSpPr>
            <p:spPr bwMode="auto">
              <a:xfrm>
                <a:off x="3429437" y="5095875"/>
                <a:ext cx="2757486" cy="246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000" b="1" dirty="0"/>
                  <a:t>1x10^8 </a:t>
                </a:r>
                <a:r>
                  <a:rPr lang="en-US" sz="1000" b="1" dirty="0" err="1"/>
                  <a:t>cfu</a:t>
                </a:r>
                <a:r>
                  <a:rPr lang="en-US" sz="1000" b="1" dirty="0"/>
                  <a:t>         3x10^8 </a:t>
                </a:r>
                <a:r>
                  <a:rPr lang="en-US" sz="1000" b="1" dirty="0" err="1"/>
                  <a:t>cfu</a:t>
                </a:r>
                <a:r>
                  <a:rPr lang="en-US" sz="1000" b="1" dirty="0"/>
                  <a:t>	  1x10^9 </a:t>
                </a:r>
                <a:r>
                  <a:rPr lang="en-US" sz="1000" b="1" dirty="0" err="1"/>
                  <a:t>cfu</a:t>
                </a:r>
                <a:endParaRPr lang="en-US" sz="1000" b="1" dirty="0"/>
              </a:p>
            </p:txBody>
          </p:sp>
          <p:cxnSp>
            <p:nvCxnSpPr>
              <p:cNvPr id="29" name="Straight Connector 28"/>
              <p:cNvCxnSpPr/>
              <p:nvPr/>
            </p:nvCxnSpPr>
            <p:spPr>
              <a:xfrm rot="5400000" flipH="1" flipV="1">
                <a:off x="2726747" y="3848184"/>
                <a:ext cx="297194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 flipH="1" flipV="1">
                <a:off x="3571021" y="3848184"/>
                <a:ext cx="2971949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54"/>
              <p:cNvSpPr txBox="1">
                <a:spLocks noChangeArrowheads="1"/>
              </p:cNvSpPr>
              <p:nvPr/>
            </p:nvSpPr>
            <p:spPr bwMode="auto">
              <a:xfrm>
                <a:off x="2676525" y="4762500"/>
                <a:ext cx="614271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b="1" dirty="0"/>
                  <a:t>Patient #</a:t>
                </a:r>
              </a:p>
            </p:txBody>
          </p:sp>
          <p:sp>
            <p:nvSpPr>
              <p:cNvPr id="32" name="TextBox 55"/>
              <p:cNvSpPr txBox="1">
                <a:spLocks noChangeArrowheads="1"/>
              </p:cNvSpPr>
              <p:nvPr/>
            </p:nvSpPr>
            <p:spPr bwMode="auto">
              <a:xfrm>
                <a:off x="2743200" y="5105400"/>
                <a:ext cx="436338" cy="2154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800" b="1"/>
                  <a:t>Dose</a:t>
                </a:r>
              </a:p>
            </p:txBody>
          </p:sp>
        </p:grpSp>
        <p:sp>
          <p:nvSpPr>
            <p:cNvPr id="7" name="TextBox 58"/>
            <p:cNvSpPr txBox="1">
              <a:spLocks noChangeArrowheads="1"/>
            </p:cNvSpPr>
            <p:nvPr/>
          </p:nvSpPr>
          <p:spPr bwMode="auto">
            <a:xfrm>
              <a:off x="762000" y="1371600"/>
              <a:ext cx="2645468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 dirty="0" smtClean="0"/>
                <a:t>CEF-Specific T Cell Responses</a:t>
              </a:r>
              <a:endParaRPr lang="en-US" sz="1600" b="1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3442" y="4451350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828800" y="4452938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170044" y="4459940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3293926" y="4452938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604592" y="4452938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778321" y="4440382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247326" y="4440382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328079" y="4440382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607121" y="4440382"/>
              <a:ext cx="228600" cy="2286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b="1"/>
            </a:p>
          </p:txBody>
        </p:sp>
      </p:grp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4941745" y="1728787"/>
          <a:ext cx="3648075" cy="2690813"/>
        </p:xfrm>
        <a:graphic>
          <a:graphicData uri="http://schemas.openxmlformats.org/presentationml/2006/ole">
            <p:oleObj spid="_x0000_s1027" name="Prism 5" r:id="rId4" imgW="3648240" imgH="2691360" progId="Prism5.Document">
              <p:embed/>
            </p:oleObj>
          </a:graphicData>
        </a:graphic>
      </p:graphicFrame>
      <p:sp>
        <p:nvSpPr>
          <p:cNvPr id="40" name="Rectangle 39"/>
          <p:cNvSpPr/>
          <p:nvPr/>
        </p:nvSpPr>
        <p:spPr bwMode="auto">
          <a:xfrm>
            <a:off x="4953000" y="4419600"/>
            <a:ext cx="3581400" cy="304800"/>
          </a:xfrm>
          <a:prstGeom prst="rect">
            <a:avLst/>
          </a:prstGeom>
          <a:solidFill>
            <a:schemeClr val="accent1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/>
          </a:p>
        </p:txBody>
      </p:sp>
      <p:sp>
        <p:nvSpPr>
          <p:cNvPr id="43" name="Rectangle 42"/>
          <p:cNvSpPr/>
          <p:nvPr/>
        </p:nvSpPr>
        <p:spPr bwMode="auto">
          <a:xfrm>
            <a:off x="4953000" y="4800600"/>
            <a:ext cx="3581400" cy="228600"/>
          </a:xfrm>
          <a:prstGeom prst="rect">
            <a:avLst/>
          </a:prstGeom>
          <a:solidFill>
            <a:schemeClr val="accent3">
              <a:lumMod val="75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dirty="0"/>
          </a:p>
        </p:txBody>
      </p:sp>
      <p:sp>
        <p:nvSpPr>
          <p:cNvPr id="44" name="TextBox 58"/>
          <p:cNvSpPr txBox="1">
            <a:spLocks noChangeArrowheads="1"/>
          </p:cNvSpPr>
          <p:nvPr/>
        </p:nvSpPr>
        <p:spPr bwMode="auto">
          <a:xfrm>
            <a:off x="5507932" y="1371600"/>
            <a:ext cx="264546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 smtClean="0"/>
              <a:t>CEF-Specific T Cell Responses</a:t>
            </a:r>
            <a:endParaRPr lang="en-US" sz="16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381000" y="106680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</a:t>
            </a:r>
            <a:endParaRPr lang="en-US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841442" y="1073428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B</a:t>
            </a:r>
            <a:endParaRPr lang="en-US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62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Office Theme</vt:lpstr>
      <vt:lpstr>Prism Project</vt:lpstr>
      <vt:lpstr>Prism 5</vt:lpstr>
      <vt:lpstr>Slide 1</vt:lpstr>
    </vt:vector>
  </TitlesOfParts>
  <Company>Johns Hopkins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dle2</dc:creator>
  <cp:lastModifiedBy>Bill Fox</cp:lastModifiedBy>
  <cp:revision>9</cp:revision>
  <dcterms:created xsi:type="dcterms:W3CDTF">2010-12-15T21:26:21Z</dcterms:created>
  <dcterms:modified xsi:type="dcterms:W3CDTF">2011-08-17T14:52:40Z</dcterms:modified>
</cp:coreProperties>
</file>