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3"/>
  </p:notesMasterIdLst>
  <p:sldIdLst>
    <p:sldId id="281" r:id="rId2"/>
  </p:sldIdLst>
  <p:sldSz cx="6553200" cy="9253538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굴림" pitchFamily="34" charset="-127"/>
        <a:ea typeface="굴림" pitchFamily="34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12" y="162"/>
      </p:cViewPr>
      <p:guideLst>
        <p:guide orient="horz" pos="2915"/>
        <p:guide pos="2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135F2-5254-47D9-B016-7297C39C27B0}" type="datetimeFigureOut">
              <a:rPr lang="ko-KR" altLang="en-US" smtClean="0"/>
              <a:pPr/>
              <a:t>2011-11-20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685800"/>
            <a:ext cx="2428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B5F6F-814B-489C-90AF-8DC291C1CDE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2125" y="2874963"/>
            <a:ext cx="5568950" cy="1982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2663" y="5243513"/>
            <a:ext cx="4587875" cy="2365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C4DB9-6E17-44EE-AC0B-465EB968B3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E950E-B407-43A5-881B-36B9CB11B31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51388" y="371475"/>
            <a:ext cx="1474787" cy="78946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7025" y="371475"/>
            <a:ext cx="4271963" cy="78946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7D0AE-4450-4887-9BA2-8559AD5C904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27025" y="371475"/>
            <a:ext cx="5899150" cy="7894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49CE7-708E-4DD0-8197-557CDA2282C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722A1-339D-45BB-9772-54FEE284B2E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525" y="5946775"/>
            <a:ext cx="5570538" cy="18367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7525" y="3922713"/>
            <a:ext cx="5570538" cy="20240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6E39A-5662-4B65-AE82-80EE42CDD1A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7025" y="2159000"/>
            <a:ext cx="2873375" cy="6107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2800" y="2159000"/>
            <a:ext cx="2873375" cy="6107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79720-58B4-47FD-ABA2-5D88E0134F4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25" y="369888"/>
            <a:ext cx="5899150" cy="15430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025" y="2071688"/>
            <a:ext cx="2895600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025" y="2935288"/>
            <a:ext cx="2895600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28988" y="2071688"/>
            <a:ext cx="2897187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28988" y="2935288"/>
            <a:ext cx="2897187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94B7A-6E7D-4553-B759-D4CA291C1FF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9C6BA-F002-4B55-8A7E-0348E70D4BE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A79B2-2D56-4AD0-9A1B-306CCEC8138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25" y="368300"/>
            <a:ext cx="2155825" cy="1568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2225" y="368300"/>
            <a:ext cx="3663950" cy="7897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7025" y="1936750"/>
            <a:ext cx="2155825" cy="6329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F6999-22D8-4F81-BA8B-0AB52C9DC5A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6477000"/>
            <a:ext cx="3932237" cy="765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84288" y="827088"/>
            <a:ext cx="3932237" cy="55514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4288" y="7242175"/>
            <a:ext cx="3932237" cy="1085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69F5C-0B9A-4BAE-A28E-40A4EECB59D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7025" y="371475"/>
            <a:ext cx="5899150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10" tIns="43105" rIns="86210" bIns="431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7025" y="2159000"/>
            <a:ext cx="5899150" cy="610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025" y="8426450"/>
            <a:ext cx="15303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38375" y="8426450"/>
            <a:ext cx="20764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95825" y="8426450"/>
            <a:ext cx="15303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0" tIns="43105" rIns="86210" bIns="43105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A3676B18-0482-4ECA-B7C5-8457549728A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862013" rtl="0" eaLnBrk="0" fontAlgn="base" latinLnBrk="1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62013" rtl="0" eaLnBrk="0" fontAlgn="base" latinLnBrk="1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defTabSz="862013" rtl="0" eaLnBrk="0" fontAlgn="base" latinLnBrk="1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defTabSz="862013" rtl="0" eaLnBrk="0" fontAlgn="base" latinLnBrk="1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defTabSz="862013" rtl="0" eaLnBrk="0" fontAlgn="base" latinLnBrk="1" hangingPunct="0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defTabSz="862013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defTabSz="862013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defTabSz="862013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defTabSz="862013" rtl="0" fontAlgn="base" latinLnBrk="1">
        <a:spcBef>
          <a:spcPct val="0"/>
        </a:spcBef>
        <a:spcAft>
          <a:spcPct val="0"/>
        </a:spcAft>
        <a:defRPr kumimoji="1" sz="41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23850" indent="-323850" algn="l" defTabSz="862013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700088" indent="-268288" algn="l" defTabSz="862013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77913" indent="-215900" algn="l" defTabSz="862013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300">
          <a:solidFill>
            <a:schemeClr val="tx1"/>
          </a:solidFill>
          <a:latin typeface="+mn-lt"/>
          <a:ea typeface="+mn-ea"/>
        </a:defRPr>
      </a:lvl3pPr>
      <a:lvl4pPr marL="1508125" indent="-214313" algn="l" defTabSz="862013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39925" indent="-215900" algn="l" defTabSz="862013" rtl="0" eaLnBrk="0" fontAlgn="base" latinLnBrk="1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397125" indent="-215900" algn="l" defTabSz="862013" rtl="0" fontAlgn="base" latinLnBrk="1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54325" indent="-215900" algn="l" defTabSz="862013" rtl="0" fontAlgn="base" latinLnBrk="1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311525" indent="-215900" algn="l" defTabSz="862013" rtl="0" fontAlgn="base" latinLnBrk="1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68725" indent="-215900" algn="l" defTabSz="862013" rtl="0" fontAlgn="base" latinLnBrk="1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9"/>
          <p:cNvGrpSpPr>
            <a:grpSpLocks/>
          </p:cNvGrpSpPr>
          <p:nvPr/>
        </p:nvGrpSpPr>
        <p:grpSpPr bwMode="auto">
          <a:xfrm>
            <a:off x="1188368" y="1530425"/>
            <a:ext cx="4354512" cy="3563938"/>
            <a:chOff x="1370013" y="1349375"/>
            <a:chExt cx="4354512" cy="3564608"/>
          </a:xfrm>
        </p:grpSpPr>
        <p:sp>
          <p:nvSpPr>
            <p:cNvPr id="16388" name="Text Box 7"/>
            <p:cNvSpPr txBox="1">
              <a:spLocks noChangeArrowheads="1"/>
            </p:cNvSpPr>
            <p:nvPr/>
          </p:nvSpPr>
          <p:spPr bwMode="auto">
            <a:xfrm rot="10800000">
              <a:off x="1370013" y="1349375"/>
              <a:ext cx="549275" cy="316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spAutoFit/>
            </a:bodyPr>
            <a:lstStyle/>
            <a:p>
              <a:pPr algn="ctr" defTabSz="1279525" latinLnBrk="0">
                <a:spcBef>
                  <a:spcPct val="50000"/>
                </a:spcBef>
              </a:pPr>
              <a:r>
                <a:rPr kumimoji="0" lang="en-US" altLang="ko-KR" sz="2400" b="1">
                  <a:latin typeface="Times New Roman" pitchFamily="18" charset="0"/>
                  <a:ea typeface="SimSun" pitchFamily="2" charset="-122"/>
                </a:rPr>
                <a:t>Absorbance (254 nm)</a:t>
              </a:r>
            </a:p>
          </p:txBody>
        </p:sp>
        <p:pic>
          <p:nvPicPr>
            <p:cNvPr id="16389" name="그림 1"/>
            <p:cNvPicPr>
              <a:picLocks noChangeAspect="1" noChangeArrowheads="1"/>
            </p:cNvPicPr>
            <p:nvPr/>
          </p:nvPicPr>
          <p:blipFill>
            <a:blip r:embed="rId2" cstate="print"/>
            <a:srcRect b="5669"/>
            <a:stretch>
              <a:fillRect/>
            </a:stretch>
          </p:blipFill>
          <p:spPr bwMode="auto">
            <a:xfrm>
              <a:off x="1798638" y="1438275"/>
              <a:ext cx="3598862" cy="2969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0" name="Text Box 8"/>
            <p:cNvSpPr txBox="1">
              <a:spLocks noChangeArrowheads="1"/>
            </p:cNvSpPr>
            <p:nvPr/>
          </p:nvSpPr>
          <p:spPr bwMode="auto">
            <a:xfrm>
              <a:off x="2628900" y="4639345"/>
              <a:ext cx="22098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279525" latinLnBrk="0">
                <a:spcBef>
                  <a:spcPct val="50000"/>
                </a:spcBef>
              </a:pPr>
              <a:r>
                <a:rPr kumimoji="0" lang="en-US" altLang="ko-KR" sz="1200" b="1">
                  <a:latin typeface="Times New Roman" pitchFamily="18" charset="0"/>
                  <a:ea typeface="SimSun" pitchFamily="2" charset="-122"/>
                </a:rPr>
                <a:t>Time (min)</a:t>
              </a:r>
            </a:p>
          </p:txBody>
        </p:sp>
        <p:sp>
          <p:nvSpPr>
            <p:cNvPr id="16391" name="Text Box 10"/>
            <p:cNvSpPr txBox="1">
              <a:spLocks noChangeArrowheads="1"/>
            </p:cNvSpPr>
            <p:nvPr/>
          </p:nvSpPr>
          <p:spPr bwMode="auto">
            <a:xfrm>
              <a:off x="1908175" y="4410745"/>
              <a:ext cx="3816350" cy="260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1279525" latinLnBrk="0">
                <a:spcBef>
                  <a:spcPct val="50000"/>
                </a:spcBef>
              </a:pPr>
              <a:r>
                <a:rPr kumimoji="0" lang="en-US" altLang="ko-KR" sz="1100" b="1">
                  <a:latin typeface="Times New Roman" pitchFamily="18" charset="0"/>
                  <a:ea typeface="SimSun" pitchFamily="2" charset="-122"/>
                </a:rPr>
                <a:t>0.00    3.00    6.00    9.00    12.00  15.00  18.00  21.00  24.00</a:t>
              </a:r>
            </a:p>
          </p:txBody>
        </p:sp>
      </p:grpSp>
      <p:sp>
        <p:nvSpPr>
          <p:cNvPr id="16387" name="Text Box 11"/>
          <p:cNvSpPr txBox="1">
            <a:spLocks noChangeArrowheads="1"/>
          </p:cNvSpPr>
          <p:nvPr/>
        </p:nvSpPr>
        <p:spPr bwMode="auto">
          <a:xfrm>
            <a:off x="180256" y="450305"/>
            <a:ext cx="4826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62013">
              <a:spcBef>
                <a:spcPct val="50000"/>
              </a:spcBef>
            </a:pPr>
            <a:r>
              <a:rPr lang="en-US" altLang="ko-KR" sz="2400" b="1" dirty="0" smtClean="0">
                <a:latin typeface="Times New Roman" pitchFamily="18" charset="0"/>
              </a:rPr>
              <a:t>Additional file 1</a:t>
            </a:r>
            <a:endParaRPr lang="en-US" altLang="ko-KR" sz="2400" b="1" dirty="0">
              <a:latin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6496" y="5202833"/>
            <a:ext cx="6336704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Additional file 1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Chromatogram of constituents from SM extracts by HPLC analysis. Peaks: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Tanshinone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IIA and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cryptotanshinone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. Conditions: column (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Grom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Sil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120 ODS-5 ST column, 250 X 4 mm I.D., 5 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PalatinoLTStd-Roman" charset="-127"/>
                <a:cs typeface="Times New Roman" pitchFamily="18" charset="0"/>
              </a:rPr>
              <a:t>µ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m particle size) in gradient mode; mobile phase: composed of methanol/water (80:20 v/v) containing 0.5 % acetic acid; flow-rate: 0.5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mL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/min; detection at 254 nm. The retention time for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Cryptotanshinone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and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Tanshinone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IIA was 14.8 and 21.6 min. The content of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Tanshinone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IIA and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Cryptotanshinone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in </a:t>
            </a:r>
            <a:r>
              <a:rPr kumimoji="1" lang="en-US" altLang="ko-KR" sz="11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Salvia </a:t>
            </a:r>
            <a:r>
              <a:rPr kumimoji="1" lang="en-US" altLang="ko-KR" sz="11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Miltiorrhiza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 was 106.56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PalatinoLTStd-Roman" charset="-127"/>
                <a:cs typeface="Times New Roman" pitchFamily="18" charset="0"/>
              </a:rPr>
              <a:t>µ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g/10mg (1.07%) and 109.655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PalatinoLTStd-Roman" charset="-127"/>
                <a:cs typeface="Times New Roman" pitchFamily="18" charset="0"/>
              </a:rPr>
              <a:t>µ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바탕" pitchFamily="18" charset="-127"/>
                <a:ea typeface="PalatinoLTStd-Roman" charset="-127"/>
                <a:cs typeface="Times New Roman" pitchFamily="18" charset="0"/>
              </a:rPr>
              <a:t>g/10mg (1.10%).</a:t>
            </a:r>
            <a:endParaRPr kumimoji="1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2013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62013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ko-KR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1243</TotalTime>
  <Words>127</Words>
  <Application>Microsoft Office PowerPoint</Application>
  <PresentationFormat>사용자 지정</PresentationFormat>
  <Paragraphs>5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기본 디자인</vt:lpstr>
      <vt:lpstr>슬라이드 1</vt:lpstr>
    </vt:vector>
  </TitlesOfParts>
  <Company>default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default</dc:creator>
  <cp:lastModifiedBy>default</cp:lastModifiedBy>
  <cp:revision>52</cp:revision>
  <dcterms:created xsi:type="dcterms:W3CDTF">2011-06-19T18:56:59Z</dcterms:created>
  <dcterms:modified xsi:type="dcterms:W3CDTF">2011-11-20T00:15:36Z</dcterms:modified>
</cp:coreProperties>
</file>