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"/>
  </p:notesMasterIdLst>
  <p:sldIdLst>
    <p:sldId id="285" r:id="rId2"/>
  </p:sldIdLst>
  <p:sldSz cx="6553200" cy="9253538"/>
  <p:notesSz cx="6858000" cy="914400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12" y="162"/>
      </p:cViewPr>
      <p:guideLst>
        <p:guide orient="horz" pos="2915"/>
        <p:guide pos="2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135F2-5254-47D9-B016-7297C39C27B0}" type="datetimeFigureOut">
              <a:rPr lang="ko-KR" altLang="en-US" smtClean="0"/>
              <a:pPr/>
              <a:t>2011-11-20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685800"/>
            <a:ext cx="2428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B5F6F-814B-489C-90AF-8DC291C1CDE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2125" y="2874963"/>
            <a:ext cx="5568950" cy="1982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2663" y="5243513"/>
            <a:ext cx="4587875" cy="2365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C4DB9-6E17-44EE-AC0B-465EB968B3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E950E-B407-43A5-881B-36B9CB11B3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51388" y="371475"/>
            <a:ext cx="1474787" cy="78946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025" y="371475"/>
            <a:ext cx="4271963" cy="78946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7D0AE-4450-4887-9BA2-8559AD5C904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27025" y="371475"/>
            <a:ext cx="5899150" cy="7894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49CE7-708E-4DD0-8197-557CDA2282C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722A1-339D-45BB-9772-54FEE284B2E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5946775"/>
            <a:ext cx="5570538" cy="18367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7525" y="3922713"/>
            <a:ext cx="5570538" cy="20240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6E39A-5662-4B65-AE82-80EE42CDD1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7025" y="2159000"/>
            <a:ext cx="2873375" cy="6107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2800" y="2159000"/>
            <a:ext cx="2873375" cy="6107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79720-58B4-47FD-ABA2-5D88E0134F4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25" y="369888"/>
            <a:ext cx="5899150" cy="15430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025" y="2071688"/>
            <a:ext cx="2895600" cy="863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025" y="2935288"/>
            <a:ext cx="2895600" cy="533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28988" y="2071688"/>
            <a:ext cx="2897187" cy="863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28988" y="2935288"/>
            <a:ext cx="2897187" cy="533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94B7A-6E7D-4553-B759-D4CA291C1FF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9C6BA-F002-4B55-8A7E-0348E70D4BE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A79B2-2D56-4AD0-9A1B-306CCEC8138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25" y="368300"/>
            <a:ext cx="2155825" cy="1568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2225" y="368300"/>
            <a:ext cx="3663950" cy="7897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7025" y="1936750"/>
            <a:ext cx="2155825" cy="6329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F6999-22D8-4F81-BA8B-0AB52C9DC5A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288" y="6477000"/>
            <a:ext cx="3932237" cy="765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84288" y="827088"/>
            <a:ext cx="3932237" cy="55514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4288" y="7242175"/>
            <a:ext cx="3932237" cy="1085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69F5C-0B9A-4BAE-A28E-40A4EECB59D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7025" y="371475"/>
            <a:ext cx="5899150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10" tIns="43105" rIns="86210" bIns="431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7025" y="2159000"/>
            <a:ext cx="5899150" cy="610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7025" y="8426450"/>
            <a:ext cx="15303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8375" y="8426450"/>
            <a:ext cx="20764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95825" y="8426450"/>
            <a:ext cx="15303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A3676B18-0482-4ECA-B7C5-8457549728A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862013" rtl="0" eaLnBrk="0" fontAlgn="base" latinLnBrk="1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62013" rtl="0" eaLnBrk="0" fontAlgn="base" latinLnBrk="1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862013" rtl="0" eaLnBrk="0" fontAlgn="base" latinLnBrk="1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862013" rtl="0" eaLnBrk="0" fontAlgn="base" latinLnBrk="1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862013" rtl="0" eaLnBrk="0" fontAlgn="base" latinLnBrk="1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862013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862013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862013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862013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23850" indent="-323850" algn="l" defTabSz="862013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700088" indent="-268288" algn="l" defTabSz="862013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77913" indent="-215900" algn="l" defTabSz="862013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</a:defRPr>
      </a:lvl3pPr>
      <a:lvl4pPr marL="1508125" indent="-214313" algn="l" defTabSz="862013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39925" indent="-215900" algn="l" defTabSz="862013" rtl="0" eaLnBrk="0" fontAlgn="base" latinLnBrk="1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397125" indent="-215900" algn="l" defTabSz="862013" rtl="0" fontAlgn="base" latinLnBrk="1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54325" indent="-215900" algn="l" defTabSz="862013" rtl="0" fontAlgn="base" latinLnBrk="1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311525" indent="-215900" algn="l" defTabSz="862013" rtl="0" fontAlgn="base" latinLnBrk="1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68725" indent="-215900" algn="l" defTabSz="862013" rtl="0" fontAlgn="base" latinLnBrk="1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0" y="306289"/>
            <a:ext cx="39619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62013">
              <a:spcBef>
                <a:spcPct val="50000"/>
              </a:spcBef>
            </a:pPr>
            <a:r>
              <a:rPr lang="en-US" altLang="ko-KR" sz="2400" b="1" dirty="0" smtClean="0">
                <a:latin typeface="Times New Roman" pitchFamily="18" charset="0"/>
              </a:rPr>
              <a:t>  Additional file </a:t>
            </a:r>
            <a:r>
              <a:rPr lang="en-US" altLang="ko-KR" sz="2400" b="1" dirty="0" smtClean="0">
                <a:latin typeface="Times New Roman" pitchFamily="18" charset="0"/>
              </a:rPr>
              <a:t>4</a:t>
            </a:r>
            <a:endParaRPr lang="en-US" altLang="ko-KR" sz="2400" b="1" dirty="0">
              <a:latin typeface="Times New Roman" pitchFamily="18" charset="0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80256" y="1026369"/>
            <a:ext cx="3598862" cy="4268788"/>
            <a:chOff x="-8" y="1104"/>
            <a:chExt cx="4330" cy="4417"/>
          </a:xfrm>
        </p:grpSpPr>
        <p:pic>
          <p:nvPicPr>
            <p:cNvPr id="7" name="Picture 5" descr="navigation for 2d cortical area analysis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8" y="1104"/>
              <a:ext cx="4330" cy="4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1" y="4938"/>
              <a:ext cx="502" cy="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8016" tIns="64008" rIns="128016" bIns="64008">
              <a:spAutoFit/>
            </a:bodyPr>
            <a:lstStyle/>
            <a:p>
              <a:pPr algn="ctr" defTabSz="1279525" latinLnBrk="0">
                <a:spcBef>
                  <a:spcPct val="50000"/>
                </a:spcBef>
              </a:pPr>
              <a:r>
                <a:rPr kumimoji="0" lang="en-US" altLang="ko-KR" sz="2500" b="1">
                  <a:solidFill>
                    <a:schemeClr val="bg1"/>
                  </a:solidFill>
                  <a:latin typeface="Times New Roman" pitchFamily="18" charset="0"/>
                  <a:ea typeface="SimSun" pitchFamily="2" charset="-122"/>
                </a:rPr>
                <a:t>A</a:t>
              </a:r>
            </a:p>
          </p:txBody>
        </p:sp>
      </p:grp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924672" y="4783416"/>
            <a:ext cx="2628528" cy="229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HYmjrE"/>
                <a:cs typeface="Times New Roman" pitchFamily="18" charset="0"/>
              </a:rPr>
              <a:t>Additional </a:t>
            </a:r>
            <a:r>
              <a:rPr kumimoji="1" lang="en-US" altLang="zh-CN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HYmjrE"/>
                <a:cs typeface="Times New Roman" pitchFamily="18" charset="0"/>
              </a:rPr>
              <a:t>file </a:t>
            </a:r>
            <a:r>
              <a:rPr lang="en-US" altLang="zh-CN" sz="1100" b="1" smtClean="0">
                <a:latin typeface="바탕" pitchFamily="18" charset="-127"/>
                <a:ea typeface="HYmjrE"/>
                <a:cs typeface="Times New Roman" pitchFamily="18" charset="0"/>
              </a:rPr>
              <a:t>4</a:t>
            </a:r>
            <a:r>
              <a:rPr kumimoji="1" lang="en-US" altLang="ko-K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Coronal image of proximal-medial tibia taken </a:t>
            </a:r>
            <a:r>
              <a:rPr kumimoji="1" lang="en-US" altLang="ko-KR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ex vivo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by μ-CT. A. Set distal growth plate as reference level and 8 mm distal from distal growth plate as cortical area analysis cut level; B. related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tran</a:t>
            </a:r>
            <a:r>
              <a:rPr kumimoji="1" lang="en-US" altLang="zh-CN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s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axial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image of </a:t>
            </a:r>
            <a:r>
              <a:rPr kumimoji="1" lang="en-US" altLang="ko-KR" sz="1100" b="0" i="0" u="none" strike="noStrike" cap="none" normalizeH="0" baseline="0" dirty="0" err="1" smtClean="0" bmk="OLE_LINK2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tibial</a:t>
            </a:r>
            <a:r>
              <a:rPr kumimoji="1" lang="en-US" altLang="ko-KR" sz="1100" b="0" i="0" u="none" strike="noStrike" cap="none" normalizeH="0" baseline="0" dirty="0" smtClean="0" bmk="OLE_LINK2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</a:t>
            </a:r>
            <a:r>
              <a:rPr kumimoji="1" lang="en-US" altLang="ko-KR" sz="1100" b="0" i="0" u="none" strike="noStrike" cap="none" normalizeH="0" baseline="0" dirty="0" err="1" smtClean="0" bmk="OLE_LINK2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diaphysis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. C. Set distal growth plate as reference level and from the 1 mm distal to the distal growth plate to height of 2 mm region was used to evaluate </a:t>
            </a:r>
            <a:r>
              <a:rPr kumimoji="1" lang="en-US" altLang="zh-CN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t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rabecular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microstructural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properties of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metaphysis</a:t>
            </a:r>
            <a:r>
              <a:rPr kumimoji="1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of tibia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.</a:t>
            </a: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3852664" y="1314401"/>
            <a:ext cx="2808407" cy="3231332"/>
            <a:chOff x="567" y="465"/>
            <a:chExt cx="2456" cy="2353"/>
          </a:xfrm>
        </p:grpSpPr>
        <p:pic>
          <p:nvPicPr>
            <p:cNvPr id="11" name="Picture 6" descr="cortial area analysis imag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7" y="465"/>
              <a:ext cx="2267" cy="2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AutoShape 7"/>
            <p:cNvSpPr>
              <a:spLocks noChangeArrowheads="1"/>
            </p:cNvSpPr>
            <p:nvPr/>
          </p:nvSpPr>
          <p:spPr bwMode="auto">
            <a:xfrm>
              <a:off x="642" y="1951"/>
              <a:ext cx="807" cy="419"/>
            </a:xfrm>
            <a:prstGeom prst="wedgeRoundRectCallout">
              <a:avLst>
                <a:gd name="adj1" fmla="val 37356"/>
                <a:gd name="adj2" fmla="val -155014"/>
                <a:gd name="adj3" fmla="val 16667"/>
              </a:avLst>
            </a:prstGeom>
            <a:noFill/>
            <a:ln w="28575">
              <a:solidFill>
                <a:srgbClr val="808080"/>
              </a:solidFill>
              <a:miter lim="800000"/>
              <a:headEnd/>
              <a:tailEnd/>
            </a:ln>
          </p:spPr>
          <p:txBody>
            <a:bodyPr lIns="128016" tIns="64008" rIns="128016" bIns="64008"/>
            <a:lstStyle/>
            <a:p>
              <a:pPr algn="ctr" defTabSz="1279525" latinLnBrk="0"/>
              <a:r>
                <a:rPr kumimoji="0" lang="en-US" altLang="ko-KR" sz="1200" b="1" dirty="0">
                  <a:solidFill>
                    <a:schemeClr val="bg1"/>
                  </a:solidFill>
                  <a:latin typeface="Times New Roman" pitchFamily="18" charset="0"/>
                  <a:ea typeface="SimSun" pitchFamily="2" charset="-122"/>
                </a:rPr>
                <a:t>Cortical bone of </a:t>
              </a:r>
              <a:r>
                <a:rPr kumimoji="0" lang="en-US" altLang="ko-KR" sz="1200" b="1" dirty="0" err="1">
                  <a:solidFill>
                    <a:schemeClr val="bg1"/>
                  </a:solidFill>
                  <a:latin typeface="Times New Roman" pitchFamily="18" charset="0"/>
                  <a:ea typeface="SimSun" pitchFamily="2" charset="-122"/>
                </a:rPr>
                <a:t>tibial</a:t>
              </a:r>
              <a:r>
                <a:rPr kumimoji="0" lang="en-US" altLang="ko-KR" sz="1200" b="1" dirty="0">
                  <a:solidFill>
                    <a:schemeClr val="bg1"/>
                  </a:solidFill>
                  <a:latin typeface="Times New Roman" pitchFamily="18" charset="0"/>
                  <a:ea typeface="SimSun" pitchFamily="2" charset="-122"/>
                </a:rPr>
                <a:t> shaft</a:t>
              </a:r>
            </a:p>
          </p:txBody>
        </p:sp>
        <p:sp>
          <p:nvSpPr>
            <p:cNvPr id="13" name="AutoShape 8"/>
            <p:cNvSpPr>
              <a:spLocks noChangeArrowheads="1"/>
            </p:cNvSpPr>
            <p:nvPr/>
          </p:nvSpPr>
          <p:spPr bwMode="auto">
            <a:xfrm>
              <a:off x="2154" y="2189"/>
              <a:ext cx="869" cy="445"/>
            </a:xfrm>
            <a:prstGeom prst="wedgeRoundRectCallout">
              <a:avLst>
                <a:gd name="adj1" fmla="val -107329"/>
                <a:gd name="adj2" fmla="val -229861"/>
                <a:gd name="adj3" fmla="val 16667"/>
              </a:avLst>
            </a:prstGeom>
            <a:noFill/>
            <a:ln w="2857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lIns="128016" tIns="64008" rIns="128016" bIns="64008"/>
            <a:lstStyle/>
            <a:p>
              <a:pPr algn="ctr" defTabSz="1279525" latinLnBrk="0"/>
              <a:r>
                <a:rPr kumimoji="0" lang="en-US" altLang="ko-KR" sz="1200" b="1">
                  <a:solidFill>
                    <a:schemeClr val="bg1"/>
                  </a:solidFill>
                  <a:latin typeface="Times New Roman" pitchFamily="18" charset="0"/>
                  <a:ea typeface="SimSun" pitchFamily="2" charset="-122"/>
                </a:rPr>
                <a:t>Cavum medullare ossium </a:t>
              </a:r>
            </a:p>
          </p:txBody>
        </p:sp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617" y="2477"/>
              <a:ext cx="227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8016" tIns="64008" rIns="128016" bIns="64008">
              <a:spAutoFit/>
            </a:bodyPr>
            <a:lstStyle/>
            <a:p>
              <a:pPr algn="ctr" defTabSz="1279525" latinLnBrk="0">
                <a:spcBef>
                  <a:spcPct val="50000"/>
                </a:spcBef>
              </a:pPr>
              <a:r>
                <a:rPr kumimoji="0" lang="en-US" altLang="zh-CN" sz="2500" b="1">
                  <a:solidFill>
                    <a:schemeClr val="bg1"/>
                  </a:solidFill>
                  <a:latin typeface="Times New Roman" pitchFamily="18" charset="0"/>
                  <a:ea typeface="SimSun" pitchFamily="2" charset="-122"/>
                </a:rPr>
                <a:t>B</a:t>
              </a:r>
            </a:p>
          </p:txBody>
        </p:sp>
      </p:grpSp>
      <p:grpSp>
        <p:nvGrpSpPr>
          <p:cNvPr id="15" name="Group 4"/>
          <p:cNvGrpSpPr>
            <a:grpSpLocks/>
          </p:cNvGrpSpPr>
          <p:nvPr/>
        </p:nvGrpSpPr>
        <p:grpSpPr bwMode="auto">
          <a:xfrm>
            <a:off x="180256" y="5346849"/>
            <a:ext cx="3598862" cy="4102869"/>
            <a:chOff x="-10" y="3321"/>
            <a:chExt cx="2166" cy="2209"/>
          </a:xfrm>
        </p:grpSpPr>
        <p:pic>
          <p:nvPicPr>
            <p:cNvPr id="16" name="Picture 5" descr="navigation for 3d analysi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0" y="3321"/>
              <a:ext cx="2166" cy="2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1" y="5282"/>
              <a:ext cx="249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8016" tIns="64008" rIns="128016" bIns="64008">
              <a:spAutoFit/>
            </a:bodyPr>
            <a:lstStyle/>
            <a:p>
              <a:pPr algn="ctr" defTabSz="1279525" latinLnBrk="0">
                <a:spcBef>
                  <a:spcPct val="50000"/>
                </a:spcBef>
              </a:pPr>
              <a:r>
                <a:rPr kumimoji="0" lang="en-US" altLang="ko-KR" sz="2500" b="1">
                  <a:solidFill>
                    <a:schemeClr val="bg1"/>
                  </a:solidFill>
                  <a:latin typeface="Times New Roman" pitchFamily="18" charset="0"/>
                  <a:ea typeface="SimSun" pitchFamily="2" charset="-122"/>
                </a:rPr>
                <a:t>C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2013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2013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</TotalTime>
  <Words>100</Words>
  <Application>Microsoft Office PowerPoint</Application>
  <PresentationFormat>사용자 지정</PresentationFormat>
  <Paragraphs>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기본 디자인</vt:lpstr>
      <vt:lpstr>슬라이드 1</vt:lpstr>
    </vt:vector>
  </TitlesOfParts>
  <Company>default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default</dc:creator>
  <cp:lastModifiedBy>default</cp:lastModifiedBy>
  <cp:revision>53</cp:revision>
  <dcterms:created xsi:type="dcterms:W3CDTF">2011-06-19T18:56:59Z</dcterms:created>
  <dcterms:modified xsi:type="dcterms:W3CDTF">2011-11-20T00:28:29Z</dcterms:modified>
</cp:coreProperties>
</file>