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6" y="-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runqiangchen:Desktop:%20Fat%20pad%20BMK1%204T1%20metastasis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runqiangchen:Desktop:%20Fat%20pad%20weight%20BMK1%204T1%20metastasis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588227691127899"/>
          <c:y val="0.119760741662835"/>
          <c:w val="0.86176408708346197"/>
          <c:h val="0.7664687466421450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0000"/>
            </a:solidFill>
            <a:ln w="3175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5.2915026221291814</c:v>
                  </c:pt>
                  <c:pt idx="2">
                    <c:v>6</c:v>
                  </c:pt>
                  <c:pt idx="3">
                    <c:v>2.51661147842358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5.2915026221291814</c:v>
                  </c:pt>
                  <c:pt idx="2">
                    <c:v>6</c:v>
                  </c:pt>
                  <c:pt idx="3">
                    <c:v>2.51661147842358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Sheet1!$A$6:$A$9</c:f>
              <c:strCache>
                <c:ptCount val="4"/>
                <c:pt idx="0">
                  <c:v>DMEM</c:v>
                </c:pt>
                <c:pt idx="1">
                  <c:v>Mock</c:v>
                </c:pt>
                <c:pt idx="2">
                  <c:v>shCont</c:v>
                </c:pt>
                <c:pt idx="3">
                  <c:v>shBMK1</c:v>
                </c:pt>
              </c:strCache>
            </c:strRef>
          </c:cat>
          <c:val>
            <c:numRef>
              <c:f>Sheet1!$B$6:$B$9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26</c:v>
                </c:pt>
                <c:pt idx="3">
                  <c:v>14.66666666666667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1421824"/>
        <c:axId val="191554688"/>
      </c:barChart>
      <c:catAx>
        <c:axId val="19142182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crossAx val="191554688"/>
        <c:crosses val="autoZero"/>
        <c:auto val="1"/>
        <c:lblAlgn val="ctr"/>
        <c:lblOffset val="100"/>
        <c:tickMarkSkip val="1"/>
        <c:noMultiLvlLbl val="0"/>
      </c:catAx>
      <c:valAx>
        <c:axId val="191554688"/>
        <c:scaling>
          <c:orientation val="minMax"/>
          <c:max val="60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91421824"/>
        <c:crosses val="autoZero"/>
        <c:crossBetween val="between"/>
        <c:majorUnit val="20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588227691127899"/>
          <c:y val="0.119760741662835"/>
          <c:w val="0.86176408708346197"/>
          <c:h val="0.7664687466421450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0000"/>
            </a:solidFill>
            <a:ln w="3175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0.152752523165194</c:v>
                  </c:pt>
                  <c:pt idx="2">
                    <c:v>0.104083299973306</c:v>
                  </c:pt>
                  <c:pt idx="3">
                    <c:v>0.115470053837924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0.152752523165194</c:v>
                  </c:pt>
                  <c:pt idx="2">
                    <c:v>0.104083299973306</c:v>
                  </c:pt>
                  <c:pt idx="3">
                    <c:v>0.115470053837924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Sheet1!$A$6:$A$9</c:f>
              <c:strCache>
                <c:ptCount val="4"/>
                <c:pt idx="0">
                  <c:v>DMEM</c:v>
                </c:pt>
                <c:pt idx="1">
                  <c:v>Mock</c:v>
                </c:pt>
                <c:pt idx="2">
                  <c:v>shCont</c:v>
                </c:pt>
                <c:pt idx="3">
                  <c:v>shBMK1</c:v>
                </c:pt>
              </c:strCache>
            </c:strRef>
          </c:cat>
          <c:val>
            <c:numRef>
              <c:f>Sheet1!$B$6:$B$9</c:f>
              <c:numCache>
                <c:formatCode>General</c:formatCode>
                <c:ptCount val="4"/>
                <c:pt idx="0">
                  <c:v>0</c:v>
                </c:pt>
                <c:pt idx="1">
                  <c:v>0.96666666666666701</c:v>
                </c:pt>
                <c:pt idx="2">
                  <c:v>0.91666666666666696</c:v>
                </c:pt>
                <c:pt idx="3">
                  <c:v>0.96666666666666701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2640128"/>
        <c:axId val="192641664"/>
      </c:barChart>
      <c:catAx>
        <c:axId val="192640128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crossAx val="192641664"/>
        <c:crosses val="autoZero"/>
        <c:auto val="1"/>
        <c:lblAlgn val="ctr"/>
        <c:lblOffset val="100"/>
        <c:tickMarkSkip val="1"/>
        <c:noMultiLvlLbl val="0"/>
      </c:catAx>
      <c:valAx>
        <c:axId val="192641664"/>
        <c:scaling>
          <c:orientation val="minMax"/>
          <c:max val="1.2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92640128"/>
        <c:crosses val="autoZero"/>
        <c:crossBetween val="between"/>
        <c:majorUnit val="0.4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3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05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1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3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91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24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7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3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03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538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31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74AAE-F840-455F-97A5-8A1A46F7FA6C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ECB36-DA8B-4B3A-9C70-02DD5346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8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76862"/>
            <a:ext cx="1787525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03662"/>
            <a:ext cx="1787525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376862"/>
            <a:ext cx="1787525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5017148"/>
              </p:ext>
            </p:extLst>
          </p:nvPr>
        </p:nvGraphicFramePr>
        <p:xfrm>
          <a:off x="4876800" y="1274762"/>
          <a:ext cx="4013200" cy="2120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6378788"/>
              </p:ext>
            </p:extLst>
          </p:nvPr>
        </p:nvGraphicFramePr>
        <p:xfrm>
          <a:off x="4876800" y="3941847"/>
          <a:ext cx="4013200" cy="2120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79" name="TextBox 62"/>
          <p:cNvSpPr txBox="1">
            <a:spLocks noChangeArrowheads="1"/>
          </p:cNvSpPr>
          <p:nvPr/>
        </p:nvSpPr>
        <p:spPr bwMode="auto">
          <a:xfrm rot="16200000">
            <a:off x="3728244" y="2253456"/>
            <a:ext cx="21097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600" b="1"/>
              <a:t> </a:t>
            </a:r>
            <a:r>
              <a:rPr lang="en-US" altLang="zh-CN" sz="1600" b="1"/>
              <a:t>N</a:t>
            </a:r>
            <a:r>
              <a:rPr lang="en-US" sz="1600" b="1"/>
              <a:t>umber of nodule</a:t>
            </a:r>
            <a:r>
              <a:rPr lang="en-US" altLang="zh-CN" sz="1600" b="1"/>
              <a:t>s</a:t>
            </a:r>
            <a:endParaRPr lang="en-US" sz="1600" b="1"/>
          </a:p>
        </p:txBody>
      </p:sp>
      <p:sp>
        <p:nvSpPr>
          <p:cNvPr id="3080" name="Text Box 35"/>
          <p:cNvSpPr txBox="1">
            <a:spLocks noChangeArrowheads="1"/>
          </p:cNvSpPr>
          <p:nvPr/>
        </p:nvSpPr>
        <p:spPr bwMode="auto">
          <a:xfrm>
            <a:off x="6400800" y="3201987"/>
            <a:ext cx="5826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Mock</a:t>
            </a:r>
            <a:endParaRPr lang="en-US" sz="1200" b="1"/>
          </a:p>
        </p:txBody>
      </p:sp>
      <p:sp>
        <p:nvSpPr>
          <p:cNvPr id="3081" name="Text Box 37"/>
          <p:cNvSpPr txBox="1">
            <a:spLocks noChangeArrowheads="1"/>
          </p:cNvSpPr>
          <p:nvPr/>
        </p:nvSpPr>
        <p:spPr bwMode="auto">
          <a:xfrm>
            <a:off x="7381875" y="3201987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EV</a:t>
            </a:r>
            <a:endParaRPr lang="en-US" sz="1200" b="1"/>
          </a:p>
        </p:txBody>
      </p:sp>
      <p:sp>
        <p:nvSpPr>
          <p:cNvPr id="3082" name="Text Box 38"/>
          <p:cNvSpPr txBox="1">
            <a:spLocks noChangeArrowheads="1"/>
          </p:cNvSpPr>
          <p:nvPr/>
        </p:nvSpPr>
        <p:spPr bwMode="auto">
          <a:xfrm>
            <a:off x="8142288" y="3201987"/>
            <a:ext cx="620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BMK1</a:t>
            </a:r>
            <a:endParaRPr lang="en-US" sz="1200" b="1"/>
          </a:p>
        </p:txBody>
      </p:sp>
      <p:sp>
        <p:nvSpPr>
          <p:cNvPr id="3083" name="Text Box 35"/>
          <p:cNvSpPr txBox="1">
            <a:spLocks noChangeArrowheads="1"/>
          </p:cNvSpPr>
          <p:nvPr/>
        </p:nvSpPr>
        <p:spPr bwMode="auto">
          <a:xfrm>
            <a:off x="5562600" y="3201987"/>
            <a:ext cx="654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DMEM</a:t>
            </a:r>
            <a:endParaRPr lang="en-US" sz="1200" b="1"/>
          </a:p>
        </p:txBody>
      </p:sp>
      <p:sp>
        <p:nvSpPr>
          <p:cNvPr id="3084" name="TextBox 35"/>
          <p:cNvSpPr txBox="1">
            <a:spLocks noChangeArrowheads="1"/>
          </p:cNvSpPr>
          <p:nvPr/>
        </p:nvSpPr>
        <p:spPr bwMode="auto">
          <a:xfrm>
            <a:off x="7467600" y="1296987"/>
            <a:ext cx="847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/>
              <a:t>* p=0.001</a:t>
            </a:r>
          </a:p>
        </p:txBody>
      </p:sp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 rot="5400000" flipH="1" flipV="1">
            <a:off x="7963694" y="1991518"/>
            <a:ext cx="8382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7543800" y="1573212"/>
            <a:ext cx="8382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 rot="5400000" flipH="1" flipV="1">
            <a:off x="7429500" y="1687512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88" name="TextBox 58"/>
          <p:cNvSpPr txBox="1">
            <a:spLocks noChangeArrowheads="1"/>
          </p:cNvSpPr>
          <p:nvPr/>
        </p:nvSpPr>
        <p:spPr bwMode="auto">
          <a:xfrm rot="16200000">
            <a:off x="3783807" y="4876005"/>
            <a:ext cx="2006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b="1"/>
              <a:t>Primary tumor weight (g)</a:t>
            </a:r>
          </a:p>
        </p:txBody>
      </p:sp>
      <p:sp>
        <p:nvSpPr>
          <p:cNvPr id="3089" name="Text Box 35"/>
          <p:cNvSpPr txBox="1">
            <a:spLocks noChangeArrowheads="1"/>
          </p:cNvSpPr>
          <p:nvPr/>
        </p:nvSpPr>
        <p:spPr bwMode="auto">
          <a:xfrm>
            <a:off x="6477000" y="5868987"/>
            <a:ext cx="5826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Mock</a:t>
            </a:r>
            <a:endParaRPr lang="en-US" sz="1200" b="1"/>
          </a:p>
        </p:txBody>
      </p:sp>
      <p:sp>
        <p:nvSpPr>
          <p:cNvPr id="3090" name="Text Box 37"/>
          <p:cNvSpPr txBox="1">
            <a:spLocks noChangeArrowheads="1"/>
          </p:cNvSpPr>
          <p:nvPr/>
        </p:nvSpPr>
        <p:spPr bwMode="auto">
          <a:xfrm>
            <a:off x="7458075" y="5868987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EV</a:t>
            </a:r>
            <a:endParaRPr lang="en-US" sz="1200" b="1"/>
          </a:p>
        </p:txBody>
      </p:sp>
      <p:sp>
        <p:nvSpPr>
          <p:cNvPr id="3091" name="Text Box 38"/>
          <p:cNvSpPr txBox="1">
            <a:spLocks noChangeArrowheads="1"/>
          </p:cNvSpPr>
          <p:nvPr/>
        </p:nvSpPr>
        <p:spPr bwMode="auto">
          <a:xfrm>
            <a:off x="8218488" y="5868987"/>
            <a:ext cx="620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BMK1</a:t>
            </a:r>
            <a:endParaRPr lang="en-US" sz="1200" b="1"/>
          </a:p>
        </p:txBody>
      </p:sp>
      <p:sp>
        <p:nvSpPr>
          <p:cNvPr id="3092" name="Text Box 35"/>
          <p:cNvSpPr txBox="1">
            <a:spLocks noChangeArrowheads="1"/>
          </p:cNvSpPr>
          <p:nvPr/>
        </p:nvSpPr>
        <p:spPr bwMode="auto">
          <a:xfrm>
            <a:off x="5638800" y="5868987"/>
            <a:ext cx="654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DMEM</a:t>
            </a:r>
            <a:endParaRPr lang="en-US" sz="1200" b="1"/>
          </a:p>
        </p:txBody>
      </p:sp>
      <p:sp>
        <p:nvSpPr>
          <p:cNvPr id="3093" name="Text Box 35"/>
          <p:cNvSpPr txBox="1">
            <a:spLocks noChangeArrowheads="1"/>
          </p:cNvSpPr>
          <p:nvPr/>
        </p:nvSpPr>
        <p:spPr bwMode="auto">
          <a:xfrm>
            <a:off x="1600200" y="5002212"/>
            <a:ext cx="654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DMEM</a:t>
            </a:r>
            <a:endParaRPr lang="en-US" sz="1200" b="1"/>
          </a:p>
        </p:txBody>
      </p:sp>
      <p:sp>
        <p:nvSpPr>
          <p:cNvPr id="3094" name="Text Box 35"/>
          <p:cNvSpPr txBox="1">
            <a:spLocks noChangeArrowheads="1"/>
          </p:cNvSpPr>
          <p:nvPr/>
        </p:nvSpPr>
        <p:spPr bwMode="auto">
          <a:xfrm>
            <a:off x="3505200" y="6478587"/>
            <a:ext cx="6207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b="1">
                <a:ea typeface="宋体" pitchFamily="2" charset="-122"/>
              </a:rPr>
              <a:t>BMK1</a:t>
            </a:r>
            <a:endParaRPr lang="en-US" sz="1200" b="1"/>
          </a:p>
        </p:txBody>
      </p:sp>
      <p:sp>
        <p:nvSpPr>
          <p:cNvPr id="3095" name="Text Box 35"/>
          <p:cNvSpPr txBox="1">
            <a:spLocks noChangeArrowheads="1"/>
          </p:cNvSpPr>
          <p:nvPr/>
        </p:nvSpPr>
        <p:spPr bwMode="auto">
          <a:xfrm>
            <a:off x="1828800" y="6478587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EV</a:t>
            </a:r>
            <a:endParaRPr lang="en-US" sz="1200" b="1"/>
          </a:p>
        </p:txBody>
      </p:sp>
      <p:pic>
        <p:nvPicPr>
          <p:cNvPr id="309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17" t="43024" r="16682" b="30930"/>
          <a:stretch>
            <a:fillRect/>
          </a:stretch>
        </p:blipFill>
        <p:spPr bwMode="auto">
          <a:xfrm>
            <a:off x="1676400" y="1801812"/>
            <a:ext cx="1600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7" t="60057" r="37238" b="37306"/>
          <a:stretch>
            <a:fillRect/>
          </a:stretch>
        </p:blipFill>
        <p:spPr bwMode="auto">
          <a:xfrm>
            <a:off x="1676400" y="2563812"/>
            <a:ext cx="1600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8" name="Text Box 23"/>
          <p:cNvSpPr txBox="1">
            <a:spLocks noChangeArrowheads="1"/>
          </p:cNvSpPr>
          <p:nvPr/>
        </p:nvSpPr>
        <p:spPr bwMode="auto">
          <a:xfrm>
            <a:off x="990600" y="1931987"/>
            <a:ext cx="6207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BMK1</a:t>
            </a:r>
            <a:endParaRPr lang="en-US" sz="1200" b="1"/>
          </a:p>
        </p:txBody>
      </p:sp>
      <p:sp>
        <p:nvSpPr>
          <p:cNvPr id="3099" name="Text Box 24"/>
          <p:cNvSpPr txBox="1">
            <a:spLocks noChangeArrowheads="1"/>
          </p:cNvSpPr>
          <p:nvPr/>
        </p:nvSpPr>
        <p:spPr bwMode="auto">
          <a:xfrm>
            <a:off x="990600" y="2635250"/>
            <a:ext cx="7397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GAPDH</a:t>
            </a:r>
            <a:endParaRPr lang="en-US" sz="1200" b="1"/>
          </a:p>
        </p:txBody>
      </p:sp>
      <p:sp>
        <p:nvSpPr>
          <p:cNvPr id="3100" name="Text Box 25"/>
          <p:cNvSpPr txBox="1">
            <a:spLocks noChangeArrowheads="1"/>
          </p:cNvSpPr>
          <p:nvPr/>
        </p:nvSpPr>
        <p:spPr bwMode="auto">
          <a:xfrm>
            <a:off x="1819275" y="1308100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b="1">
                <a:ea typeface="宋体" pitchFamily="2" charset="-122"/>
              </a:rPr>
              <a:t>EV</a:t>
            </a:r>
            <a:endParaRPr lang="en-US" sz="1200" b="1"/>
          </a:p>
        </p:txBody>
      </p:sp>
      <p:sp>
        <p:nvSpPr>
          <p:cNvPr id="3101" name="Text Box 26"/>
          <p:cNvSpPr txBox="1">
            <a:spLocks noChangeArrowheads="1"/>
          </p:cNvSpPr>
          <p:nvPr/>
        </p:nvSpPr>
        <p:spPr bwMode="auto">
          <a:xfrm>
            <a:off x="2427288" y="1308100"/>
            <a:ext cx="620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BMK1</a:t>
            </a:r>
            <a:endParaRPr lang="en-US" sz="1200" b="1"/>
          </a:p>
        </p:txBody>
      </p:sp>
      <p:sp>
        <p:nvSpPr>
          <p:cNvPr id="3102" name="TextBox 65"/>
          <p:cNvSpPr txBox="1">
            <a:spLocks noChangeArrowheads="1"/>
          </p:cNvSpPr>
          <p:nvPr/>
        </p:nvSpPr>
        <p:spPr bwMode="auto">
          <a:xfrm>
            <a:off x="2057400" y="960437"/>
            <a:ext cx="5826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/>
              <a:t>4T1</a:t>
            </a:r>
          </a:p>
        </p:txBody>
      </p:sp>
      <p:sp>
        <p:nvSpPr>
          <p:cNvPr id="3103" name="TextBox 49"/>
          <p:cNvSpPr txBox="1">
            <a:spLocks noChangeArrowheads="1"/>
          </p:cNvSpPr>
          <p:nvPr/>
        </p:nvSpPr>
        <p:spPr bwMode="auto">
          <a:xfrm>
            <a:off x="1524000" y="1570037"/>
            <a:ext cx="9350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/>
              <a:t>1.00±0.24</a:t>
            </a:r>
          </a:p>
        </p:txBody>
      </p:sp>
      <p:sp>
        <p:nvSpPr>
          <p:cNvPr id="3104" name="TextBox 50"/>
          <p:cNvSpPr txBox="1">
            <a:spLocks noChangeArrowheads="1"/>
          </p:cNvSpPr>
          <p:nvPr/>
        </p:nvSpPr>
        <p:spPr bwMode="auto">
          <a:xfrm>
            <a:off x="2363788" y="1570037"/>
            <a:ext cx="935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/>
              <a:t>8.69±1.92</a:t>
            </a:r>
          </a:p>
        </p:txBody>
      </p:sp>
      <p:sp>
        <p:nvSpPr>
          <p:cNvPr id="3105" name="TextBox 49"/>
          <p:cNvSpPr txBox="1">
            <a:spLocks noChangeArrowheads="1"/>
          </p:cNvSpPr>
          <p:nvPr/>
        </p:nvSpPr>
        <p:spPr bwMode="auto">
          <a:xfrm>
            <a:off x="1524000" y="2332037"/>
            <a:ext cx="9350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/>
              <a:t>1.00±0.19</a:t>
            </a:r>
          </a:p>
        </p:txBody>
      </p:sp>
      <p:sp>
        <p:nvSpPr>
          <p:cNvPr id="3106" name="TextBox 50"/>
          <p:cNvSpPr txBox="1">
            <a:spLocks noChangeArrowheads="1"/>
          </p:cNvSpPr>
          <p:nvPr/>
        </p:nvSpPr>
        <p:spPr bwMode="auto">
          <a:xfrm>
            <a:off x="2362200" y="2332037"/>
            <a:ext cx="9350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/>
              <a:t>1.04±0.22</a:t>
            </a:r>
          </a:p>
        </p:txBody>
      </p:sp>
      <p:sp>
        <p:nvSpPr>
          <p:cNvPr id="3107" name="TextBox 36"/>
          <p:cNvSpPr txBox="1">
            <a:spLocks noChangeArrowheads="1"/>
          </p:cNvSpPr>
          <p:nvPr/>
        </p:nvSpPr>
        <p:spPr bwMode="auto">
          <a:xfrm>
            <a:off x="2219325" y="228600"/>
            <a:ext cx="42627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 dirty="0"/>
              <a:t>Supplementary </a:t>
            </a:r>
            <a:r>
              <a:rPr lang="en-US" b="1"/>
              <a:t>Figure </a:t>
            </a:r>
            <a:r>
              <a:rPr lang="en-US" b="1" smtClean="0"/>
              <a:t>S5</a:t>
            </a:r>
            <a:r>
              <a:rPr lang="en-US" b="1" dirty="0" smtClean="0"/>
              <a:t>. </a:t>
            </a:r>
            <a:r>
              <a:rPr lang="en-US" b="1" dirty="0"/>
              <a:t>Chen </a:t>
            </a:r>
            <a:r>
              <a:rPr lang="en-US" b="1" i="1" dirty="0"/>
              <a:t>et al</a:t>
            </a:r>
            <a:r>
              <a:rPr lang="en-US" b="1" dirty="0"/>
              <a:t>.</a:t>
            </a:r>
          </a:p>
        </p:txBody>
      </p:sp>
      <p:sp>
        <p:nvSpPr>
          <p:cNvPr id="3108" name="Text Box 78"/>
          <p:cNvSpPr txBox="1">
            <a:spLocks noChangeArrowheads="1"/>
          </p:cNvSpPr>
          <p:nvPr/>
        </p:nvSpPr>
        <p:spPr bwMode="auto">
          <a:xfrm>
            <a:off x="304800" y="960437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>
                <a:ea typeface="宋体" pitchFamily="2" charset="-122"/>
              </a:rPr>
              <a:t>A</a:t>
            </a:r>
            <a:endParaRPr lang="en-US" b="1"/>
          </a:p>
        </p:txBody>
      </p:sp>
      <p:sp>
        <p:nvSpPr>
          <p:cNvPr id="3109" name="Text Box 78"/>
          <p:cNvSpPr txBox="1">
            <a:spLocks noChangeArrowheads="1"/>
          </p:cNvSpPr>
          <p:nvPr/>
        </p:nvSpPr>
        <p:spPr bwMode="auto">
          <a:xfrm>
            <a:off x="280988" y="3533775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>
                <a:ea typeface="宋体" pitchFamily="2" charset="-122"/>
              </a:rPr>
              <a:t>B</a:t>
            </a:r>
            <a:endParaRPr lang="en-US" b="1"/>
          </a:p>
        </p:txBody>
      </p:sp>
      <p:sp>
        <p:nvSpPr>
          <p:cNvPr id="3110" name="Text Box 78"/>
          <p:cNvSpPr txBox="1">
            <a:spLocks noChangeArrowheads="1"/>
          </p:cNvSpPr>
          <p:nvPr/>
        </p:nvSpPr>
        <p:spPr bwMode="auto">
          <a:xfrm>
            <a:off x="4159250" y="960437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>
                <a:ea typeface="宋体" pitchFamily="2" charset="-122"/>
              </a:rPr>
              <a:t>C</a:t>
            </a:r>
            <a:endParaRPr lang="en-US" b="1"/>
          </a:p>
        </p:txBody>
      </p:sp>
      <p:sp>
        <p:nvSpPr>
          <p:cNvPr id="3111" name="Text Box 78"/>
          <p:cNvSpPr txBox="1">
            <a:spLocks noChangeArrowheads="1"/>
          </p:cNvSpPr>
          <p:nvPr/>
        </p:nvSpPr>
        <p:spPr bwMode="auto">
          <a:xfrm>
            <a:off x="4311650" y="3533775"/>
            <a:ext cx="35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>
                <a:ea typeface="宋体" pitchFamily="2" charset="-122"/>
              </a:rPr>
              <a:t>D</a:t>
            </a:r>
            <a:endParaRPr lang="en-US" b="1"/>
          </a:p>
        </p:txBody>
      </p:sp>
      <p:cxnSp>
        <p:nvCxnSpPr>
          <p:cNvPr id="43" name="Straight Connector 42"/>
          <p:cNvCxnSpPr>
            <a:cxnSpLocks noChangeShapeType="1"/>
          </p:cNvCxnSpPr>
          <p:nvPr/>
        </p:nvCxnSpPr>
        <p:spPr bwMode="auto">
          <a:xfrm flipV="1">
            <a:off x="1676400" y="1274762"/>
            <a:ext cx="1371600" cy="22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113" name="Picture 4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3903662"/>
            <a:ext cx="1774825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4" name="Text Box 35"/>
          <p:cNvSpPr txBox="1">
            <a:spLocks noChangeArrowheads="1"/>
          </p:cNvSpPr>
          <p:nvPr/>
        </p:nvSpPr>
        <p:spPr bwMode="auto">
          <a:xfrm>
            <a:off x="3460750" y="4999037"/>
            <a:ext cx="654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zh-CN" sz="1200" b="1">
                <a:ea typeface="宋体" pitchFamily="2" charset="-122"/>
              </a:rPr>
              <a:t>MOCK</a:t>
            </a:r>
            <a:endParaRPr lang="en-US" sz="1200" b="1"/>
          </a:p>
        </p:txBody>
      </p:sp>
      <p:cxnSp>
        <p:nvCxnSpPr>
          <p:cNvPr id="44" name="Straight Connector 43"/>
          <p:cNvCxnSpPr>
            <a:cxnSpLocks noChangeShapeType="1"/>
          </p:cNvCxnSpPr>
          <p:nvPr/>
        </p:nvCxnSpPr>
        <p:spPr bwMode="auto">
          <a:xfrm>
            <a:off x="2438400" y="6672262"/>
            <a:ext cx="381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Straight Connector 44"/>
          <p:cNvCxnSpPr>
            <a:cxnSpLocks noChangeShapeType="1"/>
          </p:cNvCxnSpPr>
          <p:nvPr/>
        </p:nvCxnSpPr>
        <p:spPr bwMode="auto">
          <a:xfrm>
            <a:off x="2438400" y="5224462"/>
            <a:ext cx="381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Connector 45"/>
          <p:cNvCxnSpPr>
            <a:cxnSpLocks noChangeShapeType="1"/>
          </p:cNvCxnSpPr>
          <p:nvPr/>
        </p:nvCxnSpPr>
        <p:spPr bwMode="auto">
          <a:xfrm>
            <a:off x="609600" y="6673850"/>
            <a:ext cx="381000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46"/>
          <p:cNvCxnSpPr>
            <a:cxnSpLocks noChangeShapeType="1"/>
          </p:cNvCxnSpPr>
          <p:nvPr/>
        </p:nvCxnSpPr>
        <p:spPr bwMode="auto">
          <a:xfrm>
            <a:off x="609600" y="5226050"/>
            <a:ext cx="381000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983121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jdlee</dc:creator>
  <cp:lastModifiedBy>jdlee</cp:lastModifiedBy>
  <cp:revision>2</cp:revision>
  <dcterms:created xsi:type="dcterms:W3CDTF">2011-12-09T20:17:09Z</dcterms:created>
  <dcterms:modified xsi:type="dcterms:W3CDTF">2011-12-12T17:39:25Z</dcterms:modified>
</cp:coreProperties>
</file>